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67" r:id="rId2"/>
    <p:sldId id="269" r:id="rId3"/>
    <p:sldId id="256" r:id="rId4"/>
    <p:sldId id="257" r:id="rId5"/>
    <p:sldId id="258" r:id="rId6"/>
    <p:sldId id="265" r:id="rId7"/>
    <p:sldId id="264" r:id="rId8"/>
    <p:sldId id="266" r:id="rId9"/>
    <p:sldId id="259" r:id="rId10"/>
    <p:sldId id="261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66FF33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891" autoAdjust="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VY_32_INOVACE_02_05- Přídavná jména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Český jazyk 4. –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605" custLinFactNeighborY="-297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1122ABB-5EBE-40E0-8A2C-DEF68AFC6669}" type="presOf" srcId="{B651F6E3-6281-48DB-9319-2AEAFDAE7572}" destId="{619D679B-A015-4ECF-8348-D1034C574F40}" srcOrd="0" destOrd="0" presId="urn:microsoft.com/office/officeart/2005/8/layout/target3"/>
    <dgm:cxn modelId="{AB2726AE-98FB-4BC3-A2A5-99F5C71ACC01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7D23E70-B1E6-4F8F-B5C6-E32A8C8AB604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CB81F26-1151-4FDC-913F-39C8B0F58681}" type="presOf" srcId="{D1D4F407-5343-4D3F-B5B9-D407B03CAEB4}" destId="{D005CE8C-CC26-4C3E-AC11-E15060ECD759}" srcOrd="0" destOrd="0" presId="urn:microsoft.com/office/officeart/2005/8/layout/target3"/>
    <dgm:cxn modelId="{12213530-678A-4DA2-BA3E-7E8142268E8A}" type="presOf" srcId="{757F3AB3-0718-4624-B441-E567A8F0AB56}" destId="{333A1088-737F-45CB-B68E-254E46348037}" srcOrd="0" destOrd="0" presId="urn:microsoft.com/office/officeart/2005/8/layout/target3"/>
    <dgm:cxn modelId="{D51A067C-491A-4F8B-AA05-02E7995ADF6C}" type="presOf" srcId="{4C35D32F-0EAB-4CD7-82EE-45574DC2A586}" destId="{8BEBB6EC-1DAA-4CAC-8A25-BC0FCBD5DBD5}" srcOrd="0" destOrd="0" presId="urn:microsoft.com/office/officeart/2005/8/layout/target3"/>
    <dgm:cxn modelId="{CB868FE8-DAC4-4B2C-8A4D-81799EEE3C33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C4D1E1-4711-4F45-AE26-66A17AE0C29C}" type="presOf" srcId="{B651F6E3-6281-48DB-9319-2AEAFDAE7572}" destId="{6BB5E863-4638-4E1D-BFDE-399D028AC4ED}" srcOrd="1" destOrd="0" presId="urn:microsoft.com/office/officeart/2005/8/layout/target3"/>
    <dgm:cxn modelId="{07F1ED9B-1880-433F-ACDD-86544DBB8C95}" type="presOf" srcId="{D8197B8C-B260-4A16-BDF4-0947B075E274}" destId="{5A5FFA88-C948-4069-8E93-59FA12366E83}" srcOrd="1" destOrd="0" presId="urn:microsoft.com/office/officeart/2005/8/layout/target3"/>
    <dgm:cxn modelId="{F61CC226-B7E6-43AD-BFBC-C81A7F691F76}" type="presOf" srcId="{D1B46980-6531-4606-95E6-44980827E919}" destId="{6140AFEC-043D-4C43-A2F9-D0F5331DF3A3}" srcOrd="0" destOrd="0" presId="urn:microsoft.com/office/officeart/2005/8/layout/target3"/>
    <dgm:cxn modelId="{65E7644F-6908-47E9-BD5D-397BF1D6D3CF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78EF398-E78A-4C30-A91E-24EEDD8125AB}" type="presParOf" srcId="{333A1088-737F-45CB-B68E-254E46348037}" destId="{F5ABB229-8D3B-4694-996A-96F23CF14429}" srcOrd="0" destOrd="0" presId="urn:microsoft.com/office/officeart/2005/8/layout/target3"/>
    <dgm:cxn modelId="{B4E10CB1-F014-40C4-AF6F-81E3C042A976}" type="presParOf" srcId="{333A1088-737F-45CB-B68E-254E46348037}" destId="{F41139FD-01EE-4571-8B17-4FB00FC51163}" srcOrd="1" destOrd="0" presId="urn:microsoft.com/office/officeart/2005/8/layout/target3"/>
    <dgm:cxn modelId="{0553D00D-C49F-4C24-8D5B-4D78156621D8}" type="presParOf" srcId="{333A1088-737F-45CB-B68E-254E46348037}" destId="{D005CE8C-CC26-4C3E-AC11-E15060ECD759}" srcOrd="2" destOrd="0" presId="urn:microsoft.com/office/officeart/2005/8/layout/target3"/>
    <dgm:cxn modelId="{62B497E6-7D21-44D7-9048-A4FC13550B79}" type="presParOf" srcId="{333A1088-737F-45CB-B68E-254E46348037}" destId="{2C702D82-9B77-49B7-9568-BB8EB47C3372}" srcOrd="3" destOrd="0" presId="urn:microsoft.com/office/officeart/2005/8/layout/target3"/>
    <dgm:cxn modelId="{86C5D0CE-9883-43BC-AC9D-DED04D66237E}" type="presParOf" srcId="{333A1088-737F-45CB-B68E-254E46348037}" destId="{A52A0455-90FF-4808-ABD0-F02540D31D5A}" srcOrd="4" destOrd="0" presId="urn:microsoft.com/office/officeart/2005/8/layout/target3"/>
    <dgm:cxn modelId="{7901EC79-6867-406A-9923-89C7453972CD}" type="presParOf" srcId="{333A1088-737F-45CB-B68E-254E46348037}" destId="{6140AFEC-043D-4C43-A2F9-D0F5331DF3A3}" srcOrd="5" destOrd="0" presId="urn:microsoft.com/office/officeart/2005/8/layout/target3"/>
    <dgm:cxn modelId="{62AF42ED-6249-4A9B-AC12-CF9104EF47AD}" type="presParOf" srcId="{333A1088-737F-45CB-B68E-254E46348037}" destId="{9358AC05-5D7D-4327-9F80-1AD486AEA664}" srcOrd="6" destOrd="0" presId="urn:microsoft.com/office/officeart/2005/8/layout/target3"/>
    <dgm:cxn modelId="{7884C639-2BA8-4068-B013-A907EB94EEAF}" type="presParOf" srcId="{333A1088-737F-45CB-B68E-254E46348037}" destId="{313FC574-E1CD-4FB4-B054-0B805CE0447D}" srcOrd="7" destOrd="0" presId="urn:microsoft.com/office/officeart/2005/8/layout/target3"/>
    <dgm:cxn modelId="{2F870478-B4B9-4B05-B8BB-30C4CCE4E19A}" type="presParOf" srcId="{333A1088-737F-45CB-B68E-254E46348037}" destId="{619D679B-A015-4ECF-8348-D1034C574F40}" srcOrd="8" destOrd="0" presId="urn:microsoft.com/office/officeart/2005/8/layout/target3"/>
    <dgm:cxn modelId="{ADD8BD06-EA8E-4F53-A84D-D471D5BB0A2A}" type="presParOf" srcId="{333A1088-737F-45CB-B68E-254E46348037}" destId="{322283A8-4A27-4CDA-BAE3-F381106A9174}" srcOrd="9" destOrd="0" presId="urn:microsoft.com/office/officeart/2005/8/layout/target3"/>
    <dgm:cxn modelId="{A101414A-770B-4940-86C4-AF4157288A83}" type="presParOf" srcId="{333A1088-737F-45CB-B68E-254E46348037}" destId="{FFC9F71D-1B4F-4AD9-A4A6-86ADEFC8AF5C}" srcOrd="10" destOrd="0" presId="urn:microsoft.com/office/officeart/2005/8/layout/target3"/>
    <dgm:cxn modelId="{AB8ECC40-44A7-44BB-ACD5-F8961BE97D2D}" type="presParOf" srcId="{333A1088-737F-45CB-B68E-254E46348037}" destId="{25B08C86-7E15-44DC-BE7F-FFB55DD49D12}" srcOrd="11" destOrd="0" presId="urn:microsoft.com/office/officeart/2005/8/layout/target3"/>
    <dgm:cxn modelId="{72521964-7389-4874-B124-CBC5E4EB892E}" type="presParOf" srcId="{333A1088-737F-45CB-B68E-254E46348037}" destId="{76644BE8-9D7C-4C09-B250-3D10AF48CBB7}" srcOrd="12" destOrd="0" presId="urn:microsoft.com/office/officeart/2005/8/layout/target3"/>
    <dgm:cxn modelId="{3C58370E-180B-4754-8D11-FAA94B9D3522}" type="presParOf" srcId="{333A1088-737F-45CB-B68E-254E46348037}" destId="{EE85B701-7295-41C0-BA7A-34D3756A2AE6}" srcOrd="13" destOrd="0" presId="urn:microsoft.com/office/officeart/2005/8/layout/target3"/>
    <dgm:cxn modelId="{9C089AE5-AE03-443D-8294-66F154C8F31C}" type="presParOf" srcId="{333A1088-737F-45CB-B68E-254E46348037}" destId="{8BEBB6EC-1DAA-4CAC-8A25-BC0FCBD5DBD5}" srcOrd="14" destOrd="0" presId="urn:microsoft.com/office/officeart/2005/8/layout/target3"/>
    <dgm:cxn modelId="{E6F8F938-4ED1-4297-8CEE-55A17E362F3F}" type="presParOf" srcId="{333A1088-737F-45CB-B68E-254E46348037}" destId="{AED2198E-93D5-4001-81B4-73124B309672}" srcOrd="15" destOrd="0" presId="urn:microsoft.com/office/officeart/2005/8/layout/target3"/>
    <dgm:cxn modelId="{EBD4E111-839A-4094-8B37-351E918FA678}" type="presParOf" srcId="{333A1088-737F-45CB-B68E-254E46348037}" destId="{2BE915AB-18AA-4053-B92C-3BFC9ED204BB}" srcOrd="16" destOrd="0" presId="urn:microsoft.com/office/officeart/2005/8/layout/target3"/>
    <dgm:cxn modelId="{CCE77CC6-66C5-43DA-99E4-6355A248A7EF}" type="presParOf" srcId="{333A1088-737F-45CB-B68E-254E46348037}" destId="{6BB5E863-4638-4E1D-BFDE-399D028AC4ED}" srcOrd="17" destOrd="0" presId="urn:microsoft.com/office/officeart/2005/8/layout/target3"/>
    <dgm:cxn modelId="{6E0908EC-E6A8-4D11-9D38-B0B575C85E86}" type="presParOf" srcId="{333A1088-737F-45CB-B68E-254E46348037}" destId="{5A5FFA88-C948-4069-8E93-59FA12366E83}" srcOrd="18" destOrd="0" presId="urn:microsoft.com/office/officeart/2005/8/layout/target3"/>
    <dgm:cxn modelId="{E6870B97-4455-4E45-ADA1-006FFFABBF4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884396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VY_32_INOVACE_02_05- Přídavná jména</a:t>
          </a:r>
          <a:endParaRPr lang="cs-CZ" sz="2000" kern="1200" dirty="0"/>
        </a:p>
      </dsp:txBody>
      <dsp:txXfrm>
        <a:off x="1381869" y="884396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296141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Český jazyk 4. –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381869" y="1296141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4696E0-D383-4CA5-AB73-5153EE379FD6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6722B6-3CC0-4F15-AC2D-D6367A0413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768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80251318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428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Prezentace je určena pro žáky 4. a 5. ročníku. Žákům je vyvozen pojem přídavných jmen, mluvnické kategorie přídavných jmen a skloňování přídavných jmen. Na pracovních listech si žáci prakticky procvičí určování přídavných jmen a jejich pravopis. Učební materiál je určen pro práci na interaktivní tabuli.</a:t>
            </a:r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osvojení si přehledu o přídavných  jménech, určování jednotlivých mluvnických kategorií přídavných jmen a pravopis  přídavných jmen.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přídavná  jména, mluvnické kategorie přídavných jmen, skloňování přídavných jmen</a:t>
            </a:r>
          </a:p>
          <a:p>
            <a:r>
              <a:rPr lang="cs-CZ" dirty="0" smtClean="0"/>
              <a:t>Druh učebního materiálu: prezentace, pracovní listy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2. období</a:t>
            </a:r>
          </a:p>
          <a:p>
            <a:r>
              <a:rPr lang="cs-CZ" dirty="0" smtClean="0"/>
              <a:t>Věková skupina: 10  - 11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4780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PŘÍDAVNÁ JMÉNA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Názvy vlastností podstatných jmen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8510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* tvrdá </a:t>
            </a:r>
            <a:r>
              <a:rPr lang="cs-CZ" dirty="0" smtClean="0"/>
              <a:t>– mladý, mladá, mladé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0070C0"/>
                </a:solidFill>
              </a:rPr>
              <a:t>* měkká </a:t>
            </a:r>
            <a:r>
              <a:rPr lang="cs-CZ" dirty="0" smtClean="0"/>
              <a:t>– jarní, jarní, jarní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FF00"/>
                </a:solidFill>
              </a:rPr>
              <a:t>* přivlastňovací </a:t>
            </a:r>
            <a:r>
              <a:rPr lang="cs-CZ" dirty="0" smtClean="0"/>
              <a:t>– otcův, otcova, otcovo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matčin, matčina, matčino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5512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URČOVÁNÍ PŘÍDAVNÝCH JMEN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Rod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FFFF00"/>
                </a:solidFill>
              </a:rPr>
              <a:t>mužský</a:t>
            </a:r>
            <a:r>
              <a:rPr lang="cs-CZ" dirty="0" smtClean="0"/>
              <a:t> ( </a:t>
            </a:r>
            <a:r>
              <a:rPr lang="cs-CZ" dirty="0" smtClean="0">
                <a:solidFill>
                  <a:srgbClr val="FF0000"/>
                </a:solidFill>
              </a:rPr>
              <a:t>pěkný</a:t>
            </a:r>
            <a:r>
              <a:rPr lang="cs-CZ" dirty="0" smtClean="0"/>
              <a:t> sešit)</a:t>
            </a:r>
          </a:p>
          <a:p>
            <a:r>
              <a:rPr lang="cs-CZ" dirty="0"/>
              <a:t> </a:t>
            </a:r>
            <a:r>
              <a:rPr lang="cs-CZ" dirty="0" smtClean="0"/>
              <a:t>       -  </a:t>
            </a:r>
            <a:r>
              <a:rPr lang="cs-CZ" dirty="0" smtClean="0">
                <a:solidFill>
                  <a:srgbClr val="FFFF00"/>
                </a:solidFill>
              </a:rPr>
              <a:t>ženský</a:t>
            </a:r>
            <a:r>
              <a:rPr lang="cs-CZ" dirty="0" smtClean="0"/>
              <a:t> ( </a:t>
            </a:r>
            <a:r>
              <a:rPr lang="cs-CZ" dirty="0" smtClean="0">
                <a:solidFill>
                  <a:srgbClr val="FF0000"/>
                </a:solidFill>
              </a:rPr>
              <a:t>pěkná </a:t>
            </a:r>
            <a:r>
              <a:rPr lang="cs-CZ" dirty="0" smtClean="0"/>
              <a:t>košile)</a:t>
            </a:r>
          </a:p>
          <a:p>
            <a:r>
              <a:rPr lang="cs-CZ" dirty="0"/>
              <a:t> </a:t>
            </a:r>
            <a:r>
              <a:rPr lang="cs-CZ" dirty="0" smtClean="0"/>
              <a:t>       -  </a:t>
            </a:r>
            <a:r>
              <a:rPr lang="cs-CZ" dirty="0" smtClean="0">
                <a:solidFill>
                  <a:srgbClr val="FFFF00"/>
                </a:solidFill>
              </a:rPr>
              <a:t>střední </a:t>
            </a:r>
            <a:r>
              <a:rPr lang="cs-CZ" dirty="0" smtClean="0"/>
              <a:t>( </a:t>
            </a:r>
            <a:r>
              <a:rPr lang="cs-CZ" dirty="0" smtClean="0">
                <a:solidFill>
                  <a:srgbClr val="FF0000"/>
                </a:solidFill>
              </a:rPr>
              <a:t>pěkné</a:t>
            </a:r>
            <a:r>
              <a:rPr lang="cs-CZ" dirty="0" smtClean="0"/>
              <a:t> auto)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Číslo </a:t>
            </a:r>
            <a:r>
              <a:rPr lang="cs-CZ" dirty="0" smtClean="0"/>
              <a:t>- </a:t>
            </a: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jednotné</a:t>
            </a:r>
            <a:r>
              <a:rPr lang="cs-CZ" dirty="0" smtClean="0"/>
              <a:t> ( </a:t>
            </a:r>
            <a:r>
              <a:rPr lang="cs-CZ" dirty="0" smtClean="0">
                <a:solidFill>
                  <a:srgbClr val="00B0F0"/>
                </a:solidFill>
              </a:rPr>
              <a:t>pěkný</a:t>
            </a:r>
            <a:r>
              <a:rPr lang="cs-CZ" dirty="0" smtClean="0"/>
              <a:t> sešit)</a:t>
            </a:r>
          </a:p>
          <a:p>
            <a:r>
              <a:rPr lang="cs-CZ" dirty="0">
                <a:solidFill>
                  <a:srgbClr val="00B0F0"/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</a:rPr>
              <a:t>         </a:t>
            </a:r>
            <a:r>
              <a:rPr lang="cs-CZ" dirty="0" smtClean="0"/>
              <a:t>- </a:t>
            </a: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množné</a:t>
            </a:r>
            <a:r>
              <a:rPr lang="cs-CZ" dirty="0" smtClean="0"/>
              <a:t> ( </a:t>
            </a:r>
            <a:r>
              <a:rPr lang="cs-CZ" dirty="0" smtClean="0">
                <a:solidFill>
                  <a:srgbClr val="00B0F0"/>
                </a:solidFill>
              </a:rPr>
              <a:t>pěkné</a:t>
            </a:r>
            <a:r>
              <a:rPr lang="cs-CZ" dirty="0" smtClean="0"/>
              <a:t> sešity)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Pád   </a:t>
            </a:r>
            <a:r>
              <a:rPr lang="cs-CZ" dirty="0" smtClean="0"/>
              <a:t>- 7 pádů jako u podstatných jmen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Vzor </a:t>
            </a:r>
            <a:r>
              <a:rPr lang="cs-CZ" dirty="0" smtClean="0"/>
              <a:t>- </a:t>
            </a:r>
            <a:r>
              <a:rPr lang="cs-CZ" dirty="0" smtClean="0">
                <a:solidFill>
                  <a:srgbClr val="FFC000"/>
                </a:solidFill>
              </a:rPr>
              <a:t>mladý, mladá, mladé </a:t>
            </a:r>
            <a:r>
              <a:rPr lang="cs-CZ" dirty="0" smtClean="0"/>
              <a:t>(  tvrdá př. </a:t>
            </a:r>
            <a:r>
              <a:rPr lang="cs-CZ" dirty="0" err="1"/>
              <a:t>j</a:t>
            </a:r>
            <a:r>
              <a:rPr lang="cs-CZ" dirty="0" err="1" smtClean="0"/>
              <a:t>m</a:t>
            </a:r>
            <a:r>
              <a:rPr lang="cs-CZ" dirty="0" smtClean="0"/>
              <a:t>.)</a:t>
            </a: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    </a:t>
            </a:r>
            <a:r>
              <a:rPr lang="cs-CZ" dirty="0" smtClean="0"/>
              <a:t>-  </a:t>
            </a:r>
            <a:r>
              <a:rPr lang="cs-CZ" dirty="0" smtClean="0">
                <a:solidFill>
                  <a:srgbClr val="FFC000"/>
                </a:solidFill>
              </a:rPr>
              <a:t>jarní, jarní, jarní </a:t>
            </a:r>
            <a:r>
              <a:rPr lang="cs-CZ" dirty="0" smtClean="0"/>
              <a:t>( měkká př. </a:t>
            </a:r>
            <a:r>
              <a:rPr lang="cs-CZ" dirty="0" err="1"/>
              <a:t>j</a:t>
            </a:r>
            <a:r>
              <a:rPr lang="cs-CZ" dirty="0" err="1" smtClean="0"/>
              <a:t>m</a:t>
            </a:r>
            <a:r>
              <a:rPr lang="cs-CZ" dirty="0" smtClean="0"/>
              <a:t>.)</a:t>
            </a: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    </a:t>
            </a:r>
            <a:r>
              <a:rPr lang="cs-CZ" dirty="0" smtClean="0"/>
              <a:t>-  </a:t>
            </a:r>
            <a:r>
              <a:rPr lang="cs-CZ" dirty="0" smtClean="0">
                <a:solidFill>
                  <a:srgbClr val="FFC000"/>
                </a:solidFill>
              </a:rPr>
              <a:t>otcův, otcova, otcovo </a:t>
            </a:r>
            <a:r>
              <a:rPr lang="cs-CZ" dirty="0" smtClean="0"/>
              <a:t>( </a:t>
            </a:r>
            <a:r>
              <a:rPr lang="cs-CZ" dirty="0" err="1" smtClean="0"/>
              <a:t>přivlast</a:t>
            </a:r>
            <a:r>
              <a:rPr lang="cs-CZ" dirty="0" smtClean="0"/>
              <a:t>. příd. </a:t>
            </a:r>
            <a:r>
              <a:rPr lang="cs-CZ" dirty="0" err="1"/>
              <a:t>j</a:t>
            </a:r>
            <a:r>
              <a:rPr lang="cs-CZ" dirty="0" err="1" smtClean="0"/>
              <a:t>m</a:t>
            </a:r>
            <a:r>
              <a:rPr lang="cs-CZ" dirty="0" smtClean="0"/>
              <a:t>.)</a:t>
            </a:r>
          </a:p>
          <a:p>
            <a:r>
              <a:rPr lang="cs-CZ" dirty="0"/>
              <a:t> </a:t>
            </a:r>
            <a:r>
              <a:rPr lang="cs-CZ" dirty="0" smtClean="0"/>
              <a:t>        -  </a:t>
            </a:r>
            <a:r>
              <a:rPr lang="cs-CZ" dirty="0" smtClean="0">
                <a:solidFill>
                  <a:srgbClr val="FFC000"/>
                </a:solidFill>
              </a:rPr>
              <a:t>matčin, matčina, matčino 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6622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SKLOŇOVÁNÍ 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PŘÍDAVNÁ JMÉNA </a:t>
            </a:r>
            <a:r>
              <a:rPr lang="cs-CZ" dirty="0" smtClean="0">
                <a:solidFill>
                  <a:srgbClr val="FFFF00"/>
                </a:solidFill>
              </a:rPr>
              <a:t>TVRDÁ</a:t>
            </a:r>
            <a:r>
              <a:rPr lang="cs-CZ" dirty="0" smtClean="0"/>
              <a:t> SE SKLOŇUJÍ PODLE VZORU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MLADÝ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MLADÁ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MLADÉ</a:t>
            </a:r>
          </a:p>
          <a:p>
            <a:r>
              <a:rPr lang="cs-CZ" dirty="0" smtClean="0"/>
              <a:t>PŘÍDAVNÁ JMÉNA </a:t>
            </a:r>
            <a:r>
              <a:rPr lang="cs-CZ" dirty="0" smtClean="0">
                <a:solidFill>
                  <a:srgbClr val="FFFF00"/>
                </a:solidFill>
              </a:rPr>
              <a:t>MĚKKÁ</a:t>
            </a:r>
            <a:r>
              <a:rPr lang="cs-CZ" dirty="0" smtClean="0"/>
              <a:t> SE SKLOŇUJÍ PODLE VZORU 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JARNÍ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JARNÍ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JARNÍ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0136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SKLOŇOVÁNÍ PŘÍDAVNÝCH JMEN TVRDÝCH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4440103"/>
              </p:ext>
            </p:extLst>
          </p:nvPr>
        </p:nvGraphicFramePr>
        <p:xfrm>
          <a:off x="107504" y="1476710"/>
          <a:ext cx="8972701" cy="53750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4897"/>
                <a:gridCol w="2592288"/>
                <a:gridCol w="1982740"/>
                <a:gridCol w="2412776"/>
              </a:tblGrid>
              <a:tr h="176024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PÁD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MUŽSKÝ ROD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ŽENSKÝ ROD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STŘEDNÍ ROD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153972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chemeClr val="tx1"/>
                          </a:solidFill>
                        </a:rPr>
                        <a:t>JEDNOTNÉ ČÍSLO</a:t>
                      </a:r>
                      <a:endParaRPr lang="cs-CZ" sz="13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153972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1.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r>
                        <a:rPr lang="cs-CZ" sz="1300" dirty="0" smtClean="0"/>
                        <a:t> (PÁN, KEŘ)</a:t>
                      </a:r>
                      <a:endParaRPr lang="cs-CZ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Á </a:t>
                      </a:r>
                      <a:r>
                        <a:rPr lang="cs-CZ" sz="1300" dirty="0" smtClean="0"/>
                        <a:t>(ŠKOLA)</a:t>
                      </a:r>
                      <a:endParaRPr lang="cs-CZ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É </a:t>
                      </a:r>
                      <a:r>
                        <a:rPr lang="cs-CZ" sz="1300" dirty="0" smtClean="0"/>
                        <a:t>(KUŘE)</a:t>
                      </a:r>
                      <a:endParaRPr lang="cs-CZ" sz="1300" dirty="0"/>
                    </a:p>
                  </a:txBody>
                  <a:tcPr/>
                </a:tc>
              </a:tr>
              <a:tr h="153972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2.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MLADÉ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HO</a:t>
                      </a:r>
                      <a:endParaRPr lang="cs-CZ" sz="13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É</a:t>
                      </a:r>
                      <a:endParaRPr lang="cs-CZ" sz="13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ÉHO</a:t>
                      </a:r>
                      <a:endParaRPr lang="cs-CZ" sz="13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153972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3.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MLADÉ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MU</a:t>
                      </a:r>
                      <a:endParaRPr lang="cs-CZ" sz="13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É</a:t>
                      </a:r>
                      <a:endParaRPr lang="cs-CZ" sz="13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ÉMU</a:t>
                      </a:r>
                      <a:endParaRPr lang="cs-CZ" sz="13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5752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4.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MLADÉ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HO </a:t>
                      </a:r>
                      <a:r>
                        <a:rPr lang="cs-CZ" sz="1300" dirty="0" smtClean="0"/>
                        <a:t>(PÁNA)</a:t>
                      </a:r>
                    </a:p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Ý </a:t>
                      </a:r>
                      <a:r>
                        <a:rPr lang="cs-CZ" sz="1300" dirty="0" smtClean="0"/>
                        <a:t>(KEŘ)</a:t>
                      </a:r>
                      <a:endParaRPr lang="cs-CZ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OU</a:t>
                      </a:r>
                      <a:endParaRPr lang="cs-CZ" sz="13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É</a:t>
                      </a:r>
                      <a:endParaRPr lang="cs-CZ" sz="13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153972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5.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endParaRPr lang="cs-CZ" sz="13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Á</a:t>
                      </a:r>
                      <a:endParaRPr lang="cs-CZ" sz="13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É</a:t>
                      </a:r>
                      <a:endParaRPr lang="cs-CZ" sz="13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153972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6.              (o)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ÉM</a:t>
                      </a:r>
                      <a:endParaRPr lang="cs-CZ" sz="13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É</a:t>
                      </a:r>
                      <a:endParaRPr lang="cs-CZ" sz="13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ÉM</a:t>
                      </a:r>
                      <a:endParaRPr lang="cs-CZ" sz="13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153972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7.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ÝM</a:t>
                      </a:r>
                      <a:endParaRPr lang="cs-CZ" sz="13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OU</a:t>
                      </a:r>
                      <a:endParaRPr lang="cs-CZ" sz="13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ÝM</a:t>
                      </a:r>
                      <a:endParaRPr lang="cs-CZ" sz="13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153972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chemeClr val="tx1"/>
                          </a:solidFill>
                        </a:rPr>
                        <a:t>MNOŽNÉ ČÍSLO</a:t>
                      </a:r>
                      <a:endParaRPr lang="cs-CZ" sz="13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44016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1.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1300" dirty="0" smtClean="0"/>
                        <a:t> (PÁNI)</a:t>
                      </a:r>
                    </a:p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É</a:t>
                      </a:r>
                      <a:r>
                        <a:rPr lang="cs-CZ" sz="1300" baseline="0" dirty="0" smtClean="0"/>
                        <a:t> (KEŘE)</a:t>
                      </a:r>
                      <a:endParaRPr lang="cs-CZ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É</a:t>
                      </a:r>
                      <a:r>
                        <a:rPr lang="cs-CZ" sz="1300" dirty="0" smtClean="0"/>
                        <a:t>(ŠKOLY)</a:t>
                      </a:r>
                      <a:endParaRPr lang="cs-CZ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Á </a:t>
                      </a:r>
                      <a:r>
                        <a:rPr lang="cs-CZ" sz="1300" dirty="0" smtClean="0"/>
                        <a:t>(KUŘATA)</a:t>
                      </a:r>
                      <a:endParaRPr lang="cs-CZ" sz="1300" dirty="0"/>
                    </a:p>
                  </a:txBody>
                  <a:tcPr/>
                </a:tc>
              </a:tr>
              <a:tr h="153972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2.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ÝCH</a:t>
                      </a:r>
                      <a:endParaRPr lang="cs-CZ" sz="13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300" dirty="0"/>
                    </a:p>
                  </a:txBody>
                  <a:tcPr/>
                </a:tc>
              </a:tr>
              <a:tr h="153972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3.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ÝM</a:t>
                      </a:r>
                      <a:endParaRPr lang="cs-CZ" sz="13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300" dirty="0"/>
                    </a:p>
                  </a:txBody>
                  <a:tcPr/>
                </a:tc>
              </a:tr>
              <a:tr h="153972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4.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É </a:t>
                      </a:r>
                      <a:r>
                        <a:rPr lang="cs-CZ" sz="1300" dirty="0" smtClean="0"/>
                        <a:t>(PÁNY, KEŘE)</a:t>
                      </a:r>
                      <a:endParaRPr lang="cs-CZ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É </a:t>
                      </a:r>
                      <a:r>
                        <a:rPr lang="cs-CZ" sz="1300" dirty="0" smtClean="0"/>
                        <a:t>(ŠKOLY)</a:t>
                      </a:r>
                      <a:endParaRPr lang="cs-CZ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Á </a:t>
                      </a:r>
                      <a:r>
                        <a:rPr lang="cs-CZ" sz="1300" dirty="0" smtClean="0"/>
                        <a:t>(KUŘATA)</a:t>
                      </a:r>
                      <a:endParaRPr lang="cs-CZ" sz="1300" dirty="0"/>
                    </a:p>
                  </a:txBody>
                  <a:tcPr/>
                </a:tc>
              </a:tr>
              <a:tr h="153972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5.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Í </a:t>
                      </a:r>
                      <a:r>
                        <a:rPr lang="cs-CZ" sz="1300" dirty="0" smtClean="0"/>
                        <a:t>(PÁNI!)</a:t>
                      </a:r>
                      <a:endParaRPr lang="cs-CZ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É </a:t>
                      </a:r>
                      <a:r>
                        <a:rPr lang="cs-CZ" sz="1300" dirty="0" smtClean="0"/>
                        <a:t>(ŠKOLY!)</a:t>
                      </a:r>
                      <a:endParaRPr lang="cs-CZ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Á </a:t>
                      </a:r>
                      <a:r>
                        <a:rPr lang="cs-CZ" sz="1300" dirty="0" smtClean="0"/>
                        <a:t>(KUŘATA!)</a:t>
                      </a:r>
                      <a:endParaRPr lang="cs-CZ" sz="1300" dirty="0"/>
                    </a:p>
                  </a:txBody>
                  <a:tcPr/>
                </a:tc>
              </a:tr>
              <a:tr h="153972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6.               (o) 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ÝCH</a:t>
                      </a:r>
                      <a:endParaRPr lang="cs-CZ" sz="13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300" dirty="0"/>
                    </a:p>
                  </a:txBody>
                  <a:tcPr/>
                </a:tc>
              </a:tr>
              <a:tr h="123368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7.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3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MLAD</a:t>
                      </a:r>
                      <a:r>
                        <a:rPr lang="cs-CZ" sz="1300" b="1" dirty="0" smtClean="0">
                          <a:solidFill>
                            <a:srgbClr val="FF0000"/>
                          </a:solidFill>
                        </a:rPr>
                        <a:t>ÝMI</a:t>
                      </a:r>
                      <a:endParaRPr lang="cs-CZ" sz="13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3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730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SKLOŇOVÁNÍ PŘÍDAVNÝCH JMEN MĚKKÝCH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6260879"/>
              </p:ext>
            </p:extLst>
          </p:nvPr>
        </p:nvGraphicFramePr>
        <p:xfrm>
          <a:off x="107504" y="1484784"/>
          <a:ext cx="8928992" cy="531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263080"/>
                <a:gridCol w="2088232"/>
                <a:gridCol w="2520280"/>
              </a:tblGrid>
              <a:tr h="279701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PÁD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MUŽSKÝ ROD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ŽENSKÝ ROD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STŘEDNÍ ROD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142488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chemeClr val="tx1"/>
                          </a:solidFill>
                        </a:rPr>
                        <a:t>JEDNOTNÉ ČÍSLO</a:t>
                      </a:r>
                      <a:endParaRPr lang="cs-CZ" sz="13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140960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1.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</a:t>
                      </a:r>
                      <a:r>
                        <a:rPr lang="cs-CZ" sz="1300" baseline="0" dirty="0" smtClean="0"/>
                        <a:t> (MOTÝL , VÍTR)</a:t>
                      </a:r>
                      <a:endParaRPr lang="cs-CZ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 </a:t>
                      </a:r>
                      <a:r>
                        <a:rPr lang="cs-CZ" sz="1300" dirty="0" smtClean="0"/>
                        <a:t>(TRÁVA)</a:t>
                      </a:r>
                      <a:endParaRPr lang="cs-CZ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</a:t>
                      </a:r>
                      <a:r>
                        <a:rPr lang="cs-CZ" sz="1300" dirty="0" smtClean="0"/>
                        <a:t> (POVĚTŘÍ)</a:t>
                      </a:r>
                      <a:endParaRPr lang="cs-CZ" sz="1300" dirty="0"/>
                    </a:p>
                  </a:txBody>
                  <a:tcPr/>
                </a:tc>
              </a:tr>
              <a:tr h="139432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2.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ÍHO</a:t>
                      </a:r>
                      <a:endParaRPr lang="cs-CZ" sz="1300" b="1" dirty="0">
                        <a:solidFill>
                          <a:srgbClr val="00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 </a:t>
                      </a:r>
                      <a:endParaRPr lang="cs-CZ" sz="1300" b="1" dirty="0">
                        <a:solidFill>
                          <a:srgbClr val="00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ÍHO</a:t>
                      </a:r>
                      <a:endParaRPr lang="cs-CZ" sz="1300" b="1" dirty="0">
                        <a:solidFill>
                          <a:srgbClr val="009900"/>
                        </a:solidFill>
                      </a:endParaRPr>
                    </a:p>
                  </a:txBody>
                  <a:tcPr/>
                </a:tc>
              </a:tr>
              <a:tr h="137904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3.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ÍMU</a:t>
                      </a:r>
                      <a:endParaRPr lang="cs-CZ" sz="1300" b="1" dirty="0">
                        <a:solidFill>
                          <a:srgbClr val="00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</a:t>
                      </a:r>
                      <a:endParaRPr lang="cs-CZ" sz="1300" b="1" dirty="0">
                        <a:solidFill>
                          <a:srgbClr val="00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ÍMU</a:t>
                      </a:r>
                      <a:endParaRPr lang="cs-CZ" sz="1300" b="1" dirty="0">
                        <a:solidFill>
                          <a:srgbClr val="009900"/>
                        </a:solidFill>
                      </a:endParaRPr>
                    </a:p>
                  </a:txBody>
                  <a:tcPr/>
                </a:tc>
              </a:tr>
              <a:tr h="136376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4.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ÍHO </a:t>
                      </a:r>
                      <a:r>
                        <a:rPr lang="cs-CZ" sz="1300" dirty="0" smtClean="0"/>
                        <a:t>(MOTÝLA)</a:t>
                      </a:r>
                    </a:p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 </a:t>
                      </a:r>
                      <a:r>
                        <a:rPr lang="cs-CZ" sz="1300" dirty="0" smtClean="0"/>
                        <a:t>(VÍTR)</a:t>
                      </a:r>
                      <a:endParaRPr lang="cs-CZ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</a:t>
                      </a:r>
                      <a:endParaRPr lang="cs-CZ" sz="1300" b="1" dirty="0">
                        <a:solidFill>
                          <a:srgbClr val="00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</a:t>
                      </a:r>
                      <a:endParaRPr lang="cs-CZ" sz="1300" b="1" dirty="0">
                        <a:solidFill>
                          <a:srgbClr val="009900"/>
                        </a:solidFill>
                      </a:endParaRPr>
                    </a:p>
                  </a:txBody>
                  <a:tcPr/>
                </a:tc>
              </a:tr>
              <a:tr h="152752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5.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</a:t>
                      </a:r>
                      <a:endParaRPr lang="cs-CZ" sz="1300" b="1" dirty="0">
                        <a:solidFill>
                          <a:srgbClr val="00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</a:t>
                      </a:r>
                      <a:endParaRPr lang="cs-CZ" sz="1300" b="1" dirty="0">
                        <a:solidFill>
                          <a:srgbClr val="00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</a:t>
                      </a:r>
                      <a:endParaRPr lang="cs-CZ" sz="1300" b="1" dirty="0">
                        <a:solidFill>
                          <a:srgbClr val="009900"/>
                        </a:solidFill>
                      </a:endParaRPr>
                    </a:p>
                  </a:txBody>
                  <a:tcPr/>
                </a:tc>
              </a:tr>
              <a:tr h="151224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6.                 (o)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ÍM</a:t>
                      </a:r>
                      <a:endParaRPr lang="cs-CZ" sz="1300" b="1" dirty="0">
                        <a:solidFill>
                          <a:srgbClr val="00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</a:t>
                      </a:r>
                      <a:endParaRPr lang="cs-CZ" sz="1300" b="1" dirty="0">
                        <a:solidFill>
                          <a:srgbClr val="00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ÍM</a:t>
                      </a:r>
                      <a:endParaRPr lang="cs-CZ" sz="1300" b="1" dirty="0">
                        <a:solidFill>
                          <a:srgbClr val="009900"/>
                        </a:solidFill>
                      </a:endParaRPr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7.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ÍM</a:t>
                      </a:r>
                      <a:endParaRPr lang="cs-CZ" sz="1300" b="1" dirty="0">
                        <a:solidFill>
                          <a:srgbClr val="00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</a:t>
                      </a:r>
                      <a:endParaRPr lang="cs-CZ" sz="1300" b="1" dirty="0">
                        <a:solidFill>
                          <a:srgbClr val="00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ÍM</a:t>
                      </a:r>
                      <a:endParaRPr lang="cs-CZ" sz="1300" b="1" dirty="0">
                        <a:solidFill>
                          <a:srgbClr val="009900"/>
                        </a:solidFill>
                      </a:endParaRPr>
                    </a:p>
                  </a:txBody>
                  <a:tcPr/>
                </a:tc>
              </a:tr>
              <a:tr h="164544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chemeClr val="tx1"/>
                          </a:solidFill>
                        </a:rPr>
                        <a:t>MNOŽNÉ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</a:rPr>
                        <a:t> ČÍSLO</a:t>
                      </a:r>
                      <a:endParaRPr lang="cs-CZ" sz="13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300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1.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</a:t>
                      </a:r>
                      <a:r>
                        <a:rPr lang="cs-CZ" sz="1300" b="1" baseline="0" dirty="0" smtClean="0">
                          <a:solidFill>
                            <a:srgbClr val="009900"/>
                          </a:solidFill>
                        </a:rPr>
                        <a:t> </a:t>
                      </a:r>
                      <a:r>
                        <a:rPr lang="cs-CZ" sz="1300" b="0" baseline="0" dirty="0" smtClean="0">
                          <a:solidFill>
                            <a:schemeClr val="bg1"/>
                          </a:solidFill>
                        </a:rPr>
                        <a:t>(MOTÝLI, VĚTRY, TRÁVY, POVĚTŘÍ)</a:t>
                      </a:r>
                      <a:endParaRPr lang="cs-CZ" sz="1300" b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3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300"/>
                    </a:p>
                  </a:txBody>
                  <a:tcPr/>
                </a:tc>
              </a:tr>
              <a:tr h="152216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2.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ÍCH</a:t>
                      </a:r>
                      <a:endParaRPr lang="cs-CZ" sz="1300" b="1" dirty="0">
                        <a:solidFill>
                          <a:srgbClr val="00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3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300"/>
                    </a:p>
                  </a:txBody>
                  <a:tcPr/>
                </a:tc>
              </a:tr>
              <a:tr h="150688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3.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ÍM</a:t>
                      </a:r>
                      <a:endParaRPr lang="cs-CZ" sz="1300" b="1" dirty="0">
                        <a:solidFill>
                          <a:srgbClr val="00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3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300"/>
                    </a:p>
                  </a:txBody>
                  <a:tcPr/>
                </a:tc>
              </a:tr>
              <a:tr h="149160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4.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</a:t>
                      </a:r>
                      <a:endParaRPr lang="cs-CZ" sz="1300" b="1" dirty="0">
                        <a:solidFill>
                          <a:srgbClr val="00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30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5.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</a:t>
                      </a:r>
                      <a:endParaRPr lang="cs-CZ" sz="1300" b="1" dirty="0">
                        <a:solidFill>
                          <a:srgbClr val="00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3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300"/>
                    </a:p>
                  </a:txBody>
                  <a:tcPr/>
                </a:tc>
              </a:tr>
              <a:tr h="171752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6.                 (o)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ÍCH</a:t>
                      </a:r>
                      <a:endParaRPr lang="cs-CZ" sz="1300" b="1" dirty="0">
                        <a:solidFill>
                          <a:srgbClr val="00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3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30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rgbClr val="FF0000"/>
                          </a:solidFill>
                        </a:rPr>
                        <a:t>7.</a:t>
                      </a:r>
                      <a:endParaRPr lang="cs-CZ" sz="13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JARN</a:t>
                      </a:r>
                      <a:r>
                        <a:rPr lang="cs-CZ" sz="1300" b="1" dirty="0" smtClean="0">
                          <a:solidFill>
                            <a:srgbClr val="009900"/>
                          </a:solidFill>
                        </a:rPr>
                        <a:t>ÍMI</a:t>
                      </a:r>
                      <a:endParaRPr lang="cs-CZ" sz="1300" b="1" dirty="0">
                        <a:solidFill>
                          <a:srgbClr val="0099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3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70665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Pracovní list 1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636912"/>
            <a:ext cx="7088832" cy="2447386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Nadepište nad přídavná jména počáteční písmeno jejich druhu (M, T, P):</a:t>
            </a:r>
          </a:p>
          <a:p>
            <a:r>
              <a:rPr lang="cs-CZ" dirty="0" smtClean="0"/>
              <a:t>Zvyklý, východní, bílá, tetin, slaný, </a:t>
            </a:r>
          </a:p>
          <a:p>
            <a:r>
              <a:rPr lang="cs-CZ" dirty="0" smtClean="0"/>
              <a:t>poštovní, Pavlovo, cizí, Evin, otcův, novou,</a:t>
            </a:r>
          </a:p>
          <a:p>
            <a:r>
              <a:rPr lang="cs-CZ" dirty="0" smtClean="0"/>
              <a:t> cestovní, německých, moderní, sousedův</a:t>
            </a:r>
          </a:p>
        </p:txBody>
      </p:sp>
    </p:spTree>
    <p:extLst>
      <p:ext uri="{BB962C8B-B14F-4D97-AF65-F5344CB8AC3E}">
        <p14:creationId xmlns:p14="http://schemas.microsoft.com/office/powerpoint/2010/main" val="3708777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709160"/>
          </a:xfrm>
        </p:spPr>
        <p:txBody>
          <a:bodyPr>
            <a:normAutofit lnSpcReduction="10000"/>
          </a:bodyPr>
          <a:lstStyle/>
          <a:p>
            <a:pPr marL="137160" indent="0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Za každé příd. </a:t>
            </a:r>
            <a:r>
              <a:rPr lang="cs-CZ" dirty="0" err="1">
                <a:solidFill>
                  <a:schemeClr val="accent5">
                    <a:lumMod val="75000"/>
                  </a:schemeClr>
                </a:solidFill>
              </a:rPr>
              <a:t>j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m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. napište jeho vzor:</a:t>
            </a:r>
          </a:p>
          <a:p>
            <a:pPr marL="137160" indent="0">
              <a:buNone/>
            </a:pP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ebevědomý - _____________</a:t>
            </a:r>
          </a:p>
          <a:p>
            <a:pPr marL="137160" indent="0">
              <a:buNone/>
            </a:pP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r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ybí - ____________</a:t>
            </a:r>
          </a:p>
          <a:p>
            <a:pPr marL="137160" indent="0">
              <a:buNone/>
            </a:pP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osí - __________</a:t>
            </a:r>
          </a:p>
          <a:p>
            <a:pPr marL="137160" indent="0">
              <a:buNone/>
            </a:pP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n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ebezpeční - ________________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Milanovy - ______________</a:t>
            </a:r>
          </a:p>
          <a:p>
            <a:pPr marL="137160" indent="0">
              <a:buNone/>
            </a:pP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oví - __________________</a:t>
            </a:r>
          </a:p>
          <a:p>
            <a:pPr marL="137160" indent="0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Pavlin - _______________</a:t>
            </a:r>
          </a:p>
          <a:p>
            <a:pPr marL="137160" indent="0">
              <a:buNone/>
            </a:pP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b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ílé - _____________</a:t>
            </a:r>
          </a:p>
          <a:p>
            <a:pPr marL="137160" indent="0">
              <a:buNone/>
            </a:pPr>
            <a:r>
              <a:rPr lang="cs-CZ" dirty="0" smtClean="0"/>
              <a:t>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7921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Doplňte i/y v přídavných jménech, zapiš vzor: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Mánesov</a:t>
            </a:r>
            <a:r>
              <a:rPr lang="cs-CZ" dirty="0" smtClean="0">
                <a:solidFill>
                  <a:srgbClr val="FFC000"/>
                </a:solidFill>
              </a:rPr>
              <a:t> -  (             ) obrazy</a:t>
            </a:r>
          </a:p>
          <a:p>
            <a:r>
              <a:rPr lang="cs-CZ" dirty="0" err="1">
                <a:solidFill>
                  <a:srgbClr val="FFC000"/>
                </a:solidFill>
              </a:rPr>
              <a:t>h</a:t>
            </a:r>
            <a:r>
              <a:rPr lang="cs-CZ" dirty="0" err="1" smtClean="0">
                <a:solidFill>
                  <a:srgbClr val="FFC000"/>
                </a:solidFill>
              </a:rPr>
              <a:t>ruškov</a:t>
            </a:r>
            <a:r>
              <a:rPr lang="cs-CZ" dirty="0" smtClean="0">
                <a:solidFill>
                  <a:srgbClr val="FFC000"/>
                </a:solidFill>
              </a:rPr>
              <a:t>- (                ) kompot</a:t>
            </a:r>
          </a:p>
          <a:p>
            <a:r>
              <a:rPr lang="cs-CZ" dirty="0" err="1">
                <a:solidFill>
                  <a:srgbClr val="FFC000"/>
                </a:solidFill>
              </a:rPr>
              <a:t>o</a:t>
            </a:r>
            <a:r>
              <a:rPr lang="cs-CZ" dirty="0" err="1" smtClean="0">
                <a:solidFill>
                  <a:srgbClr val="FFC000"/>
                </a:solidFill>
              </a:rPr>
              <a:t>sl</a:t>
            </a:r>
            <a:r>
              <a:rPr lang="cs-CZ" dirty="0" smtClean="0">
                <a:solidFill>
                  <a:srgbClr val="FFC000"/>
                </a:solidFill>
              </a:rPr>
              <a:t>- (               ) uši</a:t>
            </a:r>
          </a:p>
          <a:p>
            <a:r>
              <a:rPr lang="cs-CZ" dirty="0" err="1">
                <a:solidFill>
                  <a:srgbClr val="FFC000"/>
                </a:solidFill>
              </a:rPr>
              <a:t>u</a:t>
            </a:r>
            <a:r>
              <a:rPr lang="cs-CZ" dirty="0" err="1" smtClean="0">
                <a:solidFill>
                  <a:srgbClr val="FFC000"/>
                </a:solidFill>
              </a:rPr>
              <a:t>čitelov</a:t>
            </a:r>
            <a:r>
              <a:rPr lang="cs-CZ" dirty="0" smtClean="0">
                <a:solidFill>
                  <a:srgbClr val="FFC000"/>
                </a:solidFill>
              </a:rPr>
              <a:t>- (                  ) žáci</a:t>
            </a:r>
          </a:p>
          <a:p>
            <a:r>
              <a:rPr lang="cs-CZ" dirty="0">
                <a:solidFill>
                  <a:srgbClr val="FFC000"/>
                </a:solidFill>
              </a:rPr>
              <a:t>n</a:t>
            </a:r>
            <a:r>
              <a:rPr lang="cs-CZ" dirty="0" smtClean="0">
                <a:solidFill>
                  <a:srgbClr val="FFC000"/>
                </a:solidFill>
              </a:rPr>
              <a:t>ov- ch  (                ) bot</a:t>
            </a:r>
          </a:p>
          <a:p>
            <a:r>
              <a:rPr lang="cs-CZ" dirty="0" err="1">
                <a:solidFill>
                  <a:srgbClr val="FFC000"/>
                </a:solidFill>
              </a:rPr>
              <a:t>o</a:t>
            </a:r>
            <a:r>
              <a:rPr lang="cs-CZ" dirty="0" err="1" smtClean="0">
                <a:solidFill>
                  <a:srgbClr val="FFC000"/>
                </a:solidFill>
              </a:rPr>
              <a:t>pravdov</a:t>
            </a:r>
            <a:r>
              <a:rPr lang="cs-CZ" dirty="0" smtClean="0">
                <a:solidFill>
                  <a:srgbClr val="FFC000"/>
                </a:solidFill>
              </a:rPr>
              <a:t>-  (               ) vlastenci</a:t>
            </a:r>
          </a:p>
          <a:p>
            <a:r>
              <a:rPr lang="cs-CZ" dirty="0">
                <a:solidFill>
                  <a:srgbClr val="FFC000"/>
                </a:solidFill>
              </a:rPr>
              <a:t>m</a:t>
            </a:r>
            <a:r>
              <a:rPr lang="cs-CZ" dirty="0" smtClean="0">
                <a:solidFill>
                  <a:srgbClr val="FFC000"/>
                </a:solidFill>
              </a:rPr>
              <a:t>otýl- (                       ) křídla</a:t>
            </a:r>
          </a:p>
          <a:p>
            <a:r>
              <a:rPr lang="cs-CZ" dirty="0">
                <a:solidFill>
                  <a:srgbClr val="FFC000"/>
                </a:solidFill>
              </a:rPr>
              <a:t>o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mal</a:t>
            </a:r>
            <a:r>
              <a:rPr lang="cs-CZ" dirty="0" smtClean="0">
                <a:solidFill>
                  <a:srgbClr val="FFC000"/>
                </a:solidFill>
              </a:rPr>
              <a:t>- ch (                )  myškách</a:t>
            </a:r>
          </a:p>
          <a:p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1777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144</TotalTime>
  <Words>698</Words>
  <Application>Microsoft Office PowerPoint</Application>
  <PresentationFormat>Předvádění na obrazovce (4:3)</PresentationFormat>
  <Paragraphs>179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Prezentace aplikace PowerPoint</vt:lpstr>
      <vt:lpstr>Anotace</vt:lpstr>
      <vt:lpstr>PŘÍDAVNÁ JMÉNA</vt:lpstr>
      <vt:lpstr>DRUHY PŘÍDAVNÝCH JMEN</vt:lpstr>
      <vt:lpstr>URČOVÁNÍ PŘÍDAVNÝCH JMEN </vt:lpstr>
      <vt:lpstr>SKLOŇOVÁNÍ PŘÍDAVNÝCH JMEN</vt:lpstr>
      <vt:lpstr>SKLOŇOVÁNÍ PŘÍDAVNÝCH JMEN TVRDÝCH</vt:lpstr>
      <vt:lpstr>SKLOŇOVÁNÍ PŘÍDAVNÝCH JMEN MĚKKÝCH</vt:lpstr>
      <vt:lpstr>Pracovní list 1 </vt:lpstr>
      <vt:lpstr>PRACOVNÍ LIST 2</vt:lpstr>
      <vt:lpstr>PRACOVNÍ LIST 3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PŘÍDAVNÁ JMÉNA</dc:title>
  <cp:lastModifiedBy>Uživatel</cp:lastModifiedBy>
  <cp:revision>25</cp:revision>
  <dcterms:modified xsi:type="dcterms:W3CDTF">2012-06-28T08:07:03Z</dcterms:modified>
</cp:coreProperties>
</file>