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5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VY_32_INOVACE_02_06 - Zájmena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4664B9-6454-459F-A5F8-190790CBC03A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6D3D3C-DB4C-4847-B28F-51096ABDAB6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6268A9-C00A-452A-BDE1-4B6FB055571C}" type="presOf" srcId="{B651F6E3-6281-48DB-9319-2AEAFDAE7572}" destId="{6BB5E863-4638-4E1D-BFDE-399D028AC4ED}" srcOrd="1" destOrd="0" presId="urn:microsoft.com/office/officeart/2005/8/layout/target3"/>
    <dgm:cxn modelId="{A44F3C07-8740-41F5-8F58-24EA44C1CD47}" type="presOf" srcId="{4C35D32F-0EAB-4CD7-82EE-45574DC2A586}" destId="{890E4F0B-2866-4A3F-A3C7-2A14B1797930}" srcOrd="1" destOrd="0" presId="urn:microsoft.com/office/officeart/2005/8/layout/target3"/>
    <dgm:cxn modelId="{6A7A7D03-F0A1-409C-B85C-C33E639980D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37DFD7-D1F0-4F18-ADC7-FEFD70B508DA}" type="presOf" srcId="{D1D4F407-5343-4D3F-B5B9-D407B03CAEB4}" destId="{D005CE8C-CC26-4C3E-AC11-E15060ECD759}" srcOrd="0" destOrd="0" presId="urn:microsoft.com/office/officeart/2005/8/layout/target3"/>
    <dgm:cxn modelId="{6C63212D-D13E-456D-A463-D7395F200F04}" type="presOf" srcId="{757F3AB3-0718-4624-B441-E567A8F0AB56}" destId="{333A1088-737F-45CB-B68E-254E46348037}" srcOrd="0" destOrd="0" presId="urn:microsoft.com/office/officeart/2005/8/layout/target3"/>
    <dgm:cxn modelId="{0413314E-31EE-456A-9E8E-7D84D8E00852}" type="presOf" srcId="{D1B46980-6531-4606-95E6-44980827E919}" destId="{2BE915AB-18AA-4053-B92C-3BFC9ED204BB}" srcOrd="1" destOrd="0" presId="urn:microsoft.com/office/officeart/2005/8/layout/target3"/>
    <dgm:cxn modelId="{BEBD7EF7-AF27-4CC0-8CF1-E1AD4A1D0C80}" type="presOf" srcId="{D1B46980-6531-4606-95E6-44980827E919}" destId="{6140AFEC-043D-4C43-A2F9-D0F5331DF3A3}" srcOrd="0" destOrd="0" presId="urn:microsoft.com/office/officeart/2005/8/layout/target3"/>
    <dgm:cxn modelId="{55C8EEC9-BF43-4BA2-8EE8-CA4DA71FBE3A}" type="presOf" srcId="{D8197B8C-B260-4A16-BDF4-0947B075E274}" destId="{25B08C86-7E15-44DC-BE7F-FFB55DD49D12}" srcOrd="0" destOrd="0" presId="urn:microsoft.com/office/officeart/2005/8/layout/target3"/>
    <dgm:cxn modelId="{9C43CA39-F18F-4560-AA55-B8F31824EF1B}" type="presOf" srcId="{D1D4F407-5343-4D3F-B5B9-D407B03CAEB4}" destId="{AED2198E-93D5-4001-81B4-73124B309672}" srcOrd="1" destOrd="0" presId="urn:microsoft.com/office/officeart/2005/8/layout/target3"/>
    <dgm:cxn modelId="{72D3C41C-BA86-4366-AA34-1C5553DB2806}" type="presParOf" srcId="{333A1088-737F-45CB-B68E-254E46348037}" destId="{F5ABB229-8D3B-4694-996A-96F23CF14429}" srcOrd="0" destOrd="0" presId="urn:microsoft.com/office/officeart/2005/8/layout/target3"/>
    <dgm:cxn modelId="{0839C6D6-B95F-4755-9C1C-44FFF95DF0BD}" type="presParOf" srcId="{333A1088-737F-45CB-B68E-254E46348037}" destId="{F41139FD-01EE-4571-8B17-4FB00FC51163}" srcOrd="1" destOrd="0" presId="urn:microsoft.com/office/officeart/2005/8/layout/target3"/>
    <dgm:cxn modelId="{488DFB51-8451-4D99-8275-78F6C86C4688}" type="presParOf" srcId="{333A1088-737F-45CB-B68E-254E46348037}" destId="{D005CE8C-CC26-4C3E-AC11-E15060ECD759}" srcOrd="2" destOrd="0" presId="urn:microsoft.com/office/officeart/2005/8/layout/target3"/>
    <dgm:cxn modelId="{F89C2352-A521-445B-AF90-43D81E8B7C88}" type="presParOf" srcId="{333A1088-737F-45CB-B68E-254E46348037}" destId="{2C702D82-9B77-49B7-9568-BB8EB47C3372}" srcOrd="3" destOrd="0" presId="urn:microsoft.com/office/officeart/2005/8/layout/target3"/>
    <dgm:cxn modelId="{1A227D6C-59A3-4FD8-B89B-1814DCCCA0E0}" type="presParOf" srcId="{333A1088-737F-45CB-B68E-254E46348037}" destId="{A52A0455-90FF-4808-ABD0-F02540D31D5A}" srcOrd="4" destOrd="0" presId="urn:microsoft.com/office/officeart/2005/8/layout/target3"/>
    <dgm:cxn modelId="{02F184D5-E939-4F7E-98A7-BD92513C263A}" type="presParOf" srcId="{333A1088-737F-45CB-B68E-254E46348037}" destId="{6140AFEC-043D-4C43-A2F9-D0F5331DF3A3}" srcOrd="5" destOrd="0" presId="urn:microsoft.com/office/officeart/2005/8/layout/target3"/>
    <dgm:cxn modelId="{8A7BFF4B-E90C-4B75-AAF6-1F2C061A97F8}" type="presParOf" srcId="{333A1088-737F-45CB-B68E-254E46348037}" destId="{9358AC05-5D7D-4327-9F80-1AD486AEA664}" srcOrd="6" destOrd="0" presId="urn:microsoft.com/office/officeart/2005/8/layout/target3"/>
    <dgm:cxn modelId="{CE6DECB4-D2BA-4BD6-B088-D0BA56AE0F2F}" type="presParOf" srcId="{333A1088-737F-45CB-B68E-254E46348037}" destId="{313FC574-E1CD-4FB4-B054-0B805CE0447D}" srcOrd="7" destOrd="0" presId="urn:microsoft.com/office/officeart/2005/8/layout/target3"/>
    <dgm:cxn modelId="{B73982FE-66BC-4888-ABAA-C99072C05AFF}" type="presParOf" srcId="{333A1088-737F-45CB-B68E-254E46348037}" destId="{619D679B-A015-4ECF-8348-D1034C574F40}" srcOrd="8" destOrd="0" presId="urn:microsoft.com/office/officeart/2005/8/layout/target3"/>
    <dgm:cxn modelId="{8D951274-C7F0-4EC0-B574-78111ECD963E}" type="presParOf" srcId="{333A1088-737F-45CB-B68E-254E46348037}" destId="{322283A8-4A27-4CDA-BAE3-F381106A9174}" srcOrd="9" destOrd="0" presId="urn:microsoft.com/office/officeart/2005/8/layout/target3"/>
    <dgm:cxn modelId="{C250B3A7-4EE0-41C8-AFE0-DDA8BE737677}" type="presParOf" srcId="{333A1088-737F-45CB-B68E-254E46348037}" destId="{FFC9F71D-1B4F-4AD9-A4A6-86ADEFC8AF5C}" srcOrd="10" destOrd="0" presId="urn:microsoft.com/office/officeart/2005/8/layout/target3"/>
    <dgm:cxn modelId="{76FD465A-0ACD-4301-9ECC-1CF834F790B8}" type="presParOf" srcId="{333A1088-737F-45CB-B68E-254E46348037}" destId="{25B08C86-7E15-44DC-BE7F-FFB55DD49D12}" srcOrd="11" destOrd="0" presId="urn:microsoft.com/office/officeart/2005/8/layout/target3"/>
    <dgm:cxn modelId="{18451B59-ED73-46E4-B8D1-59D7B0C5FC41}" type="presParOf" srcId="{333A1088-737F-45CB-B68E-254E46348037}" destId="{76644BE8-9D7C-4C09-B250-3D10AF48CBB7}" srcOrd="12" destOrd="0" presId="urn:microsoft.com/office/officeart/2005/8/layout/target3"/>
    <dgm:cxn modelId="{91CFCAE0-6927-46C6-9BDC-7F98B641A3A4}" type="presParOf" srcId="{333A1088-737F-45CB-B68E-254E46348037}" destId="{EE85B701-7295-41C0-BA7A-34D3756A2AE6}" srcOrd="13" destOrd="0" presId="urn:microsoft.com/office/officeart/2005/8/layout/target3"/>
    <dgm:cxn modelId="{1D93F5BD-28B3-4E2F-B8FF-3822502B2B8B}" type="presParOf" srcId="{333A1088-737F-45CB-B68E-254E46348037}" destId="{8BEBB6EC-1DAA-4CAC-8A25-BC0FCBD5DBD5}" srcOrd="14" destOrd="0" presId="urn:microsoft.com/office/officeart/2005/8/layout/target3"/>
    <dgm:cxn modelId="{8F1A6568-841C-4C34-A282-8388F796A8D6}" type="presParOf" srcId="{333A1088-737F-45CB-B68E-254E46348037}" destId="{AED2198E-93D5-4001-81B4-73124B309672}" srcOrd="15" destOrd="0" presId="urn:microsoft.com/office/officeart/2005/8/layout/target3"/>
    <dgm:cxn modelId="{F3A1E39D-2D57-4763-904E-16BB43C52001}" type="presParOf" srcId="{333A1088-737F-45CB-B68E-254E46348037}" destId="{2BE915AB-18AA-4053-B92C-3BFC9ED204BB}" srcOrd="16" destOrd="0" presId="urn:microsoft.com/office/officeart/2005/8/layout/target3"/>
    <dgm:cxn modelId="{DA0F538C-B025-42AA-8DF6-810BD579A1B6}" type="presParOf" srcId="{333A1088-737F-45CB-B68E-254E46348037}" destId="{6BB5E863-4638-4E1D-BFDE-399D028AC4ED}" srcOrd="17" destOrd="0" presId="urn:microsoft.com/office/officeart/2005/8/layout/target3"/>
    <dgm:cxn modelId="{AAFA98A0-9014-4431-975B-2845BF39D62C}" type="presParOf" srcId="{333A1088-737F-45CB-B68E-254E46348037}" destId="{5A5FFA88-C948-4069-8E93-59FA12366E83}" srcOrd="18" destOrd="0" presId="urn:microsoft.com/office/officeart/2005/8/layout/target3"/>
    <dgm:cxn modelId="{2F8E10B7-CDE6-4C99-BAC8-84BA681D59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VY_32_INOVACE_02_06 - Zájmena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22478D-CBBE-4F9F-96CC-4AD55F3F6EC7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66F0DF-70F4-41E7-B8F2-FD5266EB0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717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6F0DF-70F4-41E7-B8F2-FD5266EB0BB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8684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8465155-88A0-4B3F-B241-D74432796E04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BD4CB6E-462D-496B-9499-35A8CD2D8E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6329346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60629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Anotace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5. ročníku. Žákům je vyvozen pojem zájmen a druhy zájmen. Vyvození skloňování zájmena „já“. Na pracovních listech si žáci procvičí rozlišování druhů zájmen  a správné tvary zájmena „já“. Učební materiál je určen pro práci na interaktivní tabuli.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přehledu o zájmenech a určování jednotlivých druhů zájmen.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zájmena, druhy zájmen                                                                     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 10 - 11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478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  <a:latin typeface="Algerian" pitchFamily="82" charset="0"/>
              </a:rPr>
              <a:t>ZASTUPUJÍ NÁZVY OSOB, ZVÍŘAT, </a:t>
            </a:r>
            <a:r>
              <a:rPr lang="cs-CZ" sz="3600" dirty="0" smtClean="0">
                <a:solidFill>
                  <a:srgbClr val="7030A0"/>
                </a:solidFill>
                <a:latin typeface="Algerian" pitchFamily="82" charset="0"/>
              </a:rPr>
              <a:t>VĚCÍ, </a:t>
            </a:r>
            <a:r>
              <a:rPr lang="cs-CZ" sz="3600" dirty="0" smtClean="0">
                <a:solidFill>
                  <a:srgbClr val="7030A0"/>
                </a:solidFill>
                <a:latin typeface="Algerian" pitchFamily="82" charset="0"/>
              </a:rPr>
              <a:t>NEBO NA NĚ UKAZUJÍ</a:t>
            </a:r>
            <a:endParaRPr lang="cs-CZ" sz="3600" dirty="0">
              <a:solidFill>
                <a:srgbClr val="7030A0"/>
              </a:solidFill>
              <a:latin typeface="Algerian" pitchFamily="82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ZÁJMENA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063950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  <a:latin typeface="+mj-lt"/>
              </a:rPr>
              <a:t>1.OSOBNÍ</a:t>
            </a:r>
            <a:r>
              <a:rPr lang="cs-CZ" b="1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– já, ty, on, ona, ono, my, vy, oni, ony,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                     ona a zvratné se, si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  <a:latin typeface="+mj-lt"/>
              </a:rPr>
              <a:t>2.PŘIVLASTŇOVACÍ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– můj, tvůj, jeho, její, náš, váš,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                                           jejich  a zvratné svůj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  <a:latin typeface="+mj-lt"/>
              </a:rPr>
              <a:t>3.UKAZOVACÍ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– ten, tento, tenhle, onen, takový, sám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                                </a:t>
            </a:r>
            <a:endParaRPr lang="cs-CZ" b="1" dirty="0" smtClean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  <a:latin typeface="+mj-lt"/>
              </a:rPr>
              <a:t>4.VZTAŽNÁ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– kdo, co, jaký, který, čí, jenž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 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DRUHY ZÁJMEN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57577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</a:rPr>
              <a:t>5.TÁZACÍ </a:t>
            </a:r>
            <a:r>
              <a:rPr lang="cs-CZ" dirty="0" smtClean="0">
                <a:solidFill>
                  <a:schemeClr val="tx1"/>
                </a:solidFill>
              </a:rPr>
              <a:t>– kdo, co, jaký, který, čí?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</a:rPr>
              <a:t>6.NEURČITÁ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– někdo, něco, nějaký, některý, něčí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dirty="0" smtClean="0">
                <a:solidFill>
                  <a:schemeClr val="tx1"/>
                </a:solidFill>
              </a:rPr>
              <a:t>leckdo, lecco, lecjaký, leckterý,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kdosi, cosi, kterýsi, jakýsi,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všechen, každý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C3300"/>
                </a:solidFill>
              </a:rPr>
              <a:t>7.ZÁPORNÁ </a:t>
            </a:r>
            <a:r>
              <a:rPr lang="cs-CZ" dirty="0" smtClean="0">
                <a:solidFill>
                  <a:schemeClr val="tx1"/>
                </a:solidFill>
              </a:rPr>
              <a:t>– nikdo, nic, nijaký, ničí, žádný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121512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VYHLEDEJ  ZÁJMENA A URČI JEJICH </a:t>
            </a:r>
            <a:r>
              <a:rPr lang="cs-CZ" dirty="0" smtClean="0">
                <a:solidFill>
                  <a:srgbClr val="FF0000"/>
                </a:solidFill>
              </a:rPr>
              <a:t>DRUH:</a:t>
            </a:r>
          </a:p>
          <a:p>
            <a:r>
              <a:rPr lang="cs-CZ" dirty="0" smtClean="0"/>
              <a:t>Jakou barvu má to tvoje nové auto?</a:t>
            </a:r>
          </a:p>
          <a:p>
            <a:r>
              <a:rPr lang="cs-CZ" dirty="0" smtClean="0"/>
              <a:t>Řekni mi, čí je to učebnice.</a:t>
            </a:r>
          </a:p>
          <a:p>
            <a:r>
              <a:rPr lang="cs-CZ" dirty="0" smtClean="0"/>
              <a:t>Když mě hubuje někdo, koho nemám ráda, tak se nic neděje. </a:t>
            </a:r>
          </a:p>
          <a:p>
            <a:r>
              <a:rPr lang="cs-CZ" dirty="0" smtClean="0"/>
              <a:t>To není žádný problém.</a:t>
            </a:r>
          </a:p>
          <a:p>
            <a:r>
              <a:rPr lang="cs-CZ" dirty="0" smtClean="0"/>
              <a:t>Co budeš dělat zítra?</a:t>
            </a:r>
          </a:p>
          <a:p>
            <a:r>
              <a:rPr lang="cs-CZ" dirty="0" smtClean="0"/>
              <a:t>Vyprávěj mi nějakou pohádku.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PRACOVNÍ LIST  1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111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1" cy="4641379"/>
          </a:xfrm>
        </p:spPr>
        <p:txBody>
          <a:bodyPr>
            <a:noAutofit/>
          </a:bodyPr>
          <a:lstStyle/>
          <a:p>
            <a:r>
              <a:rPr lang="cs-CZ" sz="4800" dirty="0" smtClean="0"/>
              <a:t>1. p.  já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2</a:t>
            </a:r>
            <a:r>
              <a:rPr lang="cs-CZ" sz="4800" dirty="0" smtClean="0"/>
              <a:t>. p.  </a:t>
            </a:r>
            <a:r>
              <a:rPr lang="cs-CZ" sz="4800" dirty="0" smtClean="0">
                <a:solidFill>
                  <a:srgbClr val="FF0000"/>
                </a:solidFill>
              </a:rPr>
              <a:t>mě</a:t>
            </a:r>
            <a:r>
              <a:rPr lang="cs-CZ" sz="4800" dirty="0" smtClean="0"/>
              <a:t>, mne</a:t>
            </a:r>
          </a:p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4800" dirty="0" smtClean="0"/>
              <a:t>. p.  mi,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mně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4</a:t>
            </a:r>
            <a:r>
              <a:rPr lang="cs-CZ" sz="4800" dirty="0" smtClean="0"/>
              <a:t>. p.  </a:t>
            </a:r>
            <a:r>
              <a:rPr lang="cs-CZ" sz="4800" dirty="0" smtClean="0">
                <a:solidFill>
                  <a:srgbClr val="FF0000"/>
                </a:solidFill>
              </a:rPr>
              <a:t>mě</a:t>
            </a:r>
            <a:r>
              <a:rPr lang="cs-CZ" sz="4800" dirty="0" smtClean="0"/>
              <a:t>, mne</a:t>
            </a:r>
          </a:p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4800" dirty="0" smtClean="0"/>
              <a:t>. p. (o)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mně</a:t>
            </a:r>
          </a:p>
          <a:p>
            <a:r>
              <a:rPr lang="cs-CZ" sz="4800" dirty="0" smtClean="0"/>
              <a:t>7. p.  mnou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SKLOŇOVÁNÍ ZÁJMENA </a:t>
            </a:r>
            <a:r>
              <a:rPr lang="cs-CZ" dirty="0" smtClean="0">
                <a:solidFill>
                  <a:srgbClr val="FF0000"/>
                </a:solidFill>
              </a:rPr>
              <a:t>JÁ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303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Doplňte tvary zájmena </a:t>
            </a:r>
            <a:r>
              <a:rPr lang="cs-CZ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:</a:t>
            </a:r>
          </a:p>
          <a:p>
            <a:r>
              <a:rPr lang="cs-CZ" dirty="0" smtClean="0"/>
              <a:t>Zdálo se  m…, že m… </a:t>
            </a:r>
            <a:r>
              <a:rPr lang="cs-CZ" dirty="0"/>
              <a:t>h</a:t>
            </a:r>
            <a:r>
              <a:rPr lang="cs-CZ" dirty="0" smtClean="0"/>
              <a:t>oní strašidlo, které  m…. </a:t>
            </a:r>
            <a:r>
              <a:rPr lang="cs-CZ" dirty="0"/>
              <a:t>c</a:t>
            </a:r>
            <a:r>
              <a:rPr lang="cs-CZ" dirty="0" smtClean="0"/>
              <a:t>htělo zavřít do hladomorny. </a:t>
            </a:r>
          </a:p>
          <a:p>
            <a:r>
              <a:rPr lang="cs-CZ" dirty="0" smtClean="0"/>
              <a:t>Tatínek by pro m…. </a:t>
            </a:r>
            <a:r>
              <a:rPr lang="cs-CZ" dirty="0"/>
              <a:t>u</a:t>
            </a:r>
            <a:r>
              <a:rPr lang="cs-CZ" dirty="0" smtClean="0"/>
              <a:t>dělal vše.</a:t>
            </a:r>
          </a:p>
          <a:p>
            <a:r>
              <a:rPr lang="cs-CZ" dirty="0" smtClean="0"/>
              <a:t>M…. se tam vůbec nechce.</a:t>
            </a:r>
          </a:p>
          <a:p>
            <a:r>
              <a:rPr lang="cs-CZ" dirty="0" smtClean="0"/>
              <a:t>To se m… netýká.</a:t>
            </a:r>
          </a:p>
          <a:p>
            <a:r>
              <a:rPr lang="cs-CZ" dirty="0" smtClean="0"/>
              <a:t>Napadlo m… správné řešení příkladu.</a:t>
            </a:r>
          </a:p>
          <a:p>
            <a:r>
              <a:rPr lang="cs-CZ" dirty="0" smtClean="0"/>
              <a:t>Proč jsi m…. o tom nic neřekl?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PRACOVNÍ LIST 2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291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80</TotalTime>
  <Words>464</Words>
  <Application>Microsoft Office PowerPoint</Application>
  <PresentationFormat>Předvádění na obrazovce (4:3)</PresentationFormat>
  <Paragraphs>57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Snímek 1</vt:lpstr>
      <vt:lpstr>Anotace</vt:lpstr>
      <vt:lpstr>ZÁJMENA</vt:lpstr>
      <vt:lpstr>DRUHY ZÁJMEN</vt:lpstr>
      <vt:lpstr>Snímek 5</vt:lpstr>
      <vt:lpstr>PRACOVNÍ LIST  1</vt:lpstr>
      <vt:lpstr>SKLOŇOVÁNÍ ZÁJMENA JÁ</vt:lpstr>
      <vt:lpstr>PRACOVNÍ LIST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Dum</cp:lastModifiedBy>
  <cp:revision>21</cp:revision>
  <dcterms:created xsi:type="dcterms:W3CDTF">2012-01-20T15:57:39Z</dcterms:created>
  <dcterms:modified xsi:type="dcterms:W3CDTF">2012-11-15T10:34:12Z</dcterms:modified>
</cp:coreProperties>
</file>