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62" r:id="rId2"/>
    <p:sldId id="261" r:id="rId3"/>
    <p:sldId id="256" r:id="rId4"/>
    <p:sldId id="257" r:id="rId5"/>
    <p:sldId id="260" r:id="rId6"/>
    <p:sldId id="263" r:id="rId7"/>
    <p:sldId id="264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VY_32_INOVACE_02_07 - Číslovky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400" dirty="0" smtClean="0"/>
            <a:t>Základní škola  a Mateřská škola Nedvědice, okr. Brno-venkov, příspěvková organizace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Tomanová Jana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smtClean="0"/>
            <a:t>Český jazyk 4. – 5. </a:t>
          </a:r>
          <a:r>
            <a:rPr lang="cs-CZ" sz="2000" smtClean="0"/>
            <a:t>ročník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2674/21/7.1.4/2011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 custLinFactNeighborX="0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Y="100000" custLinFactNeighborX="863" custLinFactNeighborY="-5211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LinFactNeighborX="863" custLinFactNeighborY="283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740C71E-0AE5-4405-AD90-82C5036D9FB9}" type="presOf" srcId="{D8197B8C-B260-4A16-BDF4-0947B075E274}" destId="{25B08C86-7E15-44DC-BE7F-FFB55DD49D12}" srcOrd="0" destOrd="0" presId="urn:microsoft.com/office/officeart/2005/8/layout/target3"/>
    <dgm:cxn modelId="{3EBFBB1A-7AD3-40D5-8AB4-AE4715121967}" type="presOf" srcId="{D1B46980-6531-4606-95E6-44980827E919}" destId="{6140AFEC-043D-4C43-A2F9-D0F5331DF3A3}" srcOrd="0" destOrd="0" presId="urn:microsoft.com/office/officeart/2005/8/layout/target3"/>
    <dgm:cxn modelId="{1AB2C9CD-F585-4E15-A6E5-3DD80149DCEF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BC6E305C-D392-4DC2-A934-6AEA8AB0358A}" type="presOf" srcId="{4C35D32F-0EAB-4CD7-82EE-45574DC2A586}" destId="{890E4F0B-2866-4A3F-A3C7-2A14B1797930}" srcOrd="1" destOrd="0" presId="urn:microsoft.com/office/officeart/2005/8/layout/target3"/>
    <dgm:cxn modelId="{D29513E2-7FCA-4784-BE2C-EA5D28A38D7D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247D973E-3112-4CAD-B142-9A20DD62B999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6040486-D060-472D-AD7B-510418C657A1}" type="presOf" srcId="{D1B46980-6531-4606-95E6-44980827E919}" destId="{2BE915AB-18AA-4053-B92C-3BFC9ED204BB}" srcOrd="1" destOrd="0" presId="urn:microsoft.com/office/officeart/2005/8/layout/target3"/>
    <dgm:cxn modelId="{DAAAA85D-5AB5-45B6-868A-BD83239E586D}" type="presOf" srcId="{D1D4F407-5343-4D3F-B5B9-D407B03CAEB4}" destId="{AED2198E-93D5-4001-81B4-73124B309672}" srcOrd="1" destOrd="0" presId="urn:microsoft.com/office/officeart/2005/8/layout/target3"/>
    <dgm:cxn modelId="{71E3E994-5ED3-40E6-A4EB-6510610E1B18}" type="presOf" srcId="{B651F6E3-6281-48DB-9319-2AEAFDAE7572}" destId="{6BB5E863-4638-4E1D-BFDE-399D028AC4ED}" srcOrd="1" destOrd="0" presId="urn:microsoft.com/office/officeart/2005/8/layout/target3"/>
    <dgm:cxn modelId="{ADA97B2E-3906-465D-BB6E-40D5B7AC51F8}" type="presOf" srcId="{4C35D32F-0EAB-4CD7-82EE-45574DC2A586}" destId="{8BEBB6EC-1DAA-4CAC-8A25-BC0FCBD5DBD5}" srcOrd="0" destOrd="0" presId="urn:microsoft.com/office/officeart/2005/8/layout/target3"/>
    <dgm:cxn modelId="{E8E526EF-D18A-40B5-B594-ECFCD2EF3481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90F0E82-EAD5-4340-8E0E-64C52B03B499}" type="presParOf" srcId="{333A1088-737F-45CB-B68E-254E46348037}" destId="{F5ABB229-8D3B-4694-996A-96F23CF14429}" srcOrd="0" destOrd="0" presId="urn:microsoft.com/office/officeart/2005/8/layout/target3"/>
    <dgm:cxn modelId="{109DACE4-FD2D-4681-A8BC-0F7D67AEFAB6}" type="presParOf" srcId="{333A1088-737F-45CB-B68E-254E46348037}" destId="{F41139FD-01EE-4571-8B17-4FB00FC51163}" srcOrd="1" destOrd="0" presId="urn:microsoft.com/office/officeart/2005/8/layout/target3"/>
    <dgm:cxn modelId="{955DD125-83C9-44E1-8E3A-B900E6E15F95}" type="presParOf" srcId="{333A1088-737F-45CB-B68E-254E46348037}" destId="{D005CE8C-CC26-4C3E-AC11-E15060ECD759}" srcOrd="2" destOrd="0" presId="urn:microsoft.com/office/officeart/2005/8/layout/target3"/>
    <dgm:cxn modelId="{4AF04D65-5A6F-4AD3-9A9D-223E9C145226}" type="presParOf" srcId="{333A1088-737F-45CB-B68E-254E46348037}" destId="{2C702D82-9B77-49B7-9568-BB8EB47C3372}" srcOrd="3" destOrd="0" presId="urn:microsoft.com/office/officeart/2005/8/layout/target3"/>
    <dgm:cxn modelId="{30482DA3-9822-4122-85F4-E8E8EFC5263F}" type="presParOf" srcId="{333A1088-737F-45CB-B68E-254E46348037}" destId="{A52A0455-90FF-4808-ABD0-F02540D31D5A}" srcOrd="4" destOrd="0" presId="urn:microsoft.com/office/officeart/2005/8/layout/target3"/>
    <dgm:cxn modelId="{99EB42A4-3EFC-402F-A693-D4D1C8F74439}" type="presParOf" srcId="{333A1088-737F-45CB-B68E-254E46348037}" destId="{6140AFEC-043D-4C43-A2F9-D0F5331DF3A3}" srcOrd="5" destOrd="0" presId="urn:microsoft.com/office/officeart/2005/8/layout/target3"/>
    <dgm:cxn modelId="{9BB2C499-E26F-449C-AE04-A45A35EADD0C}" type="presParOf" srcId="{333A1088-737F-45CB-B68E-254E46348037}" destId="{9358AC05-5D7D-4327-9F80-1AD486AEA664}" srcOrd="6" destOrd="0" presId="urn:microsoft.com/office/officeart/2005/8/layout/target3"/>
    <dgm:cxn modelId="{2B119C36-C70A-4384-8FEC-6C7254837FCF}" type="presParOf" srcId="{333A1088-737F-45CB-B68E-254E46348037}" destId="{313FC574-E1CD-4FB4-B054-0B805CE0447D}" srcOrd="7" destOrd="0" presId="urn:microsoft.com/office/officeart/2005/8/layout/target3"/>
    <dgm:cxn modelId="{40017020-AA5C-487B-AC16-7A7D27524565}" type="presParOf" srcId="{333A1088-737F-45CB-B68E-254E46348037}" destId="{619D679B-A015-4ECF-8348-D1034C574F40}" srcOrd="8" destOrd="0" presId="urn:microsoft.com/office/officeart/2005/8/layout/target3"/>
    <dgm:cxn modelId="{9F932443-7A4F-4935-8BD5-51A11BED4BF5}" type="presParOf" srcId="{333A1088-737F-45CB-B68E-254E46348037}" destId="{322283A8-4A27-4CDA-BAE3-F381106A9174}" srcOrd="9" destOrd="0" presId="urn:microsoft.com/office/officeart/2005/8/layout/target3"/>
    <dgm:cxn modelId="{4C9F9BFA-AF6D-4E45-A2DF-A83ACDD4DBB4}" type="presParOf" srcId="{333A1088-737F-45CB-B68E-254E46348037}" destId="{FFC9F71D-1B4F-4AD9-A4A6-86ADEFC8AF5C}" srcOrd="10" destOrd="0" presId="urn:microsoft.com/office/officeart/2005/8/layout/target3"/>
    <dgm:cxn modelId="{914040E9-9ED4-4A39-BF16-049ACC64FC2E}" type="presParOf" srcId="{333A1088-737F-45CB-B68E-254E46348037}" destId="{25B08C86-7E15-44DC-BE7F-FFB55DD49D12}" srcOrd="11" destOrd="0" presId="urn:microsoft.com/office/officeart/2005/8/layout/target3"/>
    <dgm:cxn modelId="{F06D03A8-64D0-41E2-944B-25D497691057}" type="presParOf" srcId="{333A1088-737F-45CB-B68E-254E46348037}" destId="{76644BE8-9D7C-4C09-B250-3D10AF48CBB7}" srcOrd="12" destOrd="0" presId="urn:microsoft.com/office/officeart/2005/8/layout/target3"/>
    <dgm:cxn modelId="{8025DFB0-26C3-4654-B855-2D7EA389128A}" type="presParOf" srcId="{333A1088-737F-45CB-B68E-254E46348037}" destId="{EE85B701-7295-41C0-BA7A-34D3756A2AE6}" srcOrd="13" destOrd="0" presId="urn:microsoft.com/office/officeart/2005/8/layout/target3"/>
    <dgm:cxn modelId="{EAB64428-B46C-4D5D-BAC7-3B7197D580F3}" type="presParOf" srcId="{333A1088-737F-45CB-B68E-254E46348037}" destId="{8BEBB6EC-1DAA-4CAC-8A25-BC0FCBD5DBD5}" srcOrd="14" destOrd="0" presId="urn:microsoft.com/office/officeart/2005/8/layout/target3"/>
    <dgm:cxn modelId="{7CD98D70-CEA5-4E0A-92D2-E348990ACF65}" type="presParOf" srcId="{333A1088-737F-45CB-B68E-254E46348037}" destId="{AED2198E-93D5-4001-81B4-73124B309672}" srcOrd="15" destOrd="0" presId="urn:microsoft.com/office/officeart/2005/8/layout/target3"/>
    <dgm:cxn modelId="{1F43C093-DF89-41D0-9502-EA7C6188A20E}" type="presParOf" srcId="{333A1088-737F-45CB-B68E-254E46348037}" destId="{2BE915AB-18AA-4053-B92C-3BFC9ED204BB}" srcOrd="16" destOrd="0" presId="urn:microsoft.com/office/officeart/2005/8/layout/target3"/>
    <dgm:cxn modelId="{CEAC842A-5C77-47D4-AF61-77D5AAC2F5EE}" type="presParOf" srcId="{333A1088-737F-45CB-B68E-254E46348037}" destId="{6BB5E863-4638-4E1D-BFDE-399D028AC4ED}" srcOrd="17" destOrd="0" presId="urn:microsoft.com/office/officeart/2005/8/layout/target3"/>
    <dgm:cxn modelId="{D27D91ED-DFF1-4980-A787-E24644368E9C}" type="presParOf" srcId="{333A1088-737F-45CB-B68E-254E46348037}" destId="{5A5FFA88-C948-4069-8E93-59FA12366E83}" srcOrd="18" destOrd="0" presId="urn:microsoft.com/office/officeart/2005/8/layout/target3"/>
    <dgm:cxn modelId="{7A4ED668-D229-4419-8075-29D061362F1F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763738" cy="276373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4000"/>
                <a:satMod val="180000"/>
                <a:lumMod val="9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atMod val="130000"/>
              </a:schemeClr>
            </a:gs>
          </a:gsLst>
          <a:lin ang="5160000" scaled="0"/>
        </a:gradFill>
        <a:ln>
          <a:noFill/>
        </a:ln>
        <a:effectLst>
          <a:outerShdw blurRad="50800" dist="25400" dir="5400000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400000"/>
          </a:lightRig>
        </a:scene3d>
        <a:sp3d>
          <a:bevelT w="254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381869" y="0"/>
          <a:ext cx="6755034" cy="276373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6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400" kern="1200" dirty="0" smtClean="0"/>
            <a:t>Základní škola  a Mateřská škola Nedvědice, okr. Brno-venkov, příspěvková organizace</a:t>
          </a:r>
          <a:endParaRPr lang="cs-CZ" sz="1400" kern="1200" dirty="0"/>
        </a:p>
      </dsp:txBody>
      <dsp:txXfrm>
        <a:off x="1381869" y="0"/>
        <a:ext cx="6755034" cy="442198"/>
      </dsp:txXfrm>
    </dsp:sp>
    <dsp:sp modelId="{A52A0455-90FF-4808-ABD0-F02540D31D5A}">
      <dsp:nvSpPr>
        <dsp:cNvPr id="0" name=""/>
        <dsp:cNvSpPr/>
      </dsp:nvSpPr>
      <dsp:spPr>
        <a:xfrm>
          <a:off x="290192" y="442198"/>
          <a:ext cx="2183353" cy="218335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4000"/>
                <a:satMod val="180000"/>
                <a:lumMod val="9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atMod val="130000"/>
              </a:schemeClr>
            </a:gs>
          </a:gsLst>
          <a:lin ang="5160000" scaled="0"/>
        </a:gradFill>
        <a:ln>
          <a:noFill/>
        </a:ln>
        <a:effectLst>
          <a:outerShdw blurRad="50800" dist="25400" dir="5400000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400000"/>
          </a:lightRig>
        </a:scene3d>
        <a:sp3d>
          <a:bevelT w="254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381869" y="504052"/>
          <a:ext cx="6755034" cy="21833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6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Tomanová Jana</a:t>
          </a:r>
          <a:endParaRPr lang="cs-CZ" sz="2000" kern="1200" dirty="0"/>
        </a:p>
      </dsp:txBody>
      <dsp:txXfrm>
        <a:off x="1381869" y="504052"/>
        <a:ext cx="6755034" cy="442198"/>
      </dsp:txXfrm>
    </dsp:sp>
    <dsp:sp modelId="{313FC574-E1CD-4FB4-B054-0B805CE0447D}">
      <dsp:nvSpPr>
        <dsp:cNvPr id="0" name=""/>
        <dsp:cNvSpPr/>
      </dsp:nvSpPr>
      <dsp:spPr>
        <a:xfrm>
          <a:off x="580384" y="884396"/>
          <a:ext cx="1602968" cy="160296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4000"/>
                <a:satMod val="180000"/>
                <a:lumMod val="9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atMod val="130000"/>
              </a:schemeClr>
            </a:gs>
          </a:gsLst>
          <a:lin ang="5160000" scaled="0"/>
        </a:gradFill>
        <a:ln>
          <a:noFill/>
        </a:ln>
        <a:effectLst>
          <a:outerShdw blurRad="50800" dist="25400" dir="5400000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400000"/>
          </a:lightRig>
        </a:scene3d>
        <a:sp3d>
          <a:bevelT w="254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381869" y="884396"/>
          <a:ext cx="6755034" cy="16029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6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VY_32_INOVACE_02_07 - Číslovky</a:t>
          </a:r>
          <a:endParaRPr lang="cs-CZ" sz="2000" kern="1200" dirty="0"/>
        </a:p>
      </dsp:txBody>
      <dsp:txXfrm>
        <a:off x="1381869" y="884396"/>
        <a:ext cx="6755034" cy="442198"/>
      </dsp:txXfrm>
    </dsp:sp>
    <dsp:sp modelId="{FFC9F71D-1B4F-4AD9-A4A6-86ADEFC8AF5C}">
      <dsp:nvSpPr>
        <dsp:cNvPr id="0" name=""/>
        <dsp:cNvSpPr/>
      </dsp:nvSpPr>
      <dsp:spPr>
        <a:xfrm>
          <a:off x="870577" y="1326594"/>
          <a:ext cx="1022583" cy="102258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4000"/>
                <a:satMod val="180000"/>
                <a:lumMod val="9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atMod val="130000"/>
              </a:schemeClr>
            </a:gs>
          </a:gsLst>
          <a:lin ang="5160000" scaled="0"/>
        </a:gradFill>
        <a:ln>
          <a:noFill/>
        </a:ln>
        <a:effectLst>
          <a:outerShdw blurRad="50800" dist="25400" dir="5400000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400000"/>
          </a:lightRig>
        </a:scene3d>
        <a:sp3d>
          <a:bevelT w="254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381869" y="1326594"/>
          <a:ext cx="6755034" cy="10225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6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smtClean="0"/>
            <a:t>Český jazyk 4. – 5. </a:t>
          </a:r>
          <a:r>
            <a:rPr lang="cs-CZ" sz="2000" kern="1200" smtClean="0"/>
            <a:t>ročník</a:t>
          </a:r>
          <a:endParaRPr lang="cs-CZ" sz="2000" kern="1200" dirty="0"/>
        </a:p>
      </dsp:txBody>
      <dsp:txXfrm>
        <a:off x="1381869" y="1326594"/>
        <a:ext cx="6755034" cy="442198"/>
      </dsp:txXfrm>
    </dsp:sp>
    <dsp:sp modelId="{EE85B701-7295-41C0-BA7A-34D3756A2AE6}">
      <dsp:nvSpPr>
        <dsp:cNvPr id="0" name=""/>
        <dsp:cNvSpPr/>
      </dsp:nvSpPr>
      <dsp:spPr>
        <a:xfrm>
          <a:off x="1160769" y="1768792"/>
          <a:ext cx="442198" cy="44219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4000"/>
                <a:satMod val="180000"/>
                <a:lumMod val="9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atMod val="130000"/>
              </a:schemeClr>
            </a:gs>
          </a:gsLst>
          <a:lin ang="5160000" scaled="0"/>
        </a:gradFill>
        <a:ln>
          <a:noFill/>
        </a:ln>
        <a:effectLst>
          <a:outerShdw blurRad="50800" dist="25400" dir="5400000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400000"/>
          </a:lightRig>
        </a:scene3d>
        <a:sp3d>
          <a:bevelT w="254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381869" y="1768792"/>
          <a:ext cx="6755034" cy="4421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6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2674/21/7.1.4/2011 </a:t>
          </a:r>
          <a:endParaRPr lang="cs-CZ" sz="2000" kern="1200" dirty="0"/>
        </a:p>
      </dsp:txBody>
      <dsp:txXfrm>
        <a:off x="1381869" y="1768792"/>
        <a:ext cx="6755034" cy="44219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017E3C4-2087-456F-8CEB-2050151B8DAB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718A434-0C58-4D39-ACCE-9B9C11B36B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65363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167235584"/>
              </p:ext>
            </p:extLst>
          </p:nvPr>
        </p:nvGraphicFramePr>
        <p:xfrm>
          <a:off x="539552" y="692696"/>
          <a:ext cx="8136904" cy="27637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09528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Prezentace je určena pro žáky  5. ročníku. Žákům je vyvozen pojem číslovek a druhy číslovek. Na pracovních listech si žáci prakticky procvičí určování druhů číslovek. Učební materiál je určen pro práci na interaktivní tabuli, jednotlivé pracovní listy lze použít též v </a:t>
            </a:r>
            <a:r>
              <a:rPr lang="cs-CZ" smtClean="0"/>
              <a:t>tištěné podobě.</a:t>
            </a:r>
            <a:endParaRPr lang="cs-CZ" dirty="0" smtClean="0"/>
          </a:p>
          <a:p>
            <a:r>
              <a:rPr lang="cs-CZ" dirty="0" smtClean="0"/>
              <a:t>Autor:  Jana Tomanová</a:t>
            </a:r>
          </a:p>
          <a:p>
            <a:r>
              <a:rPr lang="cs-CZ" dirty="0" smtClean="0"/>
              <a:t>Jazyk: Čeština</a:t>
            </a:r>
          </a:p>
          <a:p>
            <a:r>
              <a:rPr lang="cs-CZ" dirty="0" smtClean="0"/>
              <a:t>Očekávaný výstup: osvojení si přehledu o číslovkách a určování druhů číslovek.</a:t>
            </a:r>
          </a:p>
          <a:p>
            <a:r>
              <a:rPr lang="cs-CZ" dirty="0" smtClean="0"/>
              <a:t>Speciální potřeby: žádné</a:t>
            </a:r>
          </a:p>
          <a:p>
            <a:r>
              <a:rPr lang="cs-CZ" dirty="0" smtClean="0"/>
              <a:t>Klíčová slova: číslovky, druhy číslovek</a:t>
            </a:r>
          </a:p>
          <a:p>
            <a:r>
              <a:rPr lang="cs-CZ" dirty="0" smtClean="0"/>
              <a:t>Druh učebního materiálu: prezentace, pracovní listy</a:t>
            </a:r>
          </a:p>
          <a:p>
            <a:r>
              <a:rPr lang="cs-CZ" dirty="0" smtClean="0"/>
              <a:t>Cílová skupina: žák</a:t>
            </a:r>
          </a:p>
          <a:p>
            <a:r>
              <a:rPr lang="cs-CZ" dirty="0" smtClean="0"/>
              <a:t>Stupeň a typ vzdělání: základní vzdělávání, 1. stupeň, 2. období</a:t>
            </a:r>
          </a:p>
          <a:p>
            <a:r>
              <a:rPr lang="cs-CZ" dirty="0" smtClean="0"/>
              <a:t>Věková skupina: 10  - 11 let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24780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ČÍSLOVKY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JSOU SLOVA ČÍSELNÉHO VÝZNAMU, KTERÁ OZNAČUJÍ POČET, POŘADÍ APOD.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74314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043608" y="2060848"/>
            <a:ext cx="7401144" cy="4065314"/>
          </a:xfrm>
        </p:spPr>
        <p:txBody>
          <a:bodyPr>
            <a:noAutofit/>
          </a:bodyPr>
          <a:lstStyle/>
          <a:p>
            <a:r>
              <a:rPr lang="cs-CZ" sz="3600" dirty="0" smtClean="0"/>
              <a:t>Číslovky </a:t>
            </a:r>
            <a:r>
              <a:rPr lang="cs-CZ" sz="3600" dirty="0" smtClean="0">
                <a:solidFill>
                  <a:srgbClr val="FF0000"/>
                </a:solidFill>
              </a:rPr>
              <a:t>určité</a:t>
            </a:r>
            <a:r>
              <a:rPr lang="cs-CZ" sz="3600" dirty="0" smtClean="0"/>
              <a:t> (jeden, dva… </a:t>
            </a:r>
            <a:r>
              <a:rPr lang="cs-CZ" sz="3600" dirty="0" smtClean="0">
                <a:solidFill>
                  <a:srgbClr val="FF0000"/>
                </a:solidFill>
              </a:rPr>
              <a:t>lze napsat číslicí)</a:t>
            </a:r>
          </a:p>
          <a:p>
            <a:endParaRPr lang="cs-CZ" sz="3600" dirty="0"/>
          </a:p>
          <a:p>
            <a:endParaRPr lang="cs-CZ" sz="3600" dirty="0" smtClean="0"/>
          </a:p>
          <a:p>
            <a:endParaRPr lang="cs-CZ" sz="3600" dirty="0" smtClean="0"/>
          </a:p>
          <a:p>
            <a:r>
              <a:rPr lang="cs-CZ" sz="3600" dirty="0" smtClean="0"/>
              <a:t>Číslovky </a:t>
            </a:r>
            <a:r>
              <a:rPr lang="cs-CZ" sz="3600" dirty="0" smtClean="0">
                <a:solidFill>
                  <a:srgbClr val="00B050"/>
                </a:solidFill>
              </a:rPr>
              <a:t>neurčité</a:t>
            </a:r>
            <a:r>
              <a:rPr lang="cs-CZ" sz="3600" dirty="0" smtClean="0"/>
              <a:t> ( mnoho, málo, několikrát… </a:t>
            </a:r>
            <a:r>
              <a:rPr lang="cs-CZ" sz="3600" dirty="0" smtClean="0">
                <a:solidFill>
                  <a:srgbClr val="00B050"/>
                </a:solidFill>
              </a:rPr>
              <a:t>nelze zapsat číslicí</a:t>
            </a:r>
            <a:r>
              <a:rPr lang="cs-CZ" sz="3600" dirty="0" smtClean="0"/>
              <a:t>)</a:t>
            </a:r>
            <a:endParaRPr lang="cs-CZ" sz="36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042974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988840"/>
            <a:ext cx="8208913" cy="4464496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Základní</a:t>
            </a:r>
            <a:r>
              <a:rPr lang="cs-CZ" dirty="0" smtClean="0"/>
              <a:t> – odpovídají na otázku </a:t>
            </a:r>
            <a:r>
              <a:rPr lang="cs-CZ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kolik </a:t>
            </a:r>
            <a:r>
              <a:rPr lang="cs-CZ" dirty="0" smtClean="0"/>
              <a:t>?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např. jeden, sto, několik, mnoho, málo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Řadové </a:t>
            </a:r>
            <a:r>
              <a:rPr lang="cs-CZ" dirty="0" smtClean="0"/>
              <a:t>  - odpovídají na otázku </a:t>
            </a:r>
            <a:r>
              <a:rPr lang="cs-CZ" dirty="0" smtClean="0">
                <a:solidFill>
                  <a:srgbClr val="00B050"/>
                </a:solidFill>
              </a:rPr>
              <a:t>kolikátý</a:t>
            </a:r>
            <a:r>
              <a:rPr lang="cs-CZ" dirty="0" smtClean="0"/>
              <a:t>?   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např. první, desátý, několikátý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Druhové</a:t>
            </a:r>
            <a:r>
              <a:rPr lang="cs-CZ" dirty="0" smtClean="0"/>
              <a:t> – odpovídají na otázku </a:t>
            </a:r>
            <a:r>
              <a:rPr lang="cs-CZ" dirty="0" smtClean="0">
                <a:solidFill>
                  <a:srgbClr val="0070C0"/>
                </a:solidFill>
              </a:rPr>
              <a:t>kolikerý</a:t>
            </a:r>
            <a:r>
              <a:rPr lang="cs-CZ" dirty="0" smtClean="0"/>
              <a:t>?   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např. dvoje, desaterý, několikerý</a:t>
            </a:r>
          </a:p>
          <a:p>
            <a:r>
              <a:rPr lang="cs-CZ" dirty="0" smtClean="0">
                <a:solidFill>
                  <a:srgbClr val="7030A0"/>
                </a:solidFill>
              </a:rPr>
              <a:t>Násobné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smtClean="0"/>
              <a:t>– odpovídají na otázku </a:t>
            </a:r>
            <a:r>
              <a:rPr lang="cs-CZ" dirty="0" smtClean="0">
                <a:solidFill>
                  <a:srgbClr val="7030A0"/>
                </a:solidFill>
              </a:rPr>
              <a:t>kolikrát</a:t>
            </a:r>
            <a:r>
              <a:rPr lang="cs-CZ" dirty="0" smtClean="0"/>
              <a:t>,    </a:t>
            </a:r>
            <a:r>
              <a:rPr lang="cs-CZ" dirty="0" smtClean="0">
                <a:solidFill>
                  <a:srgbClr val="7030A0"/>
                </a:solidFill>
              </a:rPr>
              <a:t>kolikanásobný</a:t>
            </a:r>
            <a:r>
              <a:rPr lang="cs-CZ" dirty="0" smtClean="0"/>
              <a:t>?  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např. třikrát, trojnásobný, několikrát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Druhy číslovek </a:t>
            </a:r>
            <a:r>
              <a:rPr lang="cs-CZ" dirty="0" smtClean="0"/>
              <a:t>podle významu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42965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Rozlište číslovky </a:t>
            </a:r>
            <a:r>
              <a:rPr lang="cs-CZ" dirty="0" smtClean="0">
                <a:solidFill>
                  <a:srgbClr val="FF0000"/>
                </a:solidFill>
              </a:rPr>
              <a:t>určité </a:t>
            </a:r>
            <a:r>
              <a:rPr lang="cs-CZ" dirty="0" smtClean="0"/>
              <a:t>a </a:t>
            </a:r>
            <a:r>
              <a:rPr lang="cs-CZ" dirty="0" smtClean="0">
                <a:solidFill>
                  <a:srgbClr val="00B050"/>
                </a:solidFill>
              </a:rPr>
              <a:t>neurčité</a:t>
            </a:r>
            <a:r>
              <a:rPr lang="cs-CZ" dirty="0" smtClean="0"/>
              <a:t>:</a:t>
            </a:r>
          </a:p>
          <a:p>
            <a:r>
              <a:rPr lang="cs-CZ" dirty="0" smtClean="0"/>
              <a:t>dva ___________               málo_____________</a:t>
            </a:r>
          </a:p>
          <a:p>
            <a:r>
              <a:rPr lang="cs-CZ" dirty="0"/>
              <a:t>n</a:t>
            </a:r>
            <a:r>
              <a:rPr lang="cs-CZ" dirty="0" smtClean="0"/>
              <a:t>ěkolikerý _____               dvacet____________</a:t>
            </a:r>
          </a:p>
          <a:p>
            <a:r>
              <a:rPr lang="cs-CZ" dirty="0"/>
              <a:t>m</a:t>
            </a:r>
            <a:r>
              <a:rPr lang="cs-CZ" dirty="0" smtClean="0"/>
              <a:t>ilion_________               dvacátý___________</a:t>
            </a:r>
          </a:p>
          <a:p>
            <a:r>
              <a:rPr lang="cs-CZ" dirty="0"/>
              <a:t>o</a:t>
            </a:r>
            <a:r>
              <a:rPr lang="cs-CZ" dirty="0" smtClean="0"/>
              <a:t>ba____________              mnoho____________</a:t>
            </a:r>
          </a:p>
          <a:p>
            <a:r>
              <a:rPr lang="cs-CZ" dirty="0"/>
              <a:t>t</a:t>
            </a:r>
            <a:r>
              <a:rPr lang="cs-CZ" dirty="0" smtClean="0"/>
              <a:t>roje___________              několikrát__________ 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 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21550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83568" y="2204864"/>
            <a:ext cx="7745505" cy="3877815"/>
          </a:xfrm>
        </p:spPr>
        <p:txBody>
          <a:bodyPr/>
          <a:lstStyle/>
          <a:p>
            <a:r>
              <a:rPr lang="cs-CZ" dirty="0" smtClean="0"/>
              <a:t>Určete </a:t>
            </a:r>
            <a:r>
              <a:rPr lang="cs-CZ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druhy</a:t>
            </a:r>
            <a:r>
              <a:rPr lang="cs-CZ" dirty="0" smtClean="0"/>
              <a:t> číslovek:</a:t>
            </a:r>
          </a:p>
          <a:p>
            <a:r>
              <a:rPr lang="cs-CZ" dirty="0"/>
              <a:t>j</a:t>
            </a:r>
            <a:r>
              <a:rPr lang="cs-CZ" dirty="0" smtClean="0"/>
              <a:t>edenáct__________            dvakrát _________</a:t>
            </a:r>
          </a:p>
          <a:p>
            <a:r>
              <a:rPr lang="cs-CZ" dirty="0"/>
              <a:t>n</a:t>
            </a:r>
            <a:r>
              <a:rPr lang="cs-CZ" dirty="0" smtClean="0"/>
              <a:t>ěkolik __________             druhý __________</a:t>
            </a:r>
          </a:p>
          <a:p>
            <a:r>
              <a:rPr lang="cs-CZ" dirty="0"/>
              <a:t>m</a:t>
            </a:r>
            <a:r>
              <a:rPr lang="cs-CZ" dirty="0" smtClean="0"/>
              <a:t>nohonásobně ____           málo____________</a:t>
            </a:r>
          </a:p>
          <a:p>
            <a:r>
              <a:rPr lang="cs-CZ" dirty="0" smtClean="0"/>
              <a:t>tisíckrát___________           pátá ____________</a:t>
            </a:r>
          </a:p>
          <a:p>
            <a:r>
              <a:rPr lang="cs-CZ" dirty="0"/>
              <a:t>d</a:t>
            </a:r>
            <a:r>
              <a:rPr lang="cs-CZ" dirty="0" smtClean="0"/>
              <a:t>voje _____________           stý_____________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 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87589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>
                <a:solidFill>
                  <a:srgbClr val="FF0000"/>
                </a:solidFill>
              </a:rPr>
              <a:t>Vyhledejte v textu číslovky a určete jejich druh:</a:t>
            </a:r>
          </a:p>
          <a:p>
            <a:r>
              <a:rPr lang="cs-CZ" dirty="0" smtClean="0"/>
              <a:t>Byla jednou jedna školička. Do ní se pětkrát týdně chodilo vzdělávat mnoho dětí. Třikrát  v týdnu končilo vyučování žákům prvního stupně ve dvanáct hodin a žákům na druhém stupni dokonce až ve čtrnáct hodin. Mnoho žáků musí dojíždět do školy autobusem. Přesto by svou školičku nikdo z nich nevyměnil ani za milion. 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 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042200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vrdý obal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Tvrdý obal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Tvrdý obal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Hardcover</Template>
  <TotalTime>35</TotalTime>
  <Words>387</Words>
  <Application>Microsoft Office PowerPoint</Application>
  <PresentationFormat>Předvádění na obrazovce (4:3)</PresentationFormat>
  <Paragraphs>50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Tvrdý obal</vt:lpstr>
      <vt:lpstr>Prezentace aplikace PowerPoint</vt:lpstr>
      <vt:lpstr>Anotace</vt:lpstr>
      <vt:lpstr>ČÍSLOVKY</vt:lpstr>
      <vt:lpstr>Prezentace aplikace PowerPoint</vt:lpstr>
      <vt:lpstr>Druhy číslovek podle významu</vt:lpstr>
      <vt:lpstr>Pracovní list 1</vt:lpstr>
      <vt:lpstr>Pracovní list 2</vt:lpstr>
      <vt:lpstr>Pracovní list 3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cp:lastModifiedBy>Uživatel</cp:lastModifiedBy>
  <cp:revision>12</cp:revision>
  <dcterms:modified xsi:type="dcterms:W3CDTF">2012-06-28T08:08:29Z</dcterms:modified>
</cp:coreProperties>
</file>