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4" y="-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VY_32_INOVACE_02_08 – Podstatná </a:t>
          </a:r>
          <a:r>
            <a:rPr lang="cs-CZ" sz="2000" baseline="0" dirty="0" err="1" smtClean="0"/>
            <a:t>jm</a:t>
          </a:r>
          <a:r>
            <a:rPr lang="cs-CZ" sz="2000" baseline="0" dirty="0" smtClean="0"/>
            <a:t>. r. m.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6CD6D8-321C-408E-8D4B-6FC5A1ED4C3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F873C9A-3442-4F10-B837-0BDE5769CE9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66981F0-805D-4B5F-AC8B-D4EB8DAA941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8FF4E7A-ECF3-4C45-A765-F476991A53F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B69A662-ADA0-400E-8B33-6C7D9B864EB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658242-8E56-4819-85D1-5509744338B7}" type="presOf" srcId="{B651F6E3-6281-48DB-9319-2AEAFDAE7572}" destId="{619D679B-A015-4ECF-8348-D1034C574F40}" srcOrd="0" destOrd="0" presId="urn:microsoft.com/office/officeart/2005/8/layout/target3"/>
    <dgm:cxn modelId="{F406488C-7A26-4ED8-BFA6-54686232C5D8}" type="presOf" srcId="{4C35D32F-0EAB-4CD7-82EE-45574DC2A586}" destId="{8BEBB6EC-1DAA-4CAC-8A25-BC0FCBD5DBD5}" srcOrd="0" destOrd="0" presId="urn:microsoft.com/office/officeart/2005/8/layout/target3"/>
    <dgm:cxn modelId="{CF62BFDF-D701-4E0B-AD96-DFAB98D5E082}" type="presOf" srcId="{D1D4F407-5343-4D3F-B5B9-D407B03CAEB4}" destId="{AED2198E-93D5-4001-81B4-73124B309672}" srcOrd="1" destOrd="0" presId="urn:microsoft.com/office/officeart/2005/8/layout/target3"/>
    <dgm:cxn modelId="{48844CAF-7F49-42FA-9220-BBAA4E598402}" type="presOf" srcId="{D1B46980-6531-4606-95E6-44980827E919}" destId="{2BE915AB-18AA-4053-B92C-3BFC9ED204BB}" srcOrd="1" destOrd="0" presId="urn:microsoft.com/office/officeart/2005/8/layout/target3"/>
    <dgm:cxn modelId="{42CA2EAE-3AE0-427F-A4D8-A4F2863CDB62}" type="presOf" srcId="{D8197B8C-B260-4A16-BDF4-0947B075E274}" destId="{5A5FFA88-C948-4069-8E93-59FA12366E83}" srcOrd="1" destOrd="0" presId="urn:microsoft.com/office/officeart/2005/8/layout/target3"/>
    <dgm:cxn modelId="{AC0E93F0-9B41-4AD9-BB3D-3C30B11A95C4}" type="presOf" srcId="{B651F6E3-6281-48DB-9319-2AEAFDAE7572}" destId="{6BB5E863-4638-4E1D-BFDE-399D028AC4ED}" srcOrd="1" destOrd="0" presId="urn:microsoft.com/office/officeart/2005/8/layout/target3"/>
    <dgm:cxn modelId="{36B60DD3-9391-4B68-B59F-B1644C010567}" type="presParOf" srcId="{333A1088-737F-45CB-B68E-254E46348037}" destId="{F5ABB229-8D3B-4694-996A-96F23CF14429}" srcOrd="0" destOrd="0" presId="urn:microsoft.com/office/officeart/2005/8/layout/target3"/>
    <dgm:cxn modelId="{D7064087-0264-4557-B171-9D249071CA3F}" type="presParOf" srcId="{333A1088-737F-45CB-B68E-254E46348037}" destId="{F41139FD-01EE-4571-8B17-4FB00FC51163}" srcOrd="1" destOrd="0" presId="urn:microsoft.com/office/officeart/2005/8/layout/target3"/>
    <dgm:cxn modelId="{1031BDA6-A906-4322-94B9-D42B9C7690C4}" type="presParOf" srcId="{333A1088-737F-45CB-B68E-254E46348037}" destId="{D005CE8C-CC26-4C3E-AC11-E15060ECD759}" srcOrd="2" destOrd="0" presId="urn:microsoft.com/office/officeart/2005/8/layout/target3"/>
    <dgm:cxn modelId="{FA7BE23F-0D49-4DBC-AE3F-62D3A0E25D3C}" type="presParOf" srcId="{333A1088-737F-45CB-B68E-254E46348037}" destId="{2C702D82-9B77-49B7-9568-BB8EB47C3372}" srcOrd="3" destOrd="0" presId="urn:microsoft.com/office/officeart/2005/8/layout/target3"/>
    <dgm:cxn modelId="{6E3F15BA-B6EC-41FE-940D-C3AF08F11470}" type="presParOf" srcId="{333A1088-737F-45CB-B68E-254E46348037}" destId="{A52A0455-90FF-4808-ABD0-F02540D31D5A}" srcOrd="4" destOrd="0" presId="urn:microsoft.com/office/officeart/2005/8/layout/target3"/>
    <dgm:cxn modelId="{428AF0E1-F27E-4080-A71D-0509EAF2F8CD}" type="presParOf" srcId="{333A1088-737F-45CB-B68E-254E46348037}" destId="{6140AFEC-043D-4C43-A2F9-D0F5331DF3A3}" srcOrd="5" destOrd="0" presId="urn:microsoft.com/office/officeart/2005/8/layout/target3"/>
    <dgm:cxn modelId="{1DCC5ACD-44B2-4641-8B6C-173CEA302E1F}" type="presParOf" srcId="{333A1088-737F-45CB-B68E-254E46348037}" destId="{9358AC05-5D7D-4327-9F80-1AD486AEA664}" srcOrd="6" destOrd="0" presId="urn:microsoft.com/office/officeart/2005/8/layout/target3"/>
    <dgm:cxn modelId="{A0A01781-1468-4854-AF05-ACD5DF9305FE}" type="presParOf" srcId="{333A1088-737F-45CB-B68E-254E46348037}" destId="{313FC574-E1CD-4FB4-B054-0B805CE0447D}" srcOrd="7" destOrd="0" presId="urn:microsoft.com/office/officeart/2005/8/layout/target3"/>
    <dgm:cxn modelId="{829F07EE-F003-479C-BB5E-30D8BB64F595}" type="presParOf" srcId="{333A1088-737F-45CB-B68E-254E46348037}" destId="{619D679B-A015-4ECF-8348-D1034C574F40}" srcOrd="8" destOrd="0" presId="urn:microsoft.com/office/officeart/2005/8/layout/target3"/>
    <dgm:cxn modelId="{805CDEC7-74D2-4366-9AF3-3F5E36108632}" type="presParOf" srcId="{333A1088-737F-45CB-B68E-254E46348037}" destId="{322283A8-4A27-4CDA-BAE3-F381106A9174}" srcOrd="9" destOrd="0" presId="urn:microsoft.com/office/officeart/2005/8/layout/target3"/>
    <dgm:cxn modelId="{8755FF6A-1671-4507-8DCE-0547DF7EB376}" type="presParOf" srcId="{333A1088-737F-45CB-B68E-254E46348037}" destId="{FFC9F71D-1B4F-4AD9-A4A6-86ADEFC8AF5C}" srcOrd="10" destOrd="0" presId="urn:microsoft.com/office/officeart/2005/8/layout/target3"/>
    <dgm:cxn modelId="{11702C8C-53E3-42A2-BEB8-15E313172DBB}" type="presParOf" srcId="{333A1088-737F-45CB-B68E-254E46348037}" destId="{25B08C86-7E15-44DC-BE7F-FFB55DD49D12}" srcOrd="11" destOrd="0" presId="urn:microsoft.com/office/officeart/2005/8/layout/target3"/>
    <dgm:cxn modelId="{6105CC69-FC9C-4E7C-96C6-041C554C775E}" type="presParOf" srcId="{333A1088-737F-45CB-B68E-254E46348037}" destId="{76644BE8-9D7C-4C09-B250-3D10AF48CBB7}" srcOrd="12" destOrd="0" presId="urn:microsoft.com/office/officeart/2005/8/layout/target3"/>
    <dgm:cxn modelId="{55A86446-CFA2-4B8A-A6A9-BEB20603D517}" type="presParOf" srcId="{333A1088-737F-45CB-B68E-254E46348037}" destId="{EE85B701-7295-41C0-BA7A-34D3756A2AE6}" srcOrd="13" destOrd="0" presId="urn:microsoft.com/office/officeart/2005/8/layout/target3"/>
    <dgm:cxn modelId="{0B94A097-AB15-40C8-95E3-4E7214D2CE3D}" type="presParOf" srcId="{333A1088-737F-45CB-B68E-254E46348037}" destId="{8BEBB6EC-1DAA-4CAC-8A25-BC0FCBD5DBD5}" srcOrd="14" destOrd="0" presId="urn:microsoft.com/office/officeart/2005/8/layout/target3"/>
    <dgm:cxn modelId="{3058FDC1-200B-43FE-BCAC-ECAF8B8C0204}" type="presParOf" srcId="{333A1088-737F-45CB-B68E-254E46348037}" destId="{AED2198E-93D5-4001-81B4-73124B309672}" srcOrd="15" destOrd="0" presId="urn:microsoft.com/office/officeart/2005/8/layout/target3"/>
    <dgm:cxn modelId="{91F992F8-A9F0-4AF4-8644-3395810DFF44}" type="presParOf" srcId="{333A1088-737F-45CB-B68E-254E46348037}" destId="{2BE915AB-18AA-4053-B92C-3BFC9ED204BB}" srcOrd="16" destOrd="0" presId="urn:microsoft.com/office/officeart/2005/8/layout/target3"/>
    <dgm:cxn modelId="{A7264BD7-E75A-492E-BF18-E37D323DE5E5}" type="presParOf" srcId="{333A1088-737F-45CB-B68E-254E46348037}" destId="{6BB5E863-4638-4E1D-BFDE-399D028AC4ED}" srcOrd="17" destOrd="0" presId="urn:microsoft.com/office/officeart/2005/8/layout/target3"/>
    <dgm:cxn modelId="{E4968484-8A35-4699-9774-AB9C8AB56B4B}" type="presParOf" srcId="{333A1088-737F-45CB-B68E-254E46348037}" destId="{5A5FFA88-C948-4069-8E93-59FA12366E83}" srcOrd="18" destOrd="0" presId="urn:microsoft.com/office/officeart/2005/8/layout/target3"/>
    <dgm:cxn modelId="{2F431FA4-0836-4F38-9DF3-25194ED579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VY_32_INOVACE_02_08 – Podstatná </a:t>
          </a:r>
          <a:r>
            <a:rPr lang="cs-CZ" sz="2000" kern="1200" baseline="0" dirty="0" err="1" smtClean="0"/>
            <a:t>jm</a:t>
          </a:r>
          <a:r>
            <a:rPr lang="cs-CZ" sz="2000" kern="1200" baseline="0" dirty="0" smtClean="0"/>
            <a:t>. r. m.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A1D50B-8FA2-4D2B-8B48-E3851B35AF55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01BCB5-3544-4A86-B422-589387E0A2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6446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11881369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01681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4. a 5. ročníku. Žákům je vyvozeno skloňování vzorů podstatných jmen rodu mužského. Na pracovních listech si žáci prakticky procvičí určování vzorů podstatných jmen rodu mužského a jejich pravopis. Učební materiál je určen pro práci na interaktivní tabuli, pracovní listy lze použít i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osvojení si skloňování podstatných jmen rodu mužského a jejich pravopisu.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vzory podstatných jmen rodu mužského</a:t>
            </a:r>
          </a:p>
          <a:p>
            <a:r>
              <a:rPr lang="cs-CZ" dirty="0" smtClean="0"/>
              <a:t>Druh učebního materiálu: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947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Skloňování podstatných jmen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Rod mužský</a:t>
            </a:r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6879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  Množné číslo</a:t>
            </a:r>
          </a:p>
          <a:p>
            <a:r>
              <a:rPr lang="cs-CZ" dirty="0" smtClean="0"/>
              <a:t>1. pán                                     1. páni, - </a:t>
            </a:r>
            <a:r>
              <a:rPr lang="cs-CZ" dirty="0" err="1" smtClean="0"/>
              <a:t>ové</a:t>
            </a:r>
            <a:endParaRPr lang="cs-CZ" dirty="0" smtClean="0"/>
          </a:p>
          <a:p>
            <a:r>
              <a:rPr lang="cs-CZ" dirty="0" smtClean="0"/>
              <a:t>2. pána                                   2. pánů</a:t>
            </a:r>
          </a:p>
          <a:p>
            <a:r>
              <a:rPr lang="cs-CZ" dirty="0" smtClean="0"/>
              <a:t>3. pánu, - </a:t>
            </a:r>
            <a:r>
              <a:rPr lang="cs-CZ" dirty="0" err="1" smtClean="0"/>
              <a:t>ovi</a:t>
            </a:r>
            <a:r>
              <a:rPr lang="cs-CZ" dirty="0" smtClean="0"/>
              <a:t>                         3. pánům</a:t>
            </a:r>
          </a:p>
          <a:p>
            <a:r>
              <a:rPr lang="cs-CZ" dirty="0" smtClean="0"/>
              <a:t>4. pána                                   4. pány</a:t>
            </a:r>
          </a:p>
          <a:p>
            <a:r>
              <a:rPr lang="cs-CZ" dirty="0" smtClean="0"/>
              <a:t>5. pane!                                  5. páni! – </a:t>
            </a:r>
            <a:r>
              <a:rPr lang="cs-CZ" dirty="0" err="1" smtClean="0"/>
              <a:t>ové</a:t>
            </a:r>
            <a:r>
              <a:rPr lang="cs-CZ" dirty="0" smtClean="0"/>
              <a:t>!</a:t>
            </a:r>
          </a:p>
          <a:p>
            <a:r>
              <a:rPr lang="cs-CZ" dirty="0" smtClean="0"/>
              <a:t>6. (o) pánu, - </a:t>
            </a:r>
            <a:r>
              <a:rPr lang="cs-CZ" dirty="0" err="1" smtClean="0"/>
              <a:t>ovi</a:t>
            </a:r>
            <a:r>
              <a:rPr lang="cs-CZ" dirty="0" smtClean="0"/>
              <a:t>                    6. (o) pánech</a:t>
            </a:r>
          </a:p>
          <a:p>
            <a:r>
              <a:rPr lang="cs-CZ" dirty="0" smtClean="0"/>
              <a:t>7. pánem                                 7. pány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</a:t>
            </a:r>
            <a:r>
              <a:rPr lang="cs-CZ" dirty="0" smtClean="0">
                <a:solidFill>
                  <a:srgbClr val="00B050"/>
                </a:solidFill>
              </a:rPr>
              <a:t> PÁN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8280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 Množné číslo</a:t>
            </a:r>
          </a:p>
          <a:p>
            <a:r>
              <a:rPr lang="cs-CZ" dirty="0" smtClean="0"/>
              <a:t>1. muž                                   1. muži, - </a:t>
            </a:r>
            <a:r>
              <a:rPr lang="cs-CZ" dirty="0" err="1" smtClean="0"/>
              <a:t>ové</a:t>
            </a:r>
            <a:endParaRPr lang="cs-CZ" dirty="0" smtClean="0"/>
          </a:p>
          <a:p>
            <a:r>
              <a:rPr lang="cs-CZ" dirty="0" smtClean="0"/>
              <a:t>2. muže                                 2. mužů</a:t>
            </a:r>
          </a:p>
          <a:p>
            <a:r>
              <a:rPr lang="cs-CZ" dirty="0" smtClean="0"/>
              <a:t>3. muži, - </a:t>
            </a:r>
            <a:r>
              <a:rPr lang="cs-CZ" dirty="0" err="1" smtClean="0"/>
              <a:t>ovi</a:t>
            </a:r>
            <a:r>
              <a:rPr lang="cs-CZ" dirty="0" smtClean="0"/>
              <a:t>                        3. mužům</a:t>
            </a:r>
          </a:p>
          <a:p>
            <a:r>
              <a:rPr lang="cs-CZ" dirty="0" smtClean="0"/>
              <a:t>4. muže                                 4. muže</a:t>
            </a:r>
          </a:p>
          <a:p>
            <a:r>
              <a:rPr lang="cs-CZ" dirty="0" smtClean="0"/>
              <a:t>5. muži!                                 5. muži! – </a:t>
            </a:r>
            <a:r>
              <a:rPr lang="cs-CZ" dirty="0" err="1" smtClean="0"/>
              <a:t>ové</a:t>
            </a:r>
            <a:r>
              <a:rPr lang="cs-CZ" dirty="0" smtClean="0"/>
              <a:t>!</a:t>
            </a:r>
          </a:p>
          <a:p>
            <a:r>
              <a:rPr lang="cs-CZ" dirty="0" smtClean="0"/>
              <a:t>6. (o) muži, - </a:t>
            </a:r>
            <a:r>
              <a:rPr lang="cs-CZ" dirty="0" err="1" smtClean="0"/>
              <a:t>ovi</a:t>
            </a:r>
            <a:r>
              <a:rPr lang="cs-CZ" dirty="0" smtClean="0"/>
              <a:t>                   6. (o) mužích</a:t>
            </a:r>
          </a:p>
          <a:p>
            <a:r>
              <a:rPr lang="cs-CZ" dirty="0" smtClean="0"/>
              <a:t>7. mužem                              7. muži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00B050"/>
                </a:solidFill>
              </a:rPr>
              <a:t>MUŽ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2339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 Určete </a:t>
            </a:r>
            <a:r>
              <a:rPr lang="cs-CZ" dirty="0" smtClean="0">
                <a:solidFill>
                  <a:srgbClr val="FF0000"/>
                </a:solidFill>
              </a:rPr>
              <a:t>vzor podstatných jmen:</a:t>
            </a:r>
          </a:p>
          <a:p>
            <a:r>
              <a:rPr lang="cs-CZ" dirty="0" smtClean="0"/>
              <a:t>Učitel - _______ , orel - ______, král - _______</a:t>
            </a:r>
          </a:p>
          <a:p>
            <a:r>
              <a:rPr lang="cs-CZ" dirty="0" smtClean="0"/>
              <a:t>Vítěz - ________, pes - ______, soused - ____</a:t>
            </a:r>
          </a:p>
          <a:p>
            <a:r>
              <a:rPr lang="cs-CZ" dirty="0" smtClean="0"/>
              <a:t>Sněhulák - _____,pekař - ____, přítel - ______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B) Doplňte i/y a zapište vzor v příslušném pádě: např. : o příteli ( muži)</a:t>
            </a:r>
          </a:p>
          <a:p>
            <a:r>
              <a:rPr lang="cs-CZ" dirty="0" smtClean="0"/>
              <a:t>Pro </a:t>
            </a:r>
            <a:r>
              <a:rPr lang="cs-CZ" dirty="0" err="1" smtClean="0"/>
              <a:t>ps</a:t>
            </a:r>
            <a:r>
              <a:rPr lang="cs-CZ" dirty="0" smtClean="0"/>
              <a:t>- (          ), k ředitel- (               ), vidět motýl-  (           ), s vítěz – (             ), na červ- (            ), se sob – (              ), o přátel – ch    (                  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Pracovní list 1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2559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Množné číslo</a:t>
            </a:r>
          </a:p>
          <a:p>
            <a:r>
              <a:rPr lang="cs-CZ" dirty="0" smtClean="0"/>
              <a:t>1. hrad                                1. hrady</a:t>
            </a:r>
          </a:p>
          <a:p>
            <a:r>
              <a:rPr lang="cs-CZ" dirty="0" smtClean="0"/>
              <a:t>2. hradu (lesa)                     2. hradů</a:t>
            </a:r>
          </a:p>
          <a:p>
            <a:r>
              <a:rPr lang="cs-CZ" dirty="0" smtClean="0"/>
              <a:t>3. hradu                              3. hradům</a:t>
            </a:r>
          </a:p>
          <a:p>
            <a:r>
              <a:rPr lang="cs-CZ" dirty="0" smtClean="0"/>
              <a:t>4. hrad                                4. hrady</a:t>
            </a:r>
          </a:p>
          <a:p>
            <a:r>
              <a:rPr lang="cs-CZ" dirty="0" smtClean="0"/>
              <a:t>5. hrade!                              5. hrady!</a:t>
            </a:r>
          </a:p>
          <a:p>
            <a:r>
              <a:rPr lang="cs-CZ" dirty="0" smtClean="0"/>
              <a:t>6. (o) hradě, - u                   6. (o) hradech (lesích)</a:t>
            </a:r>
          </a:p>
          <a:p>
            <a:r>
              <a:rPr lang="cs-CZ" dirty="0" smtClean="0"/>
              <a:t>7. hradem                            7. hrady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00B050"/>
                </a:solidFill>
              </a:rPr>
              <a:t>HRAD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2867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 Množné číslo</a:t>
            </a:r>
          </a:p>
          <a:p>
            <a:r>
              <a:rPr lang="cs-CZ" dirty="0" smtClean="0"/>
              <a:t>1. stroj                                  1. stroje</a:t>
            </a:r>
          </a:p>
          <a:p>
            <a:r>
              <a:rPr lang="cs-CZ" dirty="0" smtClean="0"/>
              <a:t>2. stroje                                2. strojů</a:t>
            </a:r>
          </a:p>
          <a:p>
            <a:r>
              <a:rPr lang="cs-CZ" dirty="0" smtClean="0"/>
              <a:t>3. stroji                                 3. strojům</a:t>
            </a:r>
          </a:p>
          <a:p>
            <a:r>
              <a:rPr lang="cs-CZ" dirty="0" smtClean="0"/>
              <a:t>4. stroj                                  4. stroje</a:t>
            </a:r>
          </a:p>
          <a:p>
            <a:r>
              <a:rPr lang="cs-CZ" dirty="0" smtClean="0"/>
              <a:t>5. stroji!                                5. stroje!</a:t>
            </a:r>
          </a:p>
          <a:p>
            <a:r>
              <a:rPr lang="cs-CZ" dirty="0" smtClean="0"/>
              <a:t>6. (o) stroji                            6. (o) strojích</a:t>
            </a:r>
          </a:p>
          <a:p>
            <a:r>
              <a:rPr lang="cs-CZ" dirty="0" smtClean="0"/>
              <a:t>7. strojem                             7. stroji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00B050"/>
                </a:solidFill>
              </a:rPr>
              <a:t>STROJ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46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A) Určete vzor podstatných jmen:</a:t>
            </a:r>
          </a:p>
          <a:p>
            <a:r>
              <a:rPr lang="cs-CZ" dirty="0" smtClean="0"/>
              <a:t>Cíl - ________, kašel - ______, mráz - ______,</a:t>
            </a:r>
          </a:p>
          <a:p>
            <a:r>
              <a:rPr lang="cs-CZ" dirty="0" smtClean="0"/>
              <a:t>Trám - ______, jetel - ______, meč - _______,</a:t>
            </a:r>
          </a:p>
          <a:p>
            <a:r>
              <a:rPr lang="cs-CZ" dirty="0" smtClean="0"/>
              <a:t>Provaz - _____, hřib - ______, pytel - _______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B) Doplňte i/y a zapište vzor v příslušném pádě. Např.: sloupy ( hrady)</a:t>
            </a:r>
          </a:p>
          <a:p>
            <a:r>
              <a:rPr lang="cs-CZ" dirty="0" smtClean="0"/>
              <a:t>Na strom – (          ), s </a:t>
            </a:r>
            <a:r>
              <a:rPr lang="cs-CZ" dirty="0" err="1" smtClean="0"/>
              <a:t>pytl</a:t>
            </a:r>
            <a:r>
              <a:rPr lang="cs-CZ" dirty="0" smtClean="0"/>
              <a:t> – (            ), kůl –        (        ), v cíl – (         ), pro </a:t>
            </a:r>
            <a:r>
              <a:rPr lang="cs-CZ" dirty="0" smtClean="0"/>
              <a:t>řetěz </a:t>
            </a:r>
            <a:r>
              <a:rPr lang="cs-CZ" dirty="0" smtClean="0"/>
              <a:t>– (            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Pracovní list 2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9992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      Množné číslo</a:t>
            </a:r>
          </a:p>
          <a:p>
            <a:r>
              <a:rPr lang="cs-CZ" dirty="0" smtClean="0"/>
              <a:t>1. předseda                              1. předsedové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( </a:t>
            </a:r>
            <a:r>
              <a:rPr lang="cs-CZ" sz="3600" dirty="0" smtClean="0"/>
              <a:t>fotbalisté)</a:t>
            </a:r>
          </a:p>
          <a:p>
            <a:r>
              <a:rPr lang="cs-CZ" sz="3600" dirty="0" smtClean="0"/>
              <a:t>2. předsedy                   2. předsedů</a:t>
            </a:r>
          </a:p>
          <a:p>
            <a:r>
              <a:rPr lang="cs-CZ" sz="3600" dirty="0" smtClean="0"/>
              <a:t>3. předsedovi                3. předsedům</a:t>
            </a:r>
          </a:p>
          <a:p>
            <a:r>
              <a:rPr lang="cs-CZ" sz="3600" dirty="0" smtClean="0"/>
              <a:t>4. předsedu                   4. předsedy</a:t>
            </a:r>
          </a:p>
          <a:p>
            <a:r>
              <a:rPr lang="cs-CZ" sz="3600" dirty="0" smtClean="0"/>
              <a:t>5. předsedo!                  5. předsedové!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                            ( fotbalisté!)</a:t>
            </a:r>
          </a:p>
          <a:p>
            <a:r>
              <a:rPr lang="cs-CZ" sz="3600" dirty="0" smtClean="0"/>
              <a:t>6. (o) předsedovi          6. (o) předsedech</a:t>
            </a:r>
          </a:p>
          <a:p>
            <a:r>
              <a:rPr lang="cs-CZ" sz="3600" dirty="0" smtClean="0"/>
              <a:t>7. předsedou                 7. předsedy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00B050"/>
                </a:solidFill>
              </a:rPr>
              <a:t>PŘEDSEDA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3364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Jednotné číslo                    Množné číslo</a:t>
            </a:r>
          </a:p>
          <a:p>
            <a:r>
              <a:rPr lang="cs-CZ" dirty="0" smtClean="0"/>
              <a:t>1. soudce                             1. soudci, - </a:t>
            </a:r>
            <a:r>
              <a:rPr lang="cs-CZ" dirty="0" err="1" smtClean="0"/>
              <a:t>ové</a:t>
            </a:r>
            <a:endParaRPr lang="cs-CZ" dirty="0" smtClean="0"/>
          </a:p>
          <a:p>
            <a:r>
              <a:rPr lang="cs-CZ" dirty="0" smtClean="0"/>
              <a:t>2. soudce                              2. soudců</a:t>
            </a:r>
          </a:p>
          <a:p>
            <a:r>
              <a:rPr lang="cs-CZ" dirty="0" smtClean="0"/>
              <a:t>3. soudci, - </a:t>
            </a:r>
            <a:r>
              <a:rPr lang="cs-CZ" dirty="0" err="1" smtClean="0"/>
              <a:t>ovi</a:t>
            </a:r>
            <a:r>
              <a:rPr lang="cs-CZ" dirty="0" smtClean="0"/>
              <a:t>                     3. soudcům</a:t>
            </a:r>
          </a:p>
          <a:p>
            <a:r>
              <a:rPr lang="cs-CZ" dirty="0" smtClean="0"/>
              <a:t>4. soudce                              4. soudce</a:t>
            </a:r>
          </a:p>
          <a:p>
            <a:r>
              <a:rPr lang="cs-CZ" dirty="0" smtClean="0"/>
              <a:t>5. soudce!                             5. soudci! – </a:t>
            </a:r>
            <a:r>
              <a:rPr lang="cs-CZ" dirty="0" err="1" smtClean="0"/>
              <a:t>ové</a:t>
            </a:r>
            <a:r>
              <a:rPr lang="cs-CZ" dirty="0" smtClean="0"/>
              <a:t>!</a:t>
            </a:r>
          </a:p>
          <a:p>
            <a:r>
              <a:rPr lang="cs-CZ" dirty="0" smtClean="0"/>
              <a:t>6. (o) soudci                          6. (o) soudcích</a:t>
            </a:r>
          </a:p>
          <a:p>
            <a:r>
              <a:rPr lang="cs-CZ" dirty="0" smtClean="0"/>
              <a:t>7. soudcem                           7. soudci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rgbClr val="00B050"/>
                </a:solidFill>
              </a:rPr>
              <a:t>SOUDCE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492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A) Určete vzor podstatných jmen:</a:t>
            </a:r>
          </a:p>
          <a:p>
            <a:r>
              <a:rPr lang="cs-CZ" dirty="0" smtClean="0"/>
              <a:t>t</a:t>
            </a:r>
            <a:r>
              <a:rPr lang="cs-CZ" dirty="0" smtClean="0"/>
              <a:t>urista </a:t>
            </a:r>
            <a:r>
              <a:rPr lang="cs-CZ" dirty="0" smtClean="0"/>
              <a:t>- ______, zrádce - _____, Jirka - _____,</a:t>
            </a:r>
          </a:p>
          <a:p>
            <a:r>
              <a:rPr lang="cs-CZ" dirty="0" smtClean="0"/>
              <a:t>d</a:t>
            </a:r>
            <a:r>
              <a:rPr lang="cs-CZ" dirty="0" smtClean="0"/>
              <a:t>ůchodce </a:t>
            </a:r>
            <a:r>
              <a:rPr lang="cs-CZ" dirty="0" smtClean="0"/>
              <a:t>- _____, Láďa -______, správce - ______ 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B) Doplňte i/y a zapište vzor </a:t>
            </a:r>
            <a:r>
              <a:rPr lang="cs-CZ" dirty="0" err="1" smtClean="0">
                <a:solidFill>
                  <a:srgbClr val="FF0000"/>
                </a:solidFill>
              </a:rPr>
              <a:t>podst</a:t>
            </a:r>
            <a:r>
              <a:rPr lang="cs-CZ" dirty="0" smtClean="0">
                <a:solidFill>
                  <a:srgbClr val="FF0000"/>
                </a:solidFill>
              </a:rPr>
              <a:t>. jména v příslušném pádě:</a:t>
            </a:r>
          </a:p>
          <a:p>
            <a:r>
              <a:rPr lang="cs-CZ" dirty="0" smtClean="0"/>
              <a:t>s</a:t>
            </a:r>
            <a:r>
              <a:rPr lang="cs-CZ" smtClean="0"/>
              <a:t> </a:t>
            </a:r>
            <a:r>
              <a:rPr lang="cs-CZ" dirty="0" err="1" smtClean="0"/>
              <a:t>koleg</a:t>
            </a:r>
            <a:r>
              <a:rPr lang="cs-CZ" dirty="0" smtClean="0"/>
              <a:t> – (          ), k Otov – (          ), </a:t>
            </a:r>
            <a:r>
              <a:rPr lang="cs-CZ" dirty="0" err="1" smtClean="0"/>
              <a:t>pstruz</a:t>
            </a:r>
            <a:r>
              <a:rPr lang="cs-CZ" dirty="0" smtClean="0"/>
              <a:t> –       (         ), pro sokol – (          ), s </a:t>
            </a:r>
            <a:r>
              <a:rPr lang="cs-CZ" dirty="0" err="1" smtClean="0"/>
              <a:t>obratl</a:t>
            </a:r>
            <a:r>
              <a:rPr lang="cs-CZ" dirty="0" smtClean="0"/>
              <a:t> –           (            ),  mezi kostel – (          ),                  k </a:t>
            </a:r>
            <a:r>
              <a:rPr lang="cs-CZ" dirty="0" err="1" smtClean="0"/>
              <a:t>závodníkov</a:t>
            </a:r>
            <a:r>
              <a:rPr lang="cs-CZ" dirty="0" smtClean="0"/>
              <a:t> – (             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Pracovní list 3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9630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89</TotalTime>
  <Words>806</Words>
  <Application>Microsoft Office PowerPoint</Application>
  <PresentationFormat>Předvádění na obrazovce (4:3)</PresentationFormat>
  <Paragraphs>96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</vt:lpstr>
      <vt:lpstr>Skloňování podstatných jmen </vt:lpstr>
      <vt:lpstr>Vzor PÁN</vt:lpstr>
      <vt:lpstr>Vzor MUŽ</vt:lpstr>
      <vt:lpstr>Pracovní list 1</vt:lpstr>
      <vt:lpstr>Vzor HRAD</vt:lpstr>
      <vt:lpstr>Vzor STROJ</vt:lpstr>
      <vt:lpstr>Pracovní list 2</vt:lpstr>
      <vt:lpstr>Vzor PŘEDSEDA</vt:lpstr>
      <vt:lpstr>Vzor SOUDCE</vt:lpstr>
      <vt:lpstr>Pracovní list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</dc:title>
  <cp:lastModifiedBy>Dum</cp:lastModifiedBy>
  <cp:revision>17</cp:revision>
  <dcterms:modified xsi:type="dcterms:W3CDTF">2012-11-15T10:37:31Z</dcterms:modified>
</cp:coreProperties>
</file>