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92" autoAdjust="0"/>
    <p:restoredTop sz="94660"/>
  </p:normalViewPr>
  <p:slideViewPr>
    <p:cSldViewPr>
      <p:cViewPr varScale="1">
        <p:scale>
          <a:sx n="103" d="100"/>
          <a:sy n="103" d="100"/>
        </p:scale>
        <p:origin x="-17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VY_32_INOVACE_02_09- Podstatná </a:t>
          </a:r>
          <a:r>
            <a:rPr lang="cs-CZ" sz="2000" baseline="0" dirty="0" err="1" smtClean="0"/>
            <a:t>jm</a:t>
          </a:r>
          <a:r>
            <a:rPr lang="cs-CZ" sz="2000" baseline="0" dirty="0" smtClean="0"/>
            <a:t>. r. ž.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4. –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5B15B9-7362-4A71-99E4-468F53E006D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8DE9BA7-F12A-45C5-AEB9-EB61623ECBCE}" type="presOf" srcId="{757F3AB3-0718-4624-B441-E567A8F0AB56}" destId="{333A1088-737F-45CB-B68E-254E46348037}" srcOrd="0" destOrd="0" presId="urn:microsoft.com/office/officeart/2005/8/layout/target3"/>
    <dgm:cxn modelId="{20899250-6EE8-4B1C-8374-1C1E3B79E26B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3ACDD98-B1F2-4C97-8509-D30D8B58035E}" type="presOf" srcId="{D1B46980-6531-4606-95E6-44980827E919}" destId="{6140AFEC-043D-4C43-A2F9-D0F5331DF3A3}" srcOrd="0" destOrd="0" presId="urn:microsoft.com/office/officeart/2005/8/layout/target3"/>
    <dgm:cxn modelId="{12C215CB-8380-49C5-ACF9-717E3B21850B}" type="presOf" srcId="{D1D4F407-5343-4D3F-B5B9-D407B03CAEB4}" destId="{AED2198E-93D5-4001-81B4-73124B309672}" srcOrd="1" destOrd="0" presId="urn:microsoft.com/office/officeart/2005/8/layout/target3"/>
    <dgm:cxn modelId="{59E8EB8E-E662-45DD-A286-7999E031F535}" type="presOf" srcId="{D8197B8C-B260-4A16-BDF4-0947B075E274}" destId="{5A5FFA88-C948-4069-8E93-59FA12366E83}" srcOrd="1" destOrd="0" presId="urn:microsoft.com/office/officeart/2005/8/layout/target3"/>
    <dgm:cxn modelId="{D3AAE49B-7BCF-48CF-B5B3-EF1ED0B1B82A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91BA124-9798-4E84-B52C-6A6980262628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0F916DD-CE22-4582-A197-F351F65D7155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61753E1-6D4F-47A3-80D8-E0367FD9C546}" type="presOf" srcId="{B651F6E3-6281-48DB-9319-2AEAFDAE7572}" destId="{6BB5E863-4638-4E1D-BFDE-399D028AC4ED}" srcOrd="1" destOrd="0" presId="urn:microsoft.com/office/officeart/2005/8/layout/target3"/>
    <dgm:cxn modelId="{2CD2DB74-8D3E-4CE7-B145-113E74872F62}" type="presOf" srcId="{D1B46980-6531-4606-95E6-44980827E919}" destId="{2BE915AB-18AA-4053-B92C-3BFC9ED204BB}" srcOrd="1" destOrd="0" presId="urn:microsoft.com/office/officeart/2005/8/layout/target3"/>
    <dgm:cxn modelId="{8BF097FB-A60B-4F80-B519-DF70B819F224}" type="presParOf" srcId="{333A1088-737F-45CB-B68E-254E46348037}" destId="{F5ABB229-8D3B-4694-996A-96F23CF14429}" srcOrd="0" destOrd="0" presId="urn:microsoft.com/office/officeart/2005/8/layout/target3"/>
    <dgm:cxn modelId="{4141BE66-F120-4FDC-884E-E2DDA67366D6}" type="presParOf" srcId="{333A1088-737F-45CB-B68E-254E46348037}" destId="{F41139FD-01EE-4571-8B17-4FB00FC51163}" srcOrd="1" destOrd="0" presId="urn:microsoft.com/office/officeart/2005/8/layout/target3"/>
    <dgm:cxn modelId="{3B8A61AD-6F23-4C50-8BAF-8E92FD1545A5}" type="presParOf" srcId="{333A1088-737F-45CB-B68E-254E46348037}" destId="{D005CE8C-CC26-4C3E-AC11-E15060ECD759}" srcOrd="2" destOrd="0" presId="urn:microsoft.com/office/officeart/2005/8/layout/target3"/>
    <dgm:cxn modelId="{5E4A950C-5FDE-4886-B2F8-6D41081FE7BA}" type="presParOf" srcId="{333A1088-737F-45CB-B68E-254E46348037}" destId="{2C702D82-9B77-49B7-9568-BB8EB47C3372}" srcOrd="3" destOrd="0" presId="urn:microsoft.com/office/officeart/2005/8/layout/target3"/>
    <dgm:cxn modelId="{871CA634-84AF-4179-93A1-5BA73B19B20E}" type="presParOf" srcId="{333A1088-737F-45CB-B68E-254E46348037}" destId="{A52A0455-90FF-4808-ABD0-F02540D31D5A}" srcOrd="4" destOrd="0" presId="urn:microsoft.com/office/officeart/2005/8/layout/target3"/>
    <dgm:cxn modelId="{93A540F4-72D2-4F77-BD04-CEFB88475B62}" type="presParOf" srcId="{333A1088-737F-45CB-B68E-254E46348037}" destId="{6140AFEC-043D-4C43-A2F9-D0F5331DF3A3}" srcOrd="5" destOrd="0" presId="urn:microsoft.com/office/officeart/2005/8/layout/target3"/>
    <dgm:cxn modelId="{835539B3-838B-4C27-87FB-899E658B4640}" type="presParOf" srcId="{333A1088-737F-45CB-B68E-254E46348037}" destId="{9358AC05-5D7D-4327-9F80-1AD486AEA664}" srcOrd="6" destOrd="0" presId="urn:microsoft.com/office/officeart/2005/8/layout/target3"/>
    <dgm:cxn modelId="{638BDE21-254E-4E78-AD42-674497CA41C4}" type="presParOf" srcId="{333A1088-737F-45CB-B68E-254E46348037}" destId="{313FC574-E1CD-4FB4-B054-0B805CE0447D}" srcOrd="7" destOrd="0" presId="urn:microsoft.com/office/officeart/2005/8/layout/target3"/>
    <dgm:cxn modelId="{47D44D5E-21EC-4ABE-8087-A2D384093EFF}" type="presParOf" srcId="{333A1088-737F-45CB-B68E-254E46348037}" destId="{619D679B-A015-4ECF-8348-D1034C574F40}" srcOrd="8" destOrd="0" presId="urn:microsoft.com/office/officeart/2005/8/layout/target3"/>
    <dgm:cxn modelId="{F7B2053D-F2AF-4BC6-AC6E-67FB6F1DE82A}" type="presParOf" srcId="{333A1088-737F-45CB-B68E-254E46348037}" destId="{322283A8-4A27-4CDA-BAE3-F381106A9174}" srcOrd="9" destOrd="0" presId="urn:microsoft.com/office/officeart/2005/8/layout/target3"/>
    <dgm:cxn modelId="{0A8CEC07-6D1F-4895-B52D-A09CB1AB3CBC}" type="presParOf" srcId="{333A1088-737F-45CB-B68E-254E46348037}" destId="{FFC9F71D-1B4F-4AD9-A4A6-86ADEFC8AF5C}" srcOrd="10" destOrd="0" presId="urn:microsoft.com/office/officeart/2005/8/layout/target3"/>
    <dgm:cxn modelId="{24C6552F-6EB8-4F88-990F-B913CEE21AFE}" type="presParOf" srcId="{333A1088-737F-45CB-B68E-254E46348037}" destId="{25B08C86-7E15-44DC-BE7F-FFB55DD49D12}" srcOrd="11" destOrd="0" presId="urn:microsoft.com/office/officeart/2005/8/layout/target3"/>
    <dgm:cxn modelId="{D9BADDCC-8EA4-4EA5-B359-9CD90E361F92}" type="presParOf" srcId="{333A1088-737F-45CB-B68E-254E46348037}" destId="{76644BE8-9D7C-4C09-B250-3D10AF48CBB7}" srcOrd="12" destOrd="0" presId="urn:microsoft.com/office/officeart/2005/8/layout/target3"/>
    <dgm:cxn modelId="{8B1FCC67-D924-4555-9418-BB7B71807194}" type="presParOf" srcId="{333A1088-737F-45CB-B68E-254E46348037}" destId="{EE85B701-7295-41C0-BA7A-34D3756A2AE6}" srcOrd="13" destOrd="0" presId="urn:microsoft.com/office/officeart/2005/8/layout/target3"/>
    <dgm:cxn modelId="{E8693D69-0796-4E09-886D-D2BE10F44AD1}" type="presParOf" srcId="{333A1088-737F-45CB-B68E-254E46348037}" destId="{8BEBB6EC-1DAA-4CAC-8A25-BC0FCBD5DBD5}" srcOrd="14" destOrd="0" presId="urn:microsoft.com/office/officeart/2005/8/layout/target3"/>
    <dgm:cxn modelId="{4844A238-FDBC-45C8-BF46-60344EE60952}" type="presParOf" srcId="{333A1088-737F-45CB-B68E-254E46348037}" destId="{AED2198E-93D5-4001-81B4-73124B309672}" srcOrd="15" destOrd="0" presId="urn:microsoft.com/office/officeart/2005/8/layout/target3"/>
    <dgm:cxn modelId="{4EB786B0-1A6D-4693-9148-2B588FB06207}" type="presParOf" srcId="{333A1088-737F-45CB-B68E-254E46348037}" destId="{2BE915AB-18AA-4053-B92C-3BFC9ED204BB}" srcOrd="16" destOrd="0" presId="urn:microsoft.com/office/officeart/2005/8/layout/target3"/>
    <dgm:cxn modelId="{15FA2996-C3C3-468E-AFD5-DCBC3968CE1E}" type="presParOf" srcId="{333A1088-737F-45CB-B68E-254E46348037}" destId="{6BB5E863-4638-4E1D-BFDE-399D028AC4ED}" srcOrd="17" destOrd="0" presId="urn:microsoft.com/office/officeart/2005/8/layout/target3"/>
    <dgm:cxn modelId="{30BD73BE-EB0E-453C-9BBD-F41F765B6B9A}" type="presParOf" srcId="{333A1088-737F-45CB-B68E-254E46348037}" destId="{5A5FFA88-C948-4069-8E93-59FA12366E83}" srcOrd="18" destOrd="0" presId="urn:microsoft.com/office/officeart/2005/8/layout/target3"/>
    <dgm:cxn modelId="{01BF836E-F904-4E5E-9011-65A3E1A24F9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VY_32_INOVACE_02_09- Podstatná </a:t>
          </a:r>
          <a:r>
            <a:rPr lang="cs-CZ" sz="2000" kern="1200" baseline="0" dirty="0" err="1" smtClean="0"/>
            <a:t>jm</a:t>
          </a:r>
          <a:r>
            <a:rPr lang="cs-CZ" sz="2000" kern="1200" baseline="0" dirty="0" smtClean="0"/>
            <a:t>. r. ž.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4. –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DA5C4D-3C35-4FEB-A981-2ACCA8445F8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9F6E36-451A-426A-87C4-EBF8DCE19F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085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76086495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3238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Prezentace je určena pro žáky  4. a 5. ročníku. Žákům je vyvozeno skloňování vzorů podstatných jmen rodu ženského. Na pracovních listech si žáci prakticky procvičí určování vzorů podstatných jmen rodu ženského a jejich pravopis. Učební materiál je určen pro práci na interaktivní tabuli, pracovní listy lze také vytisknout.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osvojení si skloňování podstatných jmen rodu ženského a jejich pravopisu.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vzory podstatných jmen rodu ženského</a:t>
            </a:r>
          </a:p>
          <a:p>
            <a:r>
              <a:rPr lang="cs-CZ" dirty="0" smtClean="0"/>
              <a:t>Druh učebního materiálu: prezentace,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2. období</a:t>
            </a:r>
          </a:p>
          <a:p>
            <a:r>
              <a:rPr lang="cs-CZ" dirty="0" smtClean="0"/>
              <a:t>Věková skupina: 10  - 11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2614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Skloňování podstatných jmen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Rod ženský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3277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dirty="0" smtClean="0">
                <a:solidFill>
                  <a:srgbClr val="FF0000"/>
                </a:solidFill>
              </a:rPr>
              <a:t>žena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Jednotné číslo                    Množné číslo</a:t>
            </a:r>
          </a:p>
          <a:p>
            <a:r>
              <a:rPr lang="cs-CZ" dirty="0" smtClean="0"/>
              <a:t>1. žen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                                 1. ženy</a:t>
            </a:r>
          </a:p>
          <a:p>
            <a:r>
              <a:rPr lang="cs-CZ" dirty="0" smtClean="0"/>
              <a:t>2. žen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                                 2. žen</a:t>
            </a:r>
          </a:p>
          <a:p>
            <a:r>
              <a:rPr lang="cs-CZ" dirty="0" smtClean="0"/>
              <a:t>3. ženě                                  3. ženám</a:t>
            </a:r>
          </a:p>
          <a:p>
            <a:r>
              <a:rPr lang="cs-CZ" dirty="0" smtClean="0"/>
              <a:t>4. ženu                                  4. ženy</a:t>
            </a:r>
          </a:p>
          <a:p>
            <a:r>
              <a:rPr lang="cs-CZ" dirty="0" smtClean="0"/>
              <a:t>5. ženo!                                 5. ženy!</a:t>
            </a:r>
          </a:p>
          <a:p>
            <a:r>
              <a:rPr lang="cs-CZ" dirty="0" smtClean="0"/>
              <a:t>6. (o) ženě                            6. (o) ženách</a:t>
            </a:r>
          </a:p>
          <a:p>
            <a:r>
              <a:rPr lang="cs-CZ" dirty="0" smtClean="0"/>
              <a:t>7. ženou                                7. ženami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8286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dirty="0" smtClean="0">
                <a:solidFill>
                  <a:srgbClr val="FF0000"/>
                </a:solidFill>
              </a:rPr>
              <a:t>růže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Jednotné číslo                    Množné číslo</a:t>
            </a:r>
          </a:p>
          <a:p>
            <a:r>
              <a:rPr lang="cs-CZ" dirty="0" smtClean="0"/>
              <a:t>1. růž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                                 1. růže</a:t>
            </a:r>
          </a:p>
          <a:p>
            <a:r>
              <a:rPr lang="cs-CZ" dirty="0" smtClean="0"/>
              <a:t>2. růž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                                 2. růží</a:t>
            </a:r>
          </a:p>
          <a:p>
            <a:r>
              <a:rPr lang="cs-CZ" dirty="0" smtClean="0"/>
              <a:t>3. růži                                   3. růžím</a:t>
            </a:r>
          </a:p>
          <a:p>
            <a:r>
              <a:rPr lang="cs-CZ" dirty="0" smtClean="0"/>
              <a:t>4. růži                                   4. růže</a:t>
            </a:r>
          </a:p>
          <a:p>
            <a:r>
              <a:rPr lang="cs-CZ" dirty="0" smtClean="0"/>
              <a:t>5. růže!                                 5. růže!</a:t>
            </a:r>
          </a:p>
          <a:p>
            <a:r>
              <a:rPr lang="cs-CZ" dirty="0" smtClean="0"/>
              <a:t>6. (o) růži                              6. růžích</a:t>
            </a:r>
          </a:p>
          <a:p>
            <a:r>
              <a:rPr lang="cs-CZ" dirty="0" smtClean="0"/>
              <a:t>7. růží                                    7. růžemi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3714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dirty="0" smtClean="0">
                <a:solidFill>
                  <a:srgbClr val="FF0000"/>
                </a:solidFill>
              </a:rPr>
              <a:t>píseň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Jednotné číslo                      Množné číslo</a:t>
            </a:r>
          </a:p>
          <a:p>
            <a:pPr marL="0" indent="0">
              <a:buNone/>
            </a:pPr>
            <a:r>
              <a:rPr lang="cs-CZ" dirty="0" smtClean="0"/>
              <a:t>1. píse</a:t>
            </a:r>
            <a:r>
              <a:rPr lang="cs-CZ" dirty="0" smtClean="0">
                <a:solidFill>
                  <a:srgbClr val="FF0000"/>
                </a:solidFill>
              </a:rPr>
              <a:t>ň</a:t>
            </a:r>
            <a:r>
              <a:rPr lang="cs-CZ" dirty="0" smtClean="0"/>
              <a:t>                                    1. písně</a:t>
            </a:r>
          </a:p>
          <a:p>
            <a:pPr marL="0" indent="0">
              <a:buNone/>
            </a:pPr>
            <a:r>
              <a:rPr lang="cs-CZ" dirty="0" smtClean="0"/>
              <a:t>2. písn</a:t>
            </a:r>
            <a:r>
              <a:rPr lang="cs-CZ" dirty="0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                                     2. písní</a:t>
            </a:r>
          </a:p>
          <a:p>
            <a:pPr marL="0" indent="0">
              <a:buNone/>
            </a:pPr>
            <a:r>
              <a:rPr lang="cs-CZ" dirty="0" smtClean="0"/>
              <a:t>3. písni                                      3. písním</a:t>
            </a:r>
          </a:p>
          <a:p>
            <a:pPr marL="0" indent="0">
              <a:buNone/>
            </a:pPr>
            <a:r>
              <a:rPr lang="cs-CZ" dirty="0" smtClean="0"/>
              <a:t>4. píseň                                     4. písně</a:t>
            </a:r>
          </a:p>
          <a:p>
            <a:pPr marL="0" indent="0">
              <a:buNone/>
            </a:pPr>
            <a:r>
              <a:rPr lang="cs-CZ" dirty="0" smtClean="0"/>
              <a:t>5. písni!                                     5. písně!</a:t>
            </a:r>
          </a:p>
          <a:p>
            <a:pPr marL="0" indent="0">
              <a:buNone/>
            </a:pPr>
            <a:r>
              <a:rPr lang="cs-CZ" dirty="0" smtClean="0"/>
              <a:t>6. (o) písni                                6. (o) písních</a:t>
            </a:r>
          </a:p>
          <a:p>
            <a:pPr marL="0" indent="0">
              <a:buNone/>
            </a:pPr>
            <a:r>
              <a:rPr lang="cs-CZ" dirty="0" smtClean="0"/>
              <a:t>7. písní                                      7. písněmi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2669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dirty="0" smtClean="0">
                <a:solidFill>
                  <a:srgbClr val="FF0000"/>
                </a:solidFill>
              </a:rPr>
              <a:t>kost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Jednotné číslo                   Množné číslo </a:t>
            </a:r>
          </a:p>
          <a:p>
            <a:pPr marL="0" indent="0">
              <a:buNone/>
            </a:pPr>
            <a:r>
              <a:rPr lang="cs-CZ" dirty="0" smtClean="0"/>
              <a:t>1. kos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                                     1. kosti</a:t>
            </a:r>
          </a:p>
          <a:p>
            <a:pPr marL="0" indent="0">
              <a:buNone/>
            </a:pPr>
            <a:r>
              <a:rPr lang="cs-CZ" dirty="0" smtClean="0"/>
              <a:t>2. kost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                                   2. kostí</a:t>
            </a:r>
          </a:p>
          <a:p>
            <a:pPr marL="0" indent="0">
              <a:buNone/>
            </a:pPr>
            <a:r>
              <a:rPr lang="cs-CZ" dirty="0" smtClean="0"/>
              <a:t>3. kosti                                    3. kostem</a:t>
            </a:r>
          </a:p>
          <a:p>
            <a:pPr marL="0" indent="0">
              <a:buNone/>
            </a:pPr>
            <a:r>
              <a:rPr lang="cs-CZ" dirty="0" smtClean="0"/>
              <a:t>4. kost                                     4. kosti</a:t>
            </a:r>
          </a:p>
          <a:p>
            <a:pPr marL="0" indent="0">
              <a:buNone/>
            </a:pPr>
            <a:r>
              <a:rPr lang="cs-CZ" dirty="0" smtClean="0"/>
              <a:t>5. kosti!                                   5. kosti!</a:t>
            </a:r>
          </a:p>
          <a:p>
            <a:pPr marL="0" indent="0">
              <a:buNone/>
            </a:pPr>
            <a:r>
              <a:rPr lang="cs-CZ" dirty="0" smtClean="0"/>
              <a:t>6. (o) kosti                               6. (o) kostech</a:t>
            </a:r>
          </a:p>
          <a:p>
            <a:pPr marL="0" indent="0">
              <a:buNone/>
            </a:pPr>
            <a:r>
              <a:rPr lang="cs-CZ" dirty="0" smtClean="0"/>
              <a:t>7. kostí                                     7. kostmi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4990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Určete </a:t>
            </a:r>
            <a:r>
              <a:rPr lang="cs-CZ" dirty="0" smtClean="0">
                <a:solidFill>
                  <a:srgbClr val="FF0000"/>
                </a:solidFill>
              </a:rPr>
              <a:t>vzor</a:t>
            </a:r>
            <a:r>
              <a:rPr lang="cs-CZ" dirty="0" smtClean="0"/>
              <a:t> podstatných jmen :</a:t>
            </a:r>
          </a:p>
          <a:p>
            <a:r>
              <a:rPr lang="cs-CZ" dirty="0"/>
              <a:t>m</a:t>
            </a:r>
            <a:r>
              <a:rPr lang="cs-CZ" dirty="0" smtClean="0"/>
              <a:t>áma - _____, bouře - _____, ovce - _____,</a:t>
            </a:r>
          </a:p>
          <a:p>
            <a:r>
              <a:rPr lang="cs-CZ" dirty="0" smtClean="0"/>
              <a:t>obuv - _____, myš - _____, stodola - ______,</a:t>
            </a:r>
          </a:p>
          <a:p>
            <a:r>
              <a:rPr lang="cs-CZ" dirty="0"/>
              <a:t>l</a:t>
            </a:r>
            <a:r>
              <a:rPr lang="cs-CZ" dirty="0" smtClean="0"/>
              <a:t>áhev - ____, chvíle - ______, houba - _____,</a:t>
            </a:r>
          </a:p>
          <a:p>
            <a:r>
              <a:rPr lang="cs-CZ" dirty="0"/>
              <a:t>b</a:t>
            </a:r>
            <a:r>
              <a:rPr lang="cs-CZ" dirty="0" smtClean="0"/>
              <a:t>roskev - ______, step - ____, opice - _____,</a:t>
            </a:r>
          </a:p>
          <a:p>
            <a:r>
              <a:rPr lang="cs-CZ" dirty="0"/>
              <a:t>b</a:t>
            </a:r>
            <a:r>
              <a:rPr lang="cs-CZ" dirty="0" smtClean="0"/>
              <a:t>itva - _____, země - _____, sůl - 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9928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Doplňte i/y a zapište vzor v příslušném pádě: např. mapy </a:t>
            </a:r>
            <a:r>
              <a:rPr lang="cs-CZ" dirty="0" smtClean="0"/>
              <a:t>(ženy</a:t>
            </a:r>
            <a:r>
              <a:rPr lang="cs-CZ" dirty="0" smtClean="0"/>
              <a:t>)</a:t>
            </a:r>
          </a:p>
          <a:p>
            <a:r>
              <a:rPr lang="cs-CZ" dirty="0" smtClean="0"/>
              <a:t>Na </a:t>
            </a:r>
            <a:r>
              <a:rPr lang="cs-CZ" dirty="0" err="1" smtClean="0"/>
              <a:t>návs</a:t>
            </a:r>
            <a:r>
              <a:rPr lang="cs-CZ" dirty="0" smtClean="0"/>
              <a:t> – (         ), hus – (        ), na </a:t>
            </a:r>
            <a:r>
              <a:rPr lang="cs-CZ" dirty="0" err="1" smtClean="0"/>
              <a:t>židl</a:t>
            </a:r>
            <a:r>
              <a:rPr lang="cs-CZ" dirty="0" smtClean="0"/>
              <a:t> -       (        ), ze žul – (         ), o hol – (       </a:t>
            </a:r>
            <a:r>
              <a:rPr lang="cs-CZ" dirty="0" smtClean="0"/>
              <a:t>), lamp-    </a:t>
            </a:r>
            <a:endParaRPr lang="cs-CZ" dirty="0" smtClean="0"/>
          </a:p>
          <a:p>
            <a:r>
              <a:rPr lang="cs-CZ" dirty="0" smtClean="0"/>
              <a:t>(        ), ze slám – (         ), pro </a:t>
            </a:r>
            <a:r>
              <a:rPr lang="cs-CZ" dirty="0" err="1" smtClean="0"/>
              <a:t>cibul</a:t>
            </a:r>
            <a:r>
              <a:rPr lang="cs-CZ" dirty="0" smtClean="0"/>
              <a:t> – (       ),  na hráz – (       ), s </a:t>
            </a:r>
            <a:r>
              <a:rPr lang="cs-CZ" dirty="0" err="1" smtClean="0"/>
              <a:t>mrkv</a:t>
            </a:r>
            <a:r>
              <a:rPr lang="cs-CZ" dirty="0" smtClean="0"/>
              <a:t> -  (          ), goril -       (        ), v neděl – (        ), na košil – (         ),    kopřiv – (        ), </a:t>
            </a:r>
            <a:r>
              <a:rPr lang="cs-CZ" dirty="0" err="1" smtClean="0"/>
              <a:t>jeřabinam</a:t>
            </a:r>
            <a:r>
              <a:rPr lang="cs-CZ" dirty="0" smtClean="0"/>
              <a:t> -  (           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3186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Napište tvary podstatných jmen v daném pádě a čísle:</a:t>
            </a:r>
          </a:p>
          <a:p>
            <a:r>
              <a:rPr lang="cs-CZ" dirty="0"/>
              <a:t>c</a:t>
            </a:r>
            <a:r>
              <a:rPr lang="cs-CZ" dirty="0" smtClean="0"/>
              <a:t>hvíle (3.p. č. j.) - ______________</a:t>
            </a:r>
          </a:p>
          <a:p>
            <a:r>
              <a:rPr lang="cs-CZ" dirty="0"/>
              <a:t>k</a:t>
            </a:r>
            <a:r>
              <a:rPr lang="cs-CZ" dirty="0" smtClean="0"/>
              <a:t>onev (6.p.č.j.) - _______________</a:t>
            </a:r>
          </a:p>
          <a:p>
            <a:r>
              <a:rPr lang="cs-CZ" dirty="0"/>
              <a:t>š</a:t>
            </a:r>
            <a:r>
              <a:rPr lang="cs-CZ" dirty="0" smtClean="0"/>
              <a:t>kola ( 7.p.č.mn.) - _____________</a:t>
            </a:r>
          </a:p>
          <a:p>
            <a:r>
              <a:rPr lang="cs-CZ" dirty="0"/>
              <a:t>b</a:t>
            </a:r>
            <a:r>
              <a:rPr lang="cs-CZ" dirty="0" smtClean="0"/>
              <a:t>roskev ( 6.p.č.mn.) - ___________</a:t>
            </a:r>
          </a:p>
          <a:p>
            <a:r>
              <a:rPr lang="cs-CZ" dirty="0"/>
              <a:t>z</a:t>
            </a:r>
            <a:r>
              <a:rPr lang="cs-CZ" dirty="0" smtClean="0"/>
              <a:t>lost ( 2.p.č.j.) - _____________</a:t>
            </a:r>
          </a:p>
          <a:p>
            <a:r>
              <a:rPr lang="cs-CZ" dirty="0"/>
              <a:t>m</a:t>
            </a:r>
            <a:r>
              <a:rPr lang="cs-CZ" dirty="0" smtClean="0"/>
              <a:t>ysl ( 7.p.č.j.) - ___________</a:t>
            </a:r>
          </a:p>
          <a:p>
            <a:r>
              <a:rPr lang="cs-CZ" dirty="0"/>
              <a:t>s</a:t>
            </a:r>
            <a:r>
              <a:rPr lang="cs-CZ" dirty="0" smtClean="0"/>
              <a:t>kála (4.p.č.mn.) - ___________</a:t>
            </a:r>
          </a:p>
          <a:p>
            <a:r>
              <a:rPr lang="cs-CZ" dirty="0"/>
              <a:t>t</a:t>
            </a:r>
            <a:r>
              <a:rPr lang="cs-CZ" dirty="0" smtClean="0"/>
              <a:t>ykev (3.p.č.mn.) - 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9499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50</TotalTime>
  <Words>599</Words>
  <Application>Microsoft Office PowerPoint</Application>
  <PresentationFormat>Předvádění na obrazovce (4:3)</PresentationFormat>
  <Paragraphs>76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Anotace</vt:lpstr>
      <vt:lpstr>Skloňování podstatných jmen </vt:lpstr>
      <vt:lpstr>Vzor žena</vt:lpstr>
      <vt:lpstr>Vzor růže</vt:lpstr>
      <vt:lpstr>Vzor píseň</vt:lpstr>
      <vt:lpstr>Vzor kost</vt:lpstr>
      <vt:lpstr>Pracovní list 1</vt:lpstr>
      <vt:lpstr>Pracovní list 2</vt:lpstr>
      <vt:lpstr>Pracovní list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vzorů rodu ženského</dc:title>
  <cp:lastModifiedBy>Dum</cp:lastModifiedBy>
  <cp:revision>15</cp:revision>
  <dcterms:modified xsi:type="dcterms:W3CDTF">2012-11-15T10:39:44Z</dcterms:modified>
</cp:coreProperties>
</file>