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60" r:id="rId2"/>
    <p:sldId id="261" r:id="rId3"/>
    <p:sldId id="263" r:id="rId4"/>
    <p:sldId id="264" r:id="rId5"/>
    <p:sldId id="265" r:id="rId6"/>
    <p:sldId id="266" r:id="rId7"/>
    <p:sldId id="267" r:id="rId8"/>
    <p:sldId id="268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VY_32_INOVACE_02_10- Podstatná </a:t>
          </a:r>
          <a:r>
            <a:rPr lang="cs-CZ" sz="2000" baseline="0" dirty="0" err="1" smtClean="0"/>
            <a:t>jm</a:t>
          </a:r>
          <a:r>
            <a:rPr lang="cs-CZ" sz="2000" baseline="0" dirty="0" smtClean="0"/>
            <a:t>. r. </a:t>
          </a:r>
          <a:r>
            <a:rPr lang="cs-CZ" sz="2000" baseline="0" dirty="0" err="1" smtClean="0"/>
            <a:t>stř</a:t>
          </a:r>
          <a:r>
            <a:rPr lang="cs-CZ" sz="2000" baseline="0" dirty="0" smtClean="0"/>
            <a:t>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Základní škola  a Mateřská škola Nedvědice, okr. Brno-venkov, příspěvková organizace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Tomanová Jana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Český jazyk 4. – 5. </a:t>
          </a:r>
          <a:r>
            <a:rPr lang="cs-CZ" sz="2000" smtClean="0"/>
            <a:t>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0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Y="100000" custLinFactNeighborX="863" custLinFactNeighborY="-5211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863" custLinFactNeighborY="283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5AFAFA-EE34-46DC-B9B0-1EF88E34A3F8}" type="presOf" srcId="{D1B46980-6531-4606-95E6-44980827E919}" destId="{6140AFEC-043D-4C43-A2F9-D0F5331DF3A3}" srcOrd="0" destOrd="0" presId="urn:microsoft.com/office/officeart/2005/8/layout/target3"/>
    <dgm:cxn modelId="{8BC4798E-43E7-4A42-A2E8-4A4D62317BBE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30FFC0-8D09-4476-9BF9-05E67A5383A5}" type="presOf" srcId="{D8197B8C-B260-4A16-BDF4-0947B075E274}" destId="{5A5FFA88-C948-4069-8E93-59FA12366E83}" srcOrd="1" destOrd="0" presId="urn:microsoft.com/office/officeart/2005/8/layout/target3"/>
    <dgm:cxn modelId="{938F8B76-FF4E-4094-B1DC-DBCA3F5C39BC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91E76ED-E500-4155-A0B0-E1A78BC33B5A}" type="presOf" srcId="{B651F6E3-6281-48DB-9319-2AEAFDAE7572}" destId="{6BB5E863-4638-4E1D-BFDE-399D028AC4ED}" srcOrd="1" destOrd="0" presId="urn:microsoft.com/office/officeart/2005/8/layout/target3"/>
    <dgm:cxn modelId="{35B9E929-1EC5-4592-A1D9-F517A3A958F4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A2BF6EC-C3E0-48E5-BEAB-7FCF39D5E9D9}" type="presOf" srcId="{4C35D32F-0EAB-4CD7-82EE-45574DC2A586}" destId="{890E4F0B-2866-4A3F-A3C7-2A14B1797930}" srcOrd="1" destOrd="0" presId="urn:microsoft.com/office/officeart/2005/8/layout/target3"/>
    <dgm:cxn modelId="{4D7FEB2A-A2F6-49EE-9E8D-D578EBF93F6F}" type="presOf" srcId="{D8197B8C-B260-4A16-BDF4-0947B075E274}" destId="{25B08C86-7E15-44DC-BE7F-FFB55DD49D12}" srcOrd="0" destOrd="0" presId="urn:microsoft.com/office/officeart/2005/8/layout/target3"/>
    <dgm:cxn modelId="{0996311D-FD70-4B08-9965-497BAD2C16A3}" type="presOf" srcId="{D1B46980-6531-4606-95E6-44980827E919}" destId="{2BE915AB-18AA-4053-B92C-3BFC9ED204BB}" srcOrd="1" destOrd="0" presId="urn:microsoft.com/office/officeart/2005/8/layout/target3"/>
    <dgm:cxn modelId="{BA2CF018-FA6C-4C19-8FBD-A8B74CCB1D12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A5FB991-6C72-4375-AB7F-804A3B8656BD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6A9A956-0306-4426-89F8-880272F7E2AF}" type="presParOf" srcId="{333A1088-737F-45CB-B68E-254E46348037}" destId="{F5ABB229-8D3B-4694-996A-96F23CF14429}" srcOrd="0" destOrd="0" presId="urn:microsoft.com/office/officeart/2005/8/layout/target3"/>
    <dgm:cxn modelId="{F494DDDE-37EB-4382-9D28-FFCBB676C0D5}" type="presParOf" srcId="{333A1088-737F-45CB-B68E-254E46348037}" destId="{F41139FD-01EE-4571-8B17-4FB00FC51163}" srcOrd="1" destOrd="0" presId="urn:microsoft.com/office/officeart/2005/8/layout/target3"/>
    <dgm:cxn modelId="{C9E19FE0-E7E1-43FB-8120-05434F41E4A9}" type="presParOf" srcId="{333A1088-737F-45CB-B68E-254E46348037}" destId="{D005CE8C-CC26-4C3E-AC11-E15060ECD759}" srcOrd="2" destOrd="0" presId="urn:microsoft.com/office/officeart/2005/8/layout/target3"/>
    <dgm:cxn modelId="{08D85228-5B09-4992-9C4D-A8EE4E95BB24}" type="presParOf" srcId="{333A1088-737F-45CB-B68E-254E46348037}" destId="{2C702D82-9B77-49B7-9568-BB8EB47C3372}" srcOrd="3" destOrd="0" presId="urn:microsoft.com/office/officeart/2005/8/layout/target3"/>
    <dgm:cxn modelId="{97478478-0CDA-412F-AC79-9BB2E2605B89}" type="presParOf" srcId="{333A1088-737F-45CB-B68E-254E46348037}" destId="{A52A0455-90FF-4808-ABD0-F02540D31D5A}" srcOrd="4" destOrd="0" presId="urn:microsoft.com/office/officeart/2005/8/layout/target3"/>
    <dgm:cxn modelId="{3CA9C907-5572-48BE-8311-8E59850BD2FB}" type="presParOf" srcId="{333A1088-737F-45CB-B68E-254E46348037}" destId="{6140AFEC-043D-4C43-A2F9-D0F5331DF3A3}" srcOrd="5" destOrd="0" presId="urn:microsoft.com/office/officeart/2005/8/layout/target3"/>
    <dgm:cxn modelId="{7E441647-DA9B-47CA-AADA-09155611795D}" type="presParOf" srcId="{333A1088-737F-45CB-B68E-254E46348037}" destId="{9358AC05-5D7D-4327-9F80-1AD486AEA664}" srcOrd="6" destOrd="0" presId="urn:microsoft.com/office/officeart/2005/8/layout/target3"/>
    <dgm:cxn modelId="{A0557EE6-1DCD-470E-9DB6-95D2BC0A9D01}" type="presParOf" srcId="{333A1088-737F-45CB-B68E-254E46348037}" destId="{313FC574-E1CD-4FB4-B054-0B805CE0447D}" srcOrd="7" destOrd="0" presId="urn:microsoft.com/office/officeart/2005/8/layout/target3"/>
    <dgm:cxn modelId="{6A339695-3322-4ABD-92D4-E815C8CC2CD0}" type="presParOf" srcId="{333A1088-737F-45CB-B68E-254E46348037}" destId="{619D679B-A015-4ECF-8348-D1034C574F40}" srcOrd="8" destOrd="0" presId="urn:microsoft.com/office/officeart/2005/8/layout/target3"/>
    <dgm:cxn modelId="{1974F572-94EF-4665-8CDF-7485566F6494}" type="presParOf" srcId="{333A1088-737F-45CB-B68E-254E46348037}" destId="{322283A8-4A27-4CDA-BAE3-F381106A9174}" srcOrd="9" destOrd="0" presId="urn:microsoft.com/office/officeart/2005/8/layout/target3"/>
    <dgm:cxn modelId="{C583D6E8-486E-4583-9B8F-AE8D656D0970}" type="presParOf" srcId="{333A1088-737F-45CB-B68E-254E46348037}" destId="{FFC9F71D-1B4F-4AD9-A4A6-86ADEFC8AF5C}" srcOrd="10" destOrd="0" presId="urn:microsoft.com/office/officeart/2005/8/layout/target3"/>
    <dgm:cxn modelId="{D99AC1E6-BD89-480E-88F0-7CCD1F941880}" type="presParOf" srcId="{333A1088-737F-45CB-B68E-254E46348037}" destId="{25B08C86-7E15-44DC-BE7F-FFB55DD49D12}" srcOrd="11" destOrd="0" presId="urn:microsoft.com/office/officeart/2005/8/layout/target3"/>
    <dgm:cxn modelId="{748170FA-917F-4AAB-A6E6-CCEFC9221C0B}" type="presParOf" srcId="{333A1088-737F-45CB-B68E-254E46348037}" destId="{76644BE8-9D7C-4C09-B250-3D10AF48CBB7}" srcOrd="12" destOrd="0" presId="urn:microsoft.com/office/officeart/2005/8/layout/target3"/>
    <dgm:cxn modelId="{8A653653-48CF-4720-8DAD-A6705E1372BB}" type="presParOf" srcId="{333A1088-737F-45CB-B68E-254E46348037}" destId="{EE85B701-7295-41C0-BA7A-34D3756A2AE6}" srcOrd="13" destOrd="0" presId="urn:microsoft.com/office/officeart/2005/8/layout/target3"/>
    <dgm:cxn modelId="{EF45B3E4-2782-4F0F-9411-19E8851B560D}" type="presParOf" srcId="{333A1088-737F-45CB-B68E-254E46348037}" destId="{8BEBB6EC-1DAA-4CAC-8A25-BC0FCBD5DBD5}" srcOrd="14" destOrd="0" presId="urn:microsoft.com/office/officeart/2005/8/layout/target3"/>
    <dgm:cxn modelId="{62EAD444-FC9D-4EAB-A2E6-FA474F20939A}" type="presParOf" srcId="{333A1088-737F-45CB-B68E-254E46348037}" destId="{AED2198E-93D5-4001-81B4-73124B309672}" srcOrd="15" destOrd="0" presId="urn:microsoft.com/office/officeart/2005/8/layout/target3"/>
    <dgm:cxn modelId="{4B294192-82C1-4553-A938-FE27F3D68638}" type="presParOf" srcId="{333A1088-737F-45CB-B68E-254E46348037}" destId="{2BE915AB-18AA-4053-B92C-3BFC9ED204BB}" srcOrd="16" destOrd="0" presId="urn:microsoft.com/office/officeart/2005/8/layout/target3"/>
    <dgm:cxn modelId="{16D1428B-B5C4-4E8F-B120-EA68380F4B7D}" type="presParOf" srcId="{333A1088-737F-45CB-B68E-254E46348037}" destId="{6BB5E863-4638-4E1D-BFDE-399D028AC4ED}" srcOrd="17" destOrd="0" presId="urn:microsoft.com/office/officeart/2005/8/layout/target3"/>
    <dgm:cxn modelId="{BDBBED21-9D4A-4F87-BB2B-798BC6E40AA0}" type="presParOf" srcId="{333A1088-737F-45CB-B68E-254E46348037}" destId="{5A5FFA88-C948-4069-8E93-59FA12366E83}" srcOrd="18" destOrd="0" presId="urn:microsoft.com/office/officeart/2005/8/layout/target3"/>
    <dgm:cxn modelId="{CCD42E41-D1FB-45F2-9CE7-1E2B0D26ADD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63738" cy="27637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81869" y="0"/>
          <a:ext cx="6755034" cy="27637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Základní škola  a Mateřská škola Nedvědice, okr. Brno-venkov, příspěvková organizace</a:t>
          </a:r>
          <a:endParaRPr lang="cs-CZ" sz="1400" kern="1200" dirty="0"/>
        </a:p>
      </dsp:txBody>
      <dsp:txXfrm>
        <a:off x="1381869" y="0"/>
        <a:ext cx="6755034" cy="442198"/>
      </dsp:txXfrm>
    </dsp:sp>
    <dsp:sp modelId="{A52A0455-90FF-4808-ABD0-F02540D31D5A}">
      <dsp:nvSpPr>
        <dsp:cNvPr id="0" name=""/>
        <dsp:cNvSpPr/>
      </dsp:nvSpPr>
      <dsp:spPr>
        <a:xfrm>
          <a:off x="290192" y="442198"/>
          <a:ext cx="2183353" cy="218335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381869" y="504052"/>
          <a:ext cx="6755034" cy="21833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Tomanová Jana</a:t>
          </a:r>
          <a:endParaRPr lang="cs-CZ" sz="2000" kern="1200" dirty="0"/>
        </a:p>
      </dsp:txBody>
      <dsp:txXfrm>
        <a:off x="1381869" y="504052"/>
        <a:ext cx="6755034" cy="442198"/>
      </dsp:txXfrm>
    </dsp:sp>
    <dsp:sp modelId="{313FC574-E1CD-4FB4-B054-0B805CE0447D}">
      <dsp:nvSpPr>
        <dsp:cNvPr id="0" name=""/>
        <dsp:cNvSpPr/>
      </dsp:nvSpPr>
      <dsp:spPr>
        <a:xfrm>
          <a:off x="580384" y="884396"/>
          <a:ext cx="1602968" cy="1602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81869" y="884396"/>
          <a:ext cx="6755034" cy="1602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VY_32_INOVACE_02_10- Podstatná </a:t>
          </a:r>
          <a:r>
            <a:rPr lang="cs-CZ" sz="2000" kern="1200" baseline="0" dirty="0" err="1" smtClean="0"/>
            <a:t>jm</a:t>
          </a:r>
          <a:r>
            <a:rPr lang="cs-CZ" sz="2000" kern="1200" baseline="0" dirty="0" smtClean="0"/>
            <a:t>. r. </a:t>
          </a:r>
          <a:r>
            <a:rPr lang="cs-CZ" sz="2000" kern="1200" baseline="0" dirty="0" err="1" smtClean="0"/>
            <a:t>stř</a:t>
          </a:r>
          <a:r>
            <a:rPr lang="cs-CZ" sz="2000" kern="1200" baseline="0" dirty="0" smtClean="0"/>
            <a:t>.</a:t>
          </a:r>
          <a:endParaRPr lang="cs-CZ" sz="2000" kern="1200" dirty="0"/>
        </a:p>
      </dsp:txBody>
      <dsp:txXfrm>
        <a:off x="1381869" y="884396"/>
        <a:ext cx="6755034" cy="442198"/>
      </dsp:txXfrm>
    </dsp:sp>
    <dsp:sp modelId="{FFC9F71D-1B4F-4AD9-A4A6-86ADEFC8AF5C}">
      <dsp:nvSpPr>
        <dsp:cNvPr id="0" name=""/>
        <dsp:cNvSpPr/>
      </dsp:nvSpPr>
      <dsp:spPr>
        <a:xfrm>
          <a:off x="870577" y="1326594"/>
          <a:ext cx="1022583" cy="10225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81869" y="1326594"/>
          <a:ext cx="6755034" cy="10225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Český jazyk 4. – 5. </a:t>
          </a:r>
          <a:r>
            <a:rPr lang="cs-CZ" sz="2000" kern="1200" smtClean="0"/>
            <a:t>ročník</a:t>
          </a:r>
          <a:endParaRPr lang="cs-CZ" sz="2000" kern="1200" dirty="0"/>
        </a:p>
      </dsp:txBody>
      <dsp:txXfrm>
        <a:off x="1381869" y="1326594"/>
        <a:ext cx="6755034" cy="442198"/>
      </dsp:txXfrm>
    </dsp:sp>
    <dsp:sp modelId="{EE85B701-7295-41C0-BA7A-34D3756A2AE6}">
      <dsp:nvSpPr>
        <dsp:cNvPr id="0" name=""/>
        <dsp:cNvSpPr/>
      </dsp:nvSpPr>
      <dsp:spPr>
        <a:xfrm>
          <a:off x="1160769" y="1768792"/>
          <a:ext cx="442198" cy="4421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381869" y="1768792"/>
          <a:ext cx="6755034" cy="442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</a:t>
          </a:r>
          <a:endParaRPr lang="cs-CZ" sz="2000" kern="1200" dirty="0"/>
        </a:p>
      </dsp:txBody>
      <dsp:txXfrm>
        <a:off x="1381869" y="1768792"/>
        <a:ext cx="6755034" cy="4421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4B0E61-354A-49A6-BE41-86C15352EBE9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0516C7-E3E7-4FA2-AE56-A9EE6D01A3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676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72805329"/>
              </p:ext>
            </p:extLst>
          </p:nvPr>
        </p:nvGraphicFramePr>
        <p:xfrm>
          <a:off x="539552" y="692696"/>
          <a:ext cx="8136904" cy="2763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7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Prezentace je určena pro žáky  4. a 5. ročníku. Žákům je vyvozeno skloňování vzorů podstatných jmen rodu středního. Na pracovních listech si žáci prakticky procvičí určování vzorů podstatných jmen rodu středního a jejich pravopis. Učební materiál je určen pro práci na interaktivní tabuli, pracovní listy lze použít rovněž v </a:t>
            </a:r>
            <a:r>
              <a:rPr lang="cs-CZ" smtClean="0"/>
              <a:t>tištěné podobě.</a:t>
            </a:r>
            <a:endParaRPr lang="cs-CZ" dirty="0" smtClean="0"/>
          </a:p>
          <a:p>
            <a:r>
              <a:rPr lang="cs-CZ" dirty="0" smtClean="0"/>
              <a:t>Autor:  Jana Tomanová</a:t>
            </a:r>
          </a:p>
          <a:p>
            <a:r>
              <a:rPr lang="cs-CZ" dirty="0" smtClean="0"/>
              <a:t>Jazyk: Čeština</a:t>
            </a:r>
          </a:p>
          <a:p>
            <a:r>
              <a:rPr lang="cs-CZ" dirty="0" smtClean="0"/>
              <a:t>Očekávaný výstup: osvojení si skloňování podstatných jmen rodu středního a jejich pravopisu.</a:t>
            </a:r>
          </a:p>
          <a:p>
            <a:r>
              <a:rPr lang="cs-CZ" dirty="0" smtClean="0"/>
              <a:t>Speciální potřeby: žádné</a:t>
            </a:r>
          </a:p>
          <a:p>
            <a:r>
              <a:rPr lang="cs-CZ" dirty="0" smtClean="0"/>
              <a:t>Klíčová slova: vzory podstatných jmen rodu středního</a:t>
            </a:r>
          </a:p>
          <a:p>
            <a:r>
              <a:rPr lang="cs-CZ" dirty="0" smtClean="0"/>
              <a:t>Druh učebního materiálu: prezentace, pracovní listy</a:t>
            </a:r>
          </a:p>
          <a:p>
            <a:r>
              <a:rPr lang="cs-CZ" dirty="0" smtClean="0"/>
              <a:t>Cílová skupina: žák</a:t>
            </a:r>
          </a:p>
          <a:p>
            <a:r>
              <a:rPr lang="cs-CZ" dirty="0" smtClean="0"/>
              <a:t>Stupeň a typ vzdělání: základní vzdělávání, 1. stupeň, 2. období</a:t>
            </a:r>
          </a:p>
          <a:p>
            <a:r>
              <a:rPr lang="cs-CZ" dirty="0" smtClean="0"/>
              <a:t>Věková skupina: 10  - 11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065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Skloňování podstatných jmen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Rod střední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85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 </a:t>
            </a:r>
            <a:r>
              <a:rPr lang="cs-CZ" dirty="0" smtClean="0">
                <a:solidFill>
                  <a:srgbClr val="FF0000"/>
                </a:solidFill>
              </a:rPr>
              <a:t>město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1412776"/>
            <a:ext cx="7498080" cy="48006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Jednotné číslo                    Množné číslo</a:t>
            </a:r>
          </a:p>
          <a:p>
            <a:r>
              <a:rPr lang="cs-CZ" dirty="0" smtClean="0"/>
              <a:t>1. měst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  <a:r>
              <a:rPr lang="cs-CZ" dirty="0" smtClean="0"/>
              <a:t>                            1. města</a:t>
            </a:r>
          </a:p>
          <a:p>
            <a:r>
              <a:rPr lang="cs-CZ" dirty="0" smtClean="0"/>
              <a:t>2. měst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                            2. měst</a:t>
            </a:r>
          </a:p>
          <a:p>
            <a:r>
              <a:rPr lang="cs-CZ" dirty="0" smtClean="0"/>
              <a:t>3. městu                             3. městům</a:t>
            </a:r>
          </a:p>
          <a:p>
            <a:r>
              <a:rPr lang="cs-CZ" dirty="0" smtClean="0"/>
              <a:t>4. město                             4. města</a:t>
            </a:r>
          </a:p>
          <a:p>
            <a:r>
              <a:rPr lang="cs-CZ" dirty="0" smtClean="0"/>
              <a:t>5. město!                            5. města!</a:t>
            </a:r>
          </a:p>
          <a:p>
            <a:r>
              <a:rPr lang="cs-CZ" dirty="0" smtClean="0"/>
              <a:t>6. (o) městě, -u                    6. (o)městech</a:t>
            </a:r>
          </a:p>
          <a:p>
            <a:r>
              <a:rPr lang="cs-CZ" dirty="0" smtClean="0"/>
              <a:t>7. městem                           7. městy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804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 </a:t>
            </a:r>
            <a:r>
              <a:rPr lang="cs-CZ" dirty="0" smtClean="0">
                <a:solidFill>
                  <a:srgbClr val="FF0000"/>
                </a:solidFill>
              </a:rPr>
              <a:t>moře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Jednotné číslo                    Množné číslo</a:t>
            </a:r>
          </a:p>
          <a:p>
            <a:r>
              <a:rPr lang="cs-CZ" dirty="0" smtClean="0"/>
              <a:t>1. moř</a:t>
            </a:r>
            <a:r>
              <a:rPr lang="cs-CZ" dirty="0" smtClean="0">
                <a:solidFill>
                  <a:srgbClr val="FF0000"/>
                </a:solidFill>
              </a:rPr>
              <a:t>e</a:t>
            </a:r>
            <a:r>
              <a:rPr lang="cs-CZ" dirty="0" smtClean="0"/>
              <a:t>                             1. moře</a:t>
            </a:r>
          </a:p>
          <a:p>
            <a:r>
              <a:rPr lang="cs-CZ" dirty="0" smtClean="0"/>
              <a:t>2. moř</a:t>
            </a:r>
            <a:r>
              <a:rPr lang="cs-CZ" dirty="0" smtClean="0">
                <a:solidFill>
                  <a:srgbClr val="FF0000"/>
                </a:solidFill>
              </a:rPr>
              <a:t>e</a:t>
            </a:r>
            <a:r>
              <a:rPr lang="cs-CZ" dirty="0" smtClean="0"/>
              <a:t>                             2. moří</a:t>
            </a:r>
          </a:p>
          <a:p>
            <a:r>
              <a:rPr lang="cs-CZ" dirty="0" smtClean="0"/>
              <a:t>3. moři                              3. mořím</a:t>
            </a:r>
          </a:p>
          <a:p>
            <a:r>
              <a:rPr lang="cs-CZ" dirty="0" smtClean="0"/>
              <a:t>4. moře                             4. moře</a:t>
            </a:r>
          </a:p>
          <a:p>
            <a:r>
              <a:rPr lang="cs-CZ" dirty="0" smtClean="0"/>
              <a:t>5. moře!                            5. moře!</a:t>
            </a:r>
          </a:p>
          <a:p>
            <a:r>
              <a:rPr lang="cs-CZ" dirty="0" smtClean="0"/>
              <a:t>6. (o) moři                         6. mořích</a:t>
            </a:r>
          </a:p>
          <a:p>
            <a:r>
              <a:rPr lang="cs-CZ" dirty="0" smtClean="0"/>
              <a:t>7. mořem                           7. moři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41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 </a:t>
            </a:r>
            <a:r>
              <a:rPr lang="cs-CZ" dirty="0" smtClean="0">
                <a:solidFill>
                  <a:srgbClr val="FF0000"/>
                </a:solidFill>
              </a:rPr>
              <a:t>kuře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Jednotné číslo                    Množné číslo</a:t>
            </a:r>
          </a:p>
          <a:p>
            <a:r>
              <a:rPr lang="cs-CZ" dirty="0" smtClean="0"/>
              <a:t>1. kuř</a:t>
            </a:r>
            <a:r>
              <a:rPr lang="cs-CZ" dirty="0" smtClean="0">
                <a:solidFill>
                  <a:srgbClr val="FF0000"/>
                </a:solidFill>
              </a:rPr>
              <a:t>e</a:t>
            </a:r>
            <a:r>
              <a:rPr lang="cs-CZ" dirty="0" smtClean="0"/>
              <a:t>                           1. kuřata</a:t>
            </a:r>
          </a:p>
          <a:p>
            <a:r>
              <a:rPr lang="cs-CZ" dirty="0" smtClean="0"/>
              <a:t>2. kuř</a:t>
            </a:r>
            <a:r>
              <a:rPr lang="cs-CZ" dirty="0" smtClean="0">
                <a:solidFill>
                  <a:srgbClr val="FF0000"/>
                </a:solidFill>
              </a:rPr>
              <a:t>ete</a:t>
            </a:r>
            <a:r>
              <a:rPr lang="cs-CZ" dirty="0" smtClean="0"/>
              <a:t>                        2. kuřat</a:t>
            </a:r>
          </a:p>
          <a:p>
            <a:r>
              <a:rPr lang="cs-CZ" dirty="0" smtClean="0"/>
              <a:t>3. kuřeti                         3. kuřatům</a:t>
            </a:r>
          </a:p>
          <a:p>
            <a:r>
              <a:rPr lang="cs-CZ" dirty="0" smtClean="0"/>
              <a:t>4. kuře                           4. kuřata</a:t>
            </a:r>
          </a:p>
          <a:p>
            <a:r>
              <a:rPr lang="cs-CZ" dirty="0" smtClean="0"/>
              <a:t>5. kuře!                          5. kuřata!</a:t>
            </a:r>
          </a:p>
          <a:p>
            <a:r>
              <a:rPr lang="cs-CZ" dirty="0" smtClean="0"/>
              <a:t>6. (o) kuřeti                    6. (o)kuřatech</a:t>
            </a:r>
          </a:p>
          <a:p>
            <a:r>
              <a:rPr lang="cs-CZ" dirty="0" smtClean="0"/>
              <a:t>7. kuřetem                      7. kuřaty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537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 </a:t>
            </a:r>
            <a:r>
              <a:rPr lang="cs-CZ" dirty="0" smtClean="0">
                <a:solidFill>
                  <a:srgbClr val="FF0000"/>
                </a:solidFill>
              </a:rPr>
              <a:t>stavení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Jednotné číslo                    Množné číslo</a:t>
            </a:r>
          </a:p>
          <a:p>
            <a:r>
              <a:rPr lang="cs-CZ" dirty="0" smtClean="0"/>
              <a:t>1. staven</a:t>
            </a:r>
            <a:r>
              <a:rPr lang="cs-CZ" dirty="0" smtClean="0">
                <a:solidFill>
                  <a:srgbClr val="FF0000"/>
                </a:solidFill>
              </a:rPr>
              <a:t>í </a:t>
            </a:r>
            <a:r>
              <a:rPr lang="cs-CZ" dirty="0" smtClean="0"/>
              <a:t>                           1. stavení</a:t>
            </a:r>
          </a:p>
          <a:p>
            <a:r>
              <a:rPr lang="cs-CZ" dirty="0" smtClean="0"/>
              <a:t>2. staven</a:t>
            </a:r>
            <a:r>
              <a:rPr lang="cs-CZ" dirty="0" smtClean="0">
                <a:solidFill>
                  <a:srgbClr val="FF0000"/>
                </a:solidFill>
              </a:rPr>
              <a:t>í </a:t>
            </a:r>
            <a:r>
              <a:rPr lang="cs-CZ" dirty="0" smtClean="0"/>
              <a:t>                           2. stavení</a:t>
            </a:r>
          </a:p>
          <a:p>
            <a:r>
              <a:rPr lang="cs-CZ" dirty="0" smtClean="0"/>
              <a:t>3. stavení                            3. stavením</a:t>
            </a:r>
          </a:p>
          <a:p>
            <a:r>
              <a:rPr lang="cs-CZ" dirty="0" smtClean="0"/>
              <a:t>4. stavení                            4. stavení</a:t>
            </a:r>
          </a:p>
          <a:p>
            <a:r>
              <a:rPr lang="cs-CZ" dirty="0" smtClean="0"/>
              <a:t>5. stavení!                           5. stavení!</a:t>
            </a:r>
          </a:p>
          <a:p>
            <a:r>
              <a:rPr lang="cs-CZ" dirty="0" smtClean="0"/>
              <a:t>6. (o) stavení                      6. staveních</a:t>
            </a:r>
          </a:p>
          <a:p>
            <a:r>
              <a:rPr lang="cs-CZ" dirty="0" smtClean="0"/>
              <a:t>7. stavením                         7. staveními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306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Určete </a:t>
            </a:r>
            <a:r>
              <a:rPr lang="cs-CZ" dirty="0" smtClean="0">
                <a:solidFill>
                  <a:srgbClr val="FF0000"/>
                </a:solidFill>
              </a:rPr>
              <a:t>vzor</a:t>
            </a:r>
            <a:r>
              <a:rPr lang="cs-CZ" dirty="0" smtClean="0"/>
              <a:t> podstatných jmen :</a:t>
            </a:r>
          </a:p>
          <a:p>
            <a:r>
              <a:rPr lang="cs-CZ" dirty="0" smtClean="0"/>
              <a:t>ticho - _____, ohniště - _____, koště - _____,</a:t>
            </a:r>
          </a:p>
          <a:p>
            <a:r>
              <a:rPr lang="cs-CZ" dirty="0" smtClean="0"/>
              <a:t>poupě - _____, údolí - _____, okno - ______,</a:t>
            </a:r>
          </a:p>
          <a:p>
            <a:r>
              <a:rPr lang="cs-CZ" dirty="0" smtClean="0"/>
              <a:t>srdce - ____, štěně - ______, uhlí - _____,</a:t>
            </a:r>
          </a:p>
          <a:p>
            <a:r>
              <a:rPr lang="cs-CZ" dirty="0" smtClean="0"/>
              <a:t>pole - ______, slunce - ____, křeslo - _____,</a:t>
            </a:r>
          </a:p>
          <a:p>
            <a:r>
              <a:rPr lang="cs-CZ" smtClean="0"/>
              <a:t>křídlo </a:t>
            </a:r>
            <a:r>
              <a:rPr lang="cs-CZ" dirty="0" smtClean="0"/>
              <a:t>- </a:t>
            </a:r>
            <a:r>
              <a:rPr lang="cs-CZ" smtClean="0"/>
              <a:t>_____, obilí </a:t>
            </a:r>
            <a:r>
              <a:rPr lang="cs-CZ" dirty="0" smtClean="0"/>
              <a:t>- </a:t>
            </a:r>
            <a:r>
              <a:rPr lang="cs-CZ" smtClean="0"/>
              <a:t>_____, Labe </a:t>
            </a:r>
            <a:r>
              <a:rPr lang="cs-CZ" dirty="0" smtClean="0"/>
              <a:t>- 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912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Doplňte i/y a zapište vzor v příslušném pádě: např. v nebi ( moři)</a:t>
            </a:r>
          </a:p>
          <a:p>
            <a:r>
              <a:rPr lang="cs-CZ" dirty="0" smtClean="0"/>
              <a:t>Na poli – (         ), křídly – (        ), na dřív- (        ), </a:t>
            </a:r>
            <a:r>
              <a:rPr lang="cs-CZ" dirty="0" err="1" smtClean="0"/>
              <a:t>vítězstv</a:t>
            </a:r>
            <a:r>
              <a:rPr lang="cs-CZ" dirty="0" smtClean="0"/>
              <a:t> – (         ), s </a:t>
            </a:r>
            <a:r>
              <a:rPr lang="cs-CZ" dirty="0" err="1" smtClean="0"/>
              <a:t>mýdl</a:t>
            </a:r>
            <a:r>
              <a:rPr lang="cs-CZ" dirty="0" smtClean="0"/>
              <a:t> –  (       ),  zdrav – (            ),   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po </a:t>
            </a:r>
            <a:r>
              <a:rPr lang="cs-CZ" dirty="0" err="1" smtClean="0"/>
              <a:t>Lab</a:t>
            </a:r>
            <a:r>
              <a:rPr lang="cs-CZ" dirty="0" smtClean="0"/>
              <a:t> – (         ), </a:t>
            </a:r>
            <a:r>
              <a:rPr lang="cs-CZ" dirty="0" err="1" smtClean="0"/>
              <a:t>podneb</a:t>
            </a:r>
            <a:r>
              <a:rPr lang="cs-CZ" dirty="0" smtClean="0"/>
              <a:t> – (       ),  se </a:t>
            </a:r>
            <a:r>
              <a:rPr lang="cs-CZ" dirty="0" err="1" smtClean="0"/>
              <a:t>švihadl</a:t>
            </a:r>
            <a:r>
              <a:rPr lang="cs-CZ" dirty="0" smtClean="0"/>
              <a:t> – (       ), s obil- m  (          ), </a:t>
            </a:r>
            <a:r>
              <a:rPr lang="cs-CZ" dirty="0" err="1" smtClean="0"/>
              <a:t>počas</a:t>
            </a:r>
            <a:r>
              <a:rPr lang="cs-CZ" dirty="0" smtClean="0"/>
              <a:t> -       (        ), v </a:t>
            </a:r>
            <a:r>
              <a:rPr lang="cs-CZ" dirty="0" err="1" smtClean="0"/>
              <a:t>podkrov</a:t>
            </a:r>
            <a:r>
              <a:rPr lang="cs-CZ" dirty="0" smtClean="0"/>
              <a:t> – (        ), pod </a:t>
            </a:r>
            <a:r>
              <a:rPr lang="cs-CZ" dirty="0" err="1" smtClean="0"/>
              <a:t>sedadl</a:t>
            </a:r>
            <a:r>
              <a:rPr lang="cs-CZ" dirty="0" smtClean="0"/>
              <a:t> –   (         ),  se slov – (        ), </a:t>
            </a:r>
            <a:r>
              <a:rPr lang="cs-CZ" dirty="0"/>
              <a:t> </a:t>
            </a:r>
            <a:r>
              <a:rPr lang="cs-CZ" dirty="0" smtClean="0"/>
              <a:t>v </a:t>
            </a:r>
            <a:r>
              <a:rPr lang="cs-CZ" dirty="0" err="1" smtClean="0"/>
              <a:t>křov</a:t>
            </a:r>
            <a:r>
              <a:rPr lang="cs-CZ" smtClean="0"/>
              <a:t> - (         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136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42</TotalTime>
  <Words>535</Words>
  <Application>Microsoft Office PowerPoint</Application>
  <PresentationFormat>Předvádění na obrazovce (4:3)</PresentationFormat>
  <Paragraphs>66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Prezentace aplikace PowerPoint</vt:lpstr>
      <vt:lpstr>Anotace</vt:lpstr>
      <vt:lpstr>Skloňování podstatných jmen </vt:lpstr>
      <vt:lpstr>Vzor město</vt:lpstr>
      <vt:lpstr>Vzor moře</vt:lpstr>
      <vt:lpstr>Vzor kuře</vt:lpstr>
      <vt:lpstr>Vzor stavení</vt:lpstr>
      <vt:lpstr>Pracovní list 1</vt:lpstr>
      <vt:lpstr>Pracovní list 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Uživatel</cp:lastModifiedBy>
  <cp:revision>20</cp:revision>
  <dcterms:modified xsi:type="dcterms:W3CDTF">2012-06-28T08:11:28Z</dcterms:modified>
</cp:coreProperties>
</file>