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32656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763688" y="2564904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1907704" y="5085184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98072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VY_32_INOVACE_174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844824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429000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Pravděpodobnost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Pravděpodobnost jevu, doplňkový jev, pravděpodobnost jevu opačného a typové příklady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nemožný jev, jistý jev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251520" y="307776"/>
            <a:ext cx="864096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Jev je podmnožina množiny Ω všech výsledků náhodného pokusu.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Nemožný jev je prázdná podmnožina množiny Ω.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Jistý jev je množina Ω.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620080"/>
            <a:ext cx="896448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 jevu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nějakého jevu je číslo, které udává, jak moc či málo můžeme daný jev očekávat.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Čím je pravděpodobnost vyšší, tím si můžeme být daným jevem jistější a naopak.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248209"/>
            <a:ext cx="9036496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Míra pravděpodobnosti náleží do    </a:t>
            </a:r>
            <a:r>
              <a:rPr kumimoji="0" lang="cs-CZ" sz="4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uzavřeného intervalu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Times New Roman" pitchFamily="18" charset="0"/>
                <a:cs typeface="Arial" pitchFamily="34" charset="0"/>
              </a:rPr>
              <a:t>⟨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0, 1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Times New Roman" pitchFamily="18" charset="0"/>
                <a:cs typeface="Arial" pitchFamily="34" charset="0"/>
              </a:rPr>
              <a:t>⟩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kde 	nula znamená, že událost nemůže nastat a jednička, že jev je jistý.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3224678"/>
            <a:ext cx="8964488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nemožného jevu 	je rovna nule.  P(Ø) = 0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jistého jevu je 	rovna jedné.  P(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Times New Roman" pitchFamily="18" charset="0"/>
                <a:cs typeface="Arial" pitchFamily="34" charset="0"/>
              </a:rPr>
              <a:t>𝛀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) = 1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605390"/>
            <a:ext cx="8964488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  P(A) libovolného jevu A je nezáporné číslo nejvýše rovno jedné: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3573016"/>
            <a:ext cx="5738902" cy="1728192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9620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251520" y="1260718"/>
            <a:ext cx="8424936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 praxi se uvádí procentuální vyjádření, které získáme, když míru vynásobíme stem. Pokud byla hodnota pravděpodobnosti 0,5, po vynásobení sty procenty získáváme 50 %.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307777"/>
            <a:ext cx="882047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 P(A) jevu A je rovná podílu počtu příznivých jevů lomena počet celkových jevů.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2420888"/>
            <a:ext cx="3024336" cy="1431638"/>
          </a:xfrm>
          <a:prstGeom prst="rect">
            <a:avLst/>
          </a:prstGeom>
          <a:noFill/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0" y="3592760"/>
            <a:ext cx="91440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P(A)  . . . pravděpodobnost jevu A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m(A) . . . počet všech příznivých  			  výsledků jevu A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 . . . . . . počet všech výsledků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b="1" i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cs-CZ" sz="4000" b="1" i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	  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jevu A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0" y="528936"/>
            <a:ext cx="8964488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 1.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Určete jaká je pravděpodobnost, že na běžné hrací kostce hodíme trojku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0" y="0"/>
            <a:ext cx="9144000" cy="686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 1.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kostce nám může padnout celkem šest různých čísel, počet možností daného jevu je tedy šest. Avšak my chceme, aby nám padlo jedno konkrétní číslo, trojka — počet možností, které vyhovují našemu zadání je jedna. Nyní vydělíme jedničku šestkou a máme výslednou pravděpodobnost: P(A)=1/6, přibližně 0, 16 =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16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%.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0" y="116632"/>
            <a:ext cx="8316416" cy="686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 2.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Ze zásilky dvaceti výrobků, z nichž jsou tři vadné a sedmnáct dobrých, vybereme namátkou pět výrobků. Jaká je pravděpodobnost, že mezi nimi 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není ani jeden vadný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 startAt="2"/>
              <a:tabLst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právě jeden je vadný</a:t>
            </a:r>
          </a:p>
          <a:p>
            <a:pPr marL="742950" indent="-74295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lphaLcParenR" startAt="2"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právě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dva jsou vadné.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 startAt="2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307776"/>
            <a:ext cx="8964488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Počet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všech možných výsledků je ve všech případech roven počtu všech pětičlenných neuspořádaných skupin vybraných ze dvaceti výrobků, tj. počtu všech pětičlenných kombinací ze dvaceti prvků: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5534561"/>
            <a:ext cx="892899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Tyto pětice jsou vybírány náhodně, takže výběr každé je stejně možný.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4293096"/>
            <a:ext cx="1752564" cy="1008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036496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 2a):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Počet výsledků příznivých jevu A „všechny vybrané výrobky jsou dobré“ je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4067944" y="3285565"/>
            <a:ext cx="194421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takže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2996952"/>
            <a:ext cx="2808312" cy="1193074"/>
          </a:xfrm>
          <a:prstGeom prst="rect">
            <a:avLst/>
          </a:prstGeom>
          <a:noFill/>
        </p:spPr>
      </p:pic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4719979"/>
            <a:ext cx="5184576" cy="1558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3645024"/>
            <a:ext cx="3618086" cy="1152128"/>
          </a:xfrm>
          <a:prstGeom prst="rect">
            <a:avLst/>
          </a:prstGeom>
          <a:noFill/>
        </p:spPr>
      </p:pic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5085184"/>
            <a:ext cx="6452637" cy="1997720"/>
          </a:xfrm>
          <a:prstGeom prst="rect">
            <a:avLst/>
          </a:prstGeom>
          <a:noFill/>
        </p:spPr>
      </p:pic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0" y="60010"/>
            <a:ext cx="91440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 2b):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Počet  výsledků příznivých jevu B „právě jeden vybraný výrobek je vadný“ je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5292080" y="3429581"/>
            <a:ext cx="2051720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takže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356992"/>
            <a:ext cx="3269520" cy="1046981"/>
          </a:xfrm>
          <a:prstGeom prst="rect">
            <a:avLst/>
          </a:prstGeom>
          <a:noFill/>
        </p:spPr>
      </p:pic>
      <p:pic>
        <p:nvPicPr>
          <p:cNvPr id="3584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4797152"/>
            <a:ext cx="5600127" cy="1744588"/>
          </a:xfrm>
          <a:prstGeom prst="rect">
            <a:avLst/>
          </a:prstGeom>
          <a:noFill/>
        </p:spPr>
      </p:pic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0" y="0"/>
            <a:ext cx="91440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 2c):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Počet výsledků příznivých jevu C „právě dva vybrané výrobky jsou vadné“ je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5508104" y="3356992"/>
            <a:ext cx="1907704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takže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0" y="1124744"/>
            <a:ext cx="8964488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Doplňkový jev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Doplňkový jev k jevu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je takový jev, který nastane právě tehdy, když nenastane jev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179512" y="476673"/>
            <a:ext cx="896448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Pokud máme jev „na kostce padne sudé číslo“, pak doplňkovým jevem je „na kostce padne liché číslo“.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Doplňkový jev k „z balíčku karet si vytáhnu pikové eso“ je „z balíčku karet si nevytáhnu pikové eso“.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0" y="952942"/>
            <a:ext cx="874846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Platí pravidlo: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4000" i="1" u="sng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Pokud jev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má pravděpodobnost   	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P(A)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pak doplňkový jev má 	pravděpodobnost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		1−P(A)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2420888"/>
            <a:ext cx="4699666" cy="1124322"/>
          </a:xfrm>
          <a:prstGeom prst="rect">
            <a:avLst/>
          </a:prstGeom>
          <a:noFill/>
        </p:spPr>
      </p:pic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5229200"/>
            <a:ext cx="4213908" cy="1008112"/>
          </a:xfrm>
          <a:prstGeom prst="rect">
            <a:avLst/>
          </a:prstGeom>
          <a:noFill/>
        </p:spPr>
      </p:pic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0" y="671880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Doplněk sjednocení dvou množin je průnik jejich doplňků.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0" y="3337828"/>
            <a:ext cx="9144000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Doplněk průniku dvou množin je sjednocení jejich doplňků.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"/>
          <p:cNvSpPr>
            <a:spLocks noChangeArrowheads="1"/>
          </p:cNvSpPr>
          <p:nvPr/>
        </p:nvSpPr>
        <p:spPr bwMode="auto">
          <a:xfrm>
            <a:off x="0" y="573158"/>
            <a:ext cx="9144000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jevu opačného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 pravděpodobnost jevu  	A´opačného k jevu A platí: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4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P(A´) = 1- P(A)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1"/>
          <p:cNvSpPr>
            <a:spLocks noChangeArrowheads="1"/>
          </p:cNvSpPr>
          <p:nvPr/>
        </p:nvSpPr>
        <p:spPr bwMode="auto">
          <a:xfrm>
            <a:off x="0" y="116632"/>
            <a:ext cx="9144000" cy="652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Pravděpodobnost, že na kostce padne šestka je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1/6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Pravděpodobnost, že nepadne šestka, je P(A´) =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1−1/6 = 5/6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Opačný jev ke sjednocení dvou jevů je průnik jevů opačných.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Opačný jev k průniku dvou jevů je sjednocení jevů opačných.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"/>
          <p:cNvSpPr>
            <a:spLocks noChangeArrowheads="1"/>
          </p:cNvSpPr>
          <p:nvPr/>
        </p:nvSpPr>
        <p:spPr bwMode="auto">
          <a:xfrm>
            <a:off x="0" y="980728"/>
            <a:ext cx="8892480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Doc. RNDr. Emil CALDA, CSc.: Matematika pro gymn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Doc. RNDr. Emil CALDA, CSc.:Matematika pro netechnick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obory SO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a SOU 3. d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594</Words>
  <Application>Microsoft Office PowerPoint</Application>
  <PresentationFormat>Předvádění na obrazovce (4:3)</PresentationFormat>
  <Paragraphs>108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4</cp:revision>
  <dcterms:modified xsi:type="dcterms:W3CDTF">2012-11-13T17:59:33Z</dcterms:modified>
</cp:coreProperties>
</file>