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6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0466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27809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2182" y="4717976"/>
            <a:ext cx="4759637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CZ.1.07/1.5.00/34.0637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764704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VY_32_INOVACE_175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1484784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924944"/>
          <a:ext cx="5897880" cy="365760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Pravděpodobnost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Pravděpodobnost sjednocení jevů, pravděpodobnost nezávislých jevů, podmíněná </a:t>
                      </a:r>
                      <a:r>
                        <a:rPr lang="cs-CZ" sz="1600" smtClean="0">
                          <a:latin typeface="Arial"/>
                          <a:ea typeface="Times New Roman"/>
                          <a:cs typeface="Times New Roman"/>
                        </a:rPr>
                        <a:t>pravděpodobnost,  </a:t>
                      </a: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typové příklady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sjednocení, nezávislé jevy, podmíněná pravděpodobnost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0" y="672952"/>
            <a:ext cx="8964488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sjednocení jevů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 pravděpodobnost jevů A, B platí: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457200" y="8096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4869160"/>
            <a:ext cx="7553658" cy="6309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743307"/>
            <a:ext cx="8676456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sjednocení dvou jevů, které se vylučují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3212976"/>
            <a:ext cx="8388424" cy="1053822"/>
          </a:xfrm>
          <a:prstGeom prst="rect">
            <a:avLst/>
          </a:prstGeom>
          <a:noFill/>
        </p:spPr>
      </p:pic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457200" y="9334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504" y="1700808"/>
            <a:ext cx="8730250" cy="1008112"/>
          </a:xfrm>
          <a:prstGeom prst="rect">
            <a:avLst/>
          </a:prstGeom>
          <a:noFill/>
        </p:spPr>
      </p:pic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4869160"/>
            <a:ext cx="6192688" cy="1086436"/>
          </a:xfrm>
          <a:prstGeom prst="rect">
            <a:avLst/>
          </a:prstGeom>
          <a:noFill/>
        </p:spPr>
      </p:pic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0" y="477253"/>
            <a:ext cx="8100392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Dosadíme do rovnosti: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179512" y="3573016"/>
            <a:ext cx="7848872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 vylučující jevy platí: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45720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251520" y="1412776"/>
            <a:ext cx="8460432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Příklad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Určete pravděpodobnost, že při hodu dvěma kostkami padne součet sedm nebo aspoň na jedné kostce padne šestka.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0" y="444154"/>
            <a:ext cx="8964488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Připustíme, že oba jevy mohou nastat současně.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Jev A „padnutí součtu 7“,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jev B „padnutí aspoň jedné šestky.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332656"/>
            <a:ext cx="8532440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Určíme množinu výsledků těmto jevům příznivých.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Výsledky příznivé jevu A: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(1,6) (2,5) (3,4) (4,3) (5,2) (6,1)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m(A) = 6 	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P(A) = 6/36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744960"/>
            <a:ext cx="8100392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Výsledky příznivé jevu B: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(1,6) (2,6) (3,6) (4,6) (5,6) (6,6) (6,1) (6,2) (6,3) (6,4) (6,5)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m(B) = 11		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P(B) = 11/36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589240"/>
            <a:ext cx="6669381" cy="792088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251520" y="548680"/>
            <a:ext cx="205172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Jevu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476672"/>
            <a:ext cx="8028384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                                  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jsou příznivé 	  	výsledky: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(1,6) (2,5) (3,4) (4,3) (5,2) (6,1) (2,6) (3,6) (4,6) (5,6) (6,6) (6,2) (6,3) (6,4) (6,5)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 tedy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1285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48680"/>
            <a:ext cx="1440160" cy="7302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251520" y="508120"/>
            <a:ext cx="810039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Pravděpodobnost, že při hodu dvěma kostkami padne součet sedm nebo padne šestka aspoň na jedné kostce, je rovna     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895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2420888"/>
            <a:ext cx="285750" cy="619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79512" y="332656"/>
            <a:ext cx="7956376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Pravděpodobnost nezávislých jevů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u="sng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Řekneme, že jevy A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B jsou nezávislé, jestliže platí: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013176"/>
            <a:ext cx="4717964" cy="864096"/>
          </a:xfrm>
          <a:prstGeom prst="rect">
            <a:avLst/>
          </a:prstGeom>
          <a:noFill/>
        </p:spPr>
      </p:pic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933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348880"/>
            <a:ext cx="4959307" cy="908298"/>
          </a:xfrm>
          <a:prstGeom prst="rect">
            <a:avLst/>
          </a:prstGeom>
          <a:noFill/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3140968"/>
            <a:ext cx="5073684" cy="936104"/>
          </a:xfrm>
          <a:prstGeom prst="rect">
            <a:avLst/>
          </a:prstGeom>
          <a:noFill/>
        </p:spPr>
      </p:pic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4149080"/>
            <a:ext cx="4896544" cy="896803"/>
          </a:xfrm>
          <a:prstGeom prst="rect">
            <a:avLst/>
          </a:prstGeom>
          <a:noFill/>
        </p:spPr>
      </p:pic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5445224"/>
            <a:ext cx="8063578" cy="1018128"/>
          </a:xfrm>
          <a:prstGeom prst="rect">
            <a:avLst/>
          </a:prstGeom>
          <a:noFill/>
        </p:spPr>
      </p:pic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188640"/>
            <a:ext cx="9144000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Řekneme, že jevy A, B, C, jsou nezávislé, jestliže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933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6012160" y="4077072"/>
            <a:ext cx="2088232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navíc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0" y="2362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0" y="764704"/>
            <a:ext cx="914400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Obecně, jevy A, B, C, . . . , Z se nazývají nezávislé, jestliže pravděpodobnosti průniků libovolných dvou, tří, čtyř, .  . z nich jsou rovny součinům jejich pravděpodobností. Jsou-li jevy  A, B, C,  . . . Z nezávislé, jsou nezávislé i každé dva z nich.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539552" y="1628800"/>
            <a:ext cx="7308304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Jsou-li A, B nezávislé jevy, potom také A, B´ jsou nezávislé a rovněž A´, B a </a:t>
            </a:r>
            <a:r>
              <a:rPr kumimoji="0" lang="cs-CZ" sz="4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´, B´ jsou nezávislé.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ChangeArrowheads="1"/>
          </p:cNvSpPr>
          <p:nvPr/>
        </p:nvSpPr>
        <p:spPr bwMode="auto">
          <a:xfrm>
            <a:off x="0" y="1249015"/>
            <a:ext cx="8964487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Příklad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Určete pravděpodobnost, že ve dvou hodech kostkou padne v prvním hodu šestka a ve druhém nepadne.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404664"/>
            <a:ext cx="9144000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Jev A „padnutí šestky v 1. hodu“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Jev B „nepadnutí šestky ve 2. hodu“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Tyto jevy jsou nezávislé, neboť výsledek druhého hodu není ovlivněn výsledkem hodu prvního.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P(A) = 1/6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P(B) = 5/6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0" y="0"/>
            <a:ext cx="903649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Abychom nalezli hledanou pravděpodobnost jevu A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0" y="548680"/>
            <a:ext cx="7740352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B, určíme množinu všech možných výsledků, které mohou nastat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Ω = </a:t>
            </a:r>
            <a:r>
              <a:rPr kumimoji="0" lang="en-US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[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(1,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) (1, 2) . . . (1, 6) (2, 1) . . . (6, 5) (6,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)]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Výsledky příznivé jevu A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179512" y="4797152"/>
            <a:ext cx="799288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B jsou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(6, 1)(6, 2)(6, 3)(6, 4) (6, 5)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9702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4869160"/>
            <a:ext cx="360040" cy="720080"/>
          </a:xfrm>
          <a:prstGeom prst="rect">
            <a:avLst/>
          </a:prstGeom>
          <a:noFill/>
        </p:spPr>
      </p:pic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9704" name="Picture 8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652120" y="548680"/>
            <a:ext cx="432048" cy="8640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3284984"/>
            <a:ext cx="6531962" cy="1196330"/>
          </a:xfrm>
          <a:prstGeom prst="rect">
            <a:avLst/>
          </a:prstGeom>
          <a:noFill/>
        </p:spPr>
      </p:pic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251520" y="620688"/>
            <a:ext cx="229421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platí  P(A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0" y="620688"/>
            <a:ext cx="91440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B) = 5/36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platí: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0" y="1285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548680"/>
            <a:ext cx="432048" cy="8640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8712968" cy="984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Podm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něn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á</a:t>
            </a: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pravděpodobnost: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1133475"/>
            <a:ext cx="9144000" cy="457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340768"/>
            <a:ext cx="91440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libovoln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é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ho jevu A za podm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nky B je definov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á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 jako takto: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3573016"/>
            <a:ext cx="4859847" cy="16123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0" y="620688"/>
            <a:ext cx="9036496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Jsou-li jevy A, B nez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á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visl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é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pak ze vzorce vyplýv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á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že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P(A/B) = P(A)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tak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é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P(B/A) =  P(B).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Tedy nast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á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jevu B nezměn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Calibri"/>
                <a:ea typeface="Times New Roman" pitchFamily="18" charset="0"/>
                <a:cs typeface="Arial" pitchFamily="34" charset="0"/>
              </a:rPr>
              <a:t>í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pravděpodobnost jevu A 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naopak.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107504" y="1032992"/>
            <a:ext cx="7884368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Příklad: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Hodíme 2 kostkami, bílou a černou. Jaká je pravděpodobnost, že na bílé kostce padla 5 za podmínky, že padl součet 9?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77" name="Picture 1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2276872"/>
            <a:ext cx="5558784" cy="908298"/>
          </a:xfrm>
          <a:prstGeom prst="rect">
            <a:avLst/>
          </a:prstGeom>
          <a:noFill/>
        </p:spPr>
      </p:pic>
      <p:pic>
        <p:nvPicPr>
          <p:cNvPr id="36876" name="Picture 1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284984"/>
            <a:ext cx="8504573" cy="873159"/>
          </a:xfrm>
          <a:prstGeom prst="rect">
            <a:avLst/>
          </a:prstGeom>
          <a:noFill/>
        </p:spPr>
      </p:pic>
      <p:pic>
        <p:nvPicPr>
          <p:cNvPr id="36874" name="Picture 10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71800" y="5373216"/>
            <a:ext cx="4968904" cy="1233289"/>
          </a:xfrm>
          <a:prstGeom prst="rect">
            <a:avLst/>
          </a:prstGeom>
          <a:noFill/>
        </p:spPr>
      </p:pic>
      <p:sp>
        <p:nvSpPr>
          <p:cNvPr id="36878" name="Rectangle 14"/>
          <p:cNvSpPr>
            <a:spLocks noChangeArrowheads="1"/>
          </p:cNvSpPr>
          <p:nvPr/>
        </p:nvSpPr>
        <p:spPr bwMode="auto">
          <a:xfrm>
            <a:off x="0" y="0"/>
            <a:ext cx="7236296" cy="1908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Označme jevy, o nichž je řeč: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6879" name="Rectangle 15"/>
          <p:cNvSpPr>
            <a:spLocks noChangeArrowheads="1"/>
          </p:cNvSpPr>
          <p:nvPr/>
        </p:nvSpPr>
        <p:spPr bwMode="auto">
          <a:xfrm>
            <a:off x="0" y="933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6880" name="Rectangle 16"/>
          <p:cNvSpPr>
            <a:spLocks noChangeArrowheads="1"/>
          </p:cNvSpPr>
          <p:nvPr/>
        </p:nvSpPr>
        <p:spPr bwMode="auto">
          <a:xfrm>
            <a:off x="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 bwMode="auto">
          <a:xfrm>
            <a:off x="539552" y="5373216"/>
            <a:ext cx="226774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Odtud: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6882" name="Rectangle 18"/>
          <p:cNvSpPr>
            <a:spLocks noChangeArrowheads="1"/>
          </p:cNvSpPr>
          <p:nvPr/>
        </p:nvSpPr>
        <p:spPr bwMode="auto">
          <a:xfrm>
            <a:off x="0" y="2543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6884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6883" name="Picture 1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4365104"/>
            <a:ext cx="8335838" cy="7248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1"/>
          <p:cNvSpPr>
            <a:spLocks noChangeArrowheads="1"/>
          </p:cNvSpPr>
          <p:nvPr/>
        </p:nvSpPr>
        <p:spPr bwMode="auto">
          <a:xfrm>
            <a:off x="323528" y="404664"/>
            <a:ext cx="8352928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Doc. RNDr. Emil CALDA, CSc.: Matematika pro gymn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Doc. RNDr. Emil CALDA, CSc.:Matematika pro netechnick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é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obory SO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Š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a SOU 3. d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604</Words>
  <Application>Microsoft Office PowerPoint</Application>
  <PresentationFormat>Předvádění na obrazovce (4:3)</PresentationFormat>
  <Paragraphs>123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6</cp:revision>
  <dcterms:modified xsi:type="dcterms:W3CDTF">2012-11-15T10:39:28Z</dcterms:modified>
</cp:coreProperties>
</file>