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CB0F0-038C-47ED-A68A-CA5164093F87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D06294-A2D1-4AEB-9D36-08F86F11DF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850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D06294-A2D1-4AEB-9D36-08F86F11DF4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79B35-808D-4AA8-8ECF-47DB35F6CEFA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6B22F-138F-478A-A83D-EDDABFE789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Praha_Novotneho_lavka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Views_of_Prague_from_Church_of_Our_Lady_in_front_of_T%C3%BDn_tower27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rag_Altstaedter_Ring_rathau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Prazsky_orloj_celkovy_pohled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cs.wikipedia.org/wiki/Soubor:T%C3%BDnsk%C3%BD_chr%C3%A1m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l%C3%A1c_Kinsk%C3%BDch_6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Praha_Old_Town_sq_U_zvonu_CIMG0089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%C5%AFm_U_Minuty3-Praha2010b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hyperlink" Target="http://cs.wikipedia.org/wiki/Soubor:Kostel_sv._Mikul%C3%A1%C5%A1e_-_Praha,_Star%C3%A9_m%C4%9Bsto_-_Starom%C4%9Bstsk%C3%A9_n%C3%A1m%C4%9Bst%C3%A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rianskySloup.pn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Prague_hus_statue.jpg" TargetMode="External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cs.wikipedia.org/wiki/Soubor:Ane%C5%BEsk%C3%BD-kl%C3%A1%C5%A1ter2011.jpg" TargetMode="External"/><Relationship Id="rId7" Type="http://schemas.openxmlformats.org/officeDocument/2006/relationships/hyperlink" Target="http://cs.wikipedia.org/wiki/Soubor:Betlemska_kapl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hyperlink" Target="http://cs.wikipedia.org/wiki/Soubor:KapleAnklaster.JPG" TargetMode="Externa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cs.wikipedia.org/wiki/Soubor:Rotunda-of-the-Holy-Cross-Prague2011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_Hybern%C5%AF_1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Stavovsk%C3%A9_divadlo_1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g_Pulverturm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http://cs.wikipedia.org/wiki/Soubor:Prague_Charles_Universit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e%C4%8De%C5%A5_Univerzity_Karlovy_v_Praze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Soubor:Karolinum_ark_DSCN2206.JPG" TargetMode="External"/><Relationship Id="rId9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%C5%AFm_U_Kamenn%C3%A9ho_zvonu" TargetMode="External"/><Relationship Id="rId3" Type="http://schemas.openxmlformats.org/officeDocument/2006/relationships/hyperlink" Target="http://cs.wikipedia.org/wiki/Star%C3%A9_M%C4%9Bsto_(Praha)" TargetMode="External"/><Relationship Id="rId7" Type="http://schemas.openxmlformats.org/officeDocument/2006/relationships/hyperlink" Target="http://cs.wikipedia.org/wiki/T%C3%BDnsk%C3%BD_chr%C3%A1m" TargetMode="External"/><Relationship Id="rId2" Type="http://schemas.openxmlformats.org/officeDocument/2006/relationships/hyperlink" Target="http://cs.wikipedia.org/wiki/Arcibiskupsk%C3%BD_pal%C3%A1c_v_Praz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arom%C4%9Bstsk%C3%A9_n%C3%A1m%C4%9Bst%C3%AD" TargetMode="External"/><Relationship Id="rId5" Type="http://schemas.openxmlformats.org/officeDocument/2006/relationships/hyperlink" Target="http://cs.wikipedia.org/wiki/Starom%C4%9Bstsk%C3%BD_orloj" TargetMode="External"/><Relationship Id="rId10" Type="http://schemas.openxmlformats.org/officeDocument/2006/relationships/hyperlink" Target="http://cs.wikipedia.org/wiki/Kostel_svat%C3%A9ho_Mikul%C3%A1%C5%A1e_(Praha,_Star%C3%A9_M%C4%9Bsto)" TargetMode="External"/><Relationship Id="rId4" Type="http://schemas.openxmlformats.org/officeDocument/2006/relationships/hyperlink" Target="http://cs.wikipedia.org/wiki/Starom%C4%9Bstsk%C3%A1_radnice" TargetMode="External"/><Relationship Id="rId9" Type="http://schemas.openxmlformats.org/officeDocument/2006/relationships/hyperlink" Target="http://cs.wikipedia.org/wiki/Pal%C3%A1c_Golz-Kinsk%C3%BDch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tavovsk%C3%A9_divadlo" TargetMode="External"/><Relationship Id="rId3" Type="http://schemas.openxmlformats.org/officeDocument/2006/relationships/hyperlink" Target="http://cs.wikipedia.org/wiki/Mari%C3%A1nsk%C3%BD_sloup_(Starom%C4%9Bstsk%C3%A9_n%C3%A1m%C4%9Bst%C3%AD)" TargetMode="External"/><Relationship Id="rId7" Type="http://schemas.openxmlformats.org/officeDocument/2006/relationships/hyperlink" Target="http://cs.wikipedia.org/wiki/Rotunda_svat%C3%A9ho_K%C5%99%C3%AD%C5%BEe_Men%C5%A1%C3%ADho" TargetMode="External"/><Relationship Id="rId12" Type="http://schemas.openxmlformats.org/officeDocument/2006/relationships/hyperlink" Target="http://cs.wikipedia.org/wiki/Pra%C5%A1n%C3%A1_br%C3%A1na" TargetMode="External"/><Relationship Id="rId2" Type="http://schemas.openxmlformats.org/officeDocument/2006/relationships/hyperlink" Target="http://cs.wikipedia.org/wiki/Pomn%C3%ADk_mistra_Jana_Hus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tl%C3%A9msk%C3%A1_kaple" TargetMode="External"/><Relationship Id="rId11" Type="http://schemas.openxmlformats.org/officeDocument/2006/relationships/hyperlink" Target="http://cs.wikipedia.org/wiki/Karlova_univerzita" TargetMode="External"/><Relationship Id="rId5" Type="http://schemas.openxmlformats.org/officeDocument/2006/relationships/hyperlink" Target="http://cs.wikipedia.org/wiki/Ane%C5%BEsk%C3%BD_kl%C3%A1%C5%A1ter" TargetMode="External"/><Relationship Id="rId10" Type="http://schemas.openxmlformats.org/officeDocument/2006/relationships/hyperlink" Target="http://cs.wikipedia.org/wiki/Karolinum" TargetMode="External"/><Relationship Id="rId4" Type="http://schemas.openxmlformats.org/officeDocument/2006/relationships/hyperlink" Target="http://cs.wikipedia.org/wiki/D%C5%AFm_U_Minuty" TargetMode="External"/><Relationship Id="rId9" Type="http://schemas.openxmlformats.org/officeDocument/2006/relationships/hyperlink" Target="http://cs.wikipedia.org/wiki/D%C5%AFm_U_Hybern%C5%A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291"/>
            <a:ext cx="7772400" cy="1071569"/>
          </a:xfrm>
        </p:spPr>
        <p:txBody>
          <a:bodyPr>
            <a:normAutofit/>
          </a:bodyPr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500438"/>
            <a:ext cx="8415374" cy="3143272"/>
          </a:xfrm>
        </p:spPr>
        <p:txBody>
          <a:bodyPr>
            <a:normAutofit fontScale="92500" lnSpcReduction="10000"/>
          </a:bodyPr>
          <a:lstStyle/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z 8. století zmínky o osídlených hradištích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v 11. století  na místě náměstí bylo tržiště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po roce 1230 spojením několika osad se utvořilo </a:t>
            </a:r>
            <a:r>
              <a:rPr lang="cs-CZ" sz="2000" b="1" dirty="0" smtClean="0">
                <a:solidFill>
                  <a:schemeClr val="tx1"/>
                </a:solidFill>
              </a:rPr>
              <a:t>Větší Město Pražské</a:t>
            </a:r>
            <a:r>
              <a:rPr lang="cs-CZ" sz="2000" dirty="0" smtClean="0">
                <a:solidFill>
                  <a:schemeClr val="tx1"/>
                </a:solidFill>
              </a:rPr>
              <a:t>, vznik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řemeslných cechů, růst moci měšťanství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ve 14. století místo reformního hnutí  -  Jan Hus, Jeroným Pražský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Kamenný most se sochou Bruncvíka se štítem a znakem Starého Města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měšťané mají řadu práv a privilegií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do roku 1784 bylo samostatným městem , v tomtéž roce se stalo součástí 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Královského hlavního města Prahy</a:t>
            </a:r>
          </a:p>
          <a:p>
            <a:pPr algn="l">
              <a:buFontTx/>
              <a:buChar char="-"/>
            </a:pP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6386" name="Picture 2" descr="Staré Město u Vltavy">
            <a:hlinkClick r:id="rId2" tooltip="Staré Město u Vltavy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1" y="1357298"/>
            <a:ext cx="3215613" cy="2000264"/>
          </a:xfrm>
          <a:prstGeom prst="rect">
            <a:avLst/>
          </a:prstGeom>
          <a:noFill/>
        </p:spPr>
      </p:pic>
      <p:pic>
        <p:nvPicPr>
          <p:cNvPr id="16392" name="Picture 8" descr="http://upload.wikimedia.org/wikipedia/commons/thumb/1/12/Views_of_Prague_from_Church_of_Our_Lady_in_front_of_T%C3%BDn_tower27.jpg/220px-Views_of_Prague_from_Church_of_Our_Lady_in_front_of_T%C3%BDn_tower2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07231" y="1357298"/>
            <a:ext cx="3036604" cy="2015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5757874" cy="535785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/>
              <a:t>- za krále Jana Lucemburského  roku 1338 postavena </a:t>
            </a:r>
          </a:p>
          <a:p>
            <a:pPr>
              <a:buNone/>
            </a:pPr>
            <a:r>
              <a:rPr lang="cs-CZ" sz="2000" dirty="0" smtClean="0"/>
              <a:t>  </a:t>
            </a:r>
            <a:r>
              <a:rPr lang="cs-CZ" sz="2000" b="1" dirty="0" smtClean="0"/>
              <a:t>Staroměstská radnice </a:t>
            </a:r>
          </a:p>
          <a:p>
            <a:pPr>
              <a:buNone/>
            </a:pPr>
            <a:r>
              <a:rPr lang="cs-CZ" sz="2000" dirty="0" smtClean="0"/>
              <a:t>- gotickou kapli vybudovala v roce 1381 stavební huť </a:t>
            </a:r>
          </a:p>
          <a:p>
            <a:pPr>
              <a:buNone/>
            </a:pPr>
            <a:r>
              <a:rPr lang="cs-CZ" sz="2000" dirty="0" smtClean="0"/>
              <a:t>  Petra Parléře za </a:t>
            </a:r>
            <a:r>
              <a:rPr lang="cs-CZ" sz="2000" dirty="0" smtClean="0"/>
              <a:t>Karla IV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sz="2000" dirty="0" smtClean="0"/>
              <a:t>- 1410 byl připojen </a:t>
            </a:r>
            <a:r>
              <a:rPr lang="cs-CZ" sz="2000" b="1" dirty="0" smtClean="0"/>
              <a:t>Orloj  </a:t>
            </a:r>
            <a:r>
              <a:rPr lang="cs-CZ" sz="2000" dirty="0" smtClean="0"/>
              <a:t>hodinářem Mikulášem </a:t>
            </a:r>
          </a:p>
          <a:p>
            <a:pPr>
              <a:buNone/>
            </a:pPr>
            <a:r>
              <a:rPr lang="cs-CZ" sz="2000" dirty="0" smtClean="0"/>
              <a:t>  z Kadaně, 1866 osazena kalendářní deska se </a:t>
            </a:r>
          </a:p>
          <a:p>
            <a:pPr>
              <a:buNone/>
            </a:pPr>
            <a:r>
              <a:rPr lang="cs-CZ" sz="2000" dirty="0" smtClean="0"/>
              <a:t>  zvěrokruhem  a znakem Prahy od Josefa  Mánesa</a:t>
            </a:r>
            <a:endParaRPr lang="cs-CZ" sz="2000" dirty="0"/>
          </a:p>
          <a:p>
            <a:pPr>
              <a:buNone/>
            </a:pPr>
            <a:r>
              <a:rPr lang="cs-CZ" sz="2000" dirty="0" smtClean="0"/>
              <a:t>- 1422 zde byl popraven Jan Želivský, 1458 zvolen Jiří </a:t>
            </a:r>
          </a:p>
          <a:p>
            <a:pPr>
              <a:buNone/>
            </a:pPr>
            <a:r>
              <a:rPr lang="cs-CZ" sz="2000" dirty="0" smtClean="0"/>
              <a:t>  z Poděbrad českým králem</a:t>
            </a:r>
          </a:p>
          <a:p>
            <a:pPr>
              <a:buNone/>
            </a:pPr>
            <a:r>
              <a:rPr lang="cs-CZ" sz="2000" dirty="0" smtClean="0"/>
              <a:t>- 1621 se konala poprava 27 českých pánů po </a:t>
            </a:r>
          </a:p>
          <a:p>
            <a:pPr>
              <a:buNone/>
            </a:pPr>
            <a:r>
              <a:rPr lang="cs-CZ" sz="2000" dirty="0" smtClean="0"/>
              <a:t>  stavovském povstání</a:t>
            </a:r>
          </a:p>
          <a:p>
            <a:pPr>
              <a:buNone/>
            </a:pPr>
            <a:r>
              <a:rPr lang="cs-CZ" sz="2000" dirty="0" smtClean="0"/>
              <a:t>- 1848 proběhla dostavba novogotického křídla</a:t>
            </a:r>
          </a:p>
          <a:p>
            <a:pPr>
              <a:buNone/>
            </a:pPr>
            <a:r>
              <a:rPr lang="cs-CZ" sz="2000" dirty="0" smtClean="0"/>
              <a:t>- 1945 na konci 2. světové války požár zničil věž</a:t>
            </a:r>
          </a:p>
          <a:p>
            <a:pPr>
              <a:buNone/>
            </a:pPr>
            <a:r>
              <a:rPr lang="cs-CZ" sz="2000" dirty="0" smtClean="0"/>
              <a:t>  i novogotické křídlo, návrhy na </a:t>
            </a:r>
          </a:p>
          <a:p>
            <a:pPr>
              <a:buNone/>
            </a:pPr>
            <a:r>
              <a:rPr lang="cs-CZ" sz="2000" dirty="0" smtClean="0"/>
              <a:t>  dostavbu nebyly realizovány</a:t>
            </a:r>
          </a:p>
          <a:p>
            <a:pPr>
              <a:buFontTx/>
              <a:buChar char="-"/>
            </a:pPr>
            <a:endParaRPr lang="cs-CZ" sz="2000" dirty="0"/>
          </a:p>
        </p:txBody>
      </p:sp>
      <p:pic>
        <p:nvPicPr>
          <p:cNvPr id="4" name="Picture 4" descr="http://upload.wikimedia.org/wikipedia/commons/thumb/4/40/Prag_Altstaedter_Ring_rathaus.jpg/220px-Prag_Altstaedter_Ring_rathau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1285860"/>
            <a:ext cx="1738310" cy="2488945"/>
          </a:xfrm>
          <a:prstGeom prst="rect">
            <a:avLst/>
          </a:prstGeom>
          <a:noFill/>
        </p:spPr>
      </p:pic>
      <p:pic>
        <p:nvPicPr>
          <p:cNvPr id="5" name="Picture 6" descr="http://upload.wikimedia.org/wikipedia/commons/thumb/7/79/Prazsky_orloj_celkovy_pohled.jpg/220px-Prazsky_orloj_celkovy_pohled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3929066"/>
            <a:ext cx="1357322" cy="25418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/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5072098" cy="535785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000" b="1" dirty="0" smtClean="0"/>
              <a:t>- kostel Panny Marie před Týnem (Týnský</a:t>
            </a:r>
          </a:p>
          <a:p>
            <a:pPr>
              <a:buNone/>
            </a:pPr>
            <a:r>
              <a:rPr lang="cs-CZ" sz="2000" b="1" dirty="0" smtClean="0"/>
              <a:t>  chrám- kostel Matky Boží před Týnem) </a:t>
            </a:r>
            <a:r>
              <a:rPr lang="cs-CZ" sz="2000" dirty="0" smtClean="0"/>
              <a:t>je</a:t>
            </a:r>
          </a:p>
          <a:p>
            <a:pPr>
              <a:buNone/>
            </a:pPr>
            <a:r>
              <a:rPr lang="cs-CZ" sz="2000" dirty="0" smtClean="0"/>
              <a:t>  gotická stavba, podílela se zde  huť  Petra </a:t>
            </a:r>
          </a:p>
          <a:p>
            <a:pPr>
              <a:buNone/>
            </a:pPr>
            <a:r>
              <a:rPr lang="cs-CZ" sz="2000" dirty="0" smtClean="0"/>
              <a:t>  </a:t>
            </a:r>
            <a:r>
              <a:rPr lang="cs-CZ" sz="2000" dirty="0" err="1" smtClean="0"/>
              <a:t>Parléře</a:t>
            </a:r>
            <a:r>
              <a:rPr lang="cs-CZ" sz="2000" dirty="0" smtClean="0"/>
              <a:t>, vnitřní baldachýn od Matěje Rejska</a:t>
            </a:r>
          </a:p>
          <a:p>
            <a:pPr>
              <a:buNone/>
            </a:pPr>
            <a:r>
              <a:rPr lang="cs-CZ" sz="2000" dirty="0" smtClean="0"/>
              <a:t>  působícího  v Týnské škole pod kostelem</a:t>
            </a:r>
          </a:p>
          <a:p>
            <a:pPr>
              <a:buNone/>
            </a:pPr>
            <a:r>
              <a:rPr lang="cs-CZ" sz="2000" dirty="0" smtClean="0"/>
              <a:t>- místo kázání předhusitských reformátorů </a:t>
            </a:r>
          </a:p>
          <a:p>
            <a:pPr>
              <a:buNone/>
            </a:pPr>
            <a:r>
              <a:rPr lang="cs-CZ" sz="2000" dirty="0" smtClean="0"/>
              <a:t>  Konráda </a:t>
            </a:r>
            <a:r>
              <a:rPr lang="cs-CZ" sz="2000" dirty="0" err="1" smtClean="0"/>
              <a:t>Waldhausera</a:t>
            </a:r>
            <a:r>
              <a:rPr lang="cs-CZ" sz="2000" dirty="0" smtClean="0"/>
              <a:t> a Jana </a:t>
            </a:r>
            <a:r>
              <a:rPr lang="cs-CZ" sz="2000" dirty="0" err="1" smtClean="0"/>
              <a:t>Milíče</a:t>
            </a:r>
            <a:r>
              <a:rPr lang="cs-CZ" sz="2000" dirty="0" smtClean="0"/>
              <a:t> z Kroměříže</a:t>
            </a:r>
          </a:p>
          <a:p>
            <a:pPr>
              <a:buNone/>
            </a:pPr>
            <a:r>
              <a:rPr lang="cs-CZ" sz="2000" dirty="0" smtClean="0"/>
              <a:t>- v roce 1601 pohřben astronom  </a:t>
            </a:r>
            <a:r>
              <a:rPr lang="cs-CZ" sz="2000" dirty="0" err="1" smtClean="0"/>
              <a:t>Tycho</a:t>
            </a:r>
            <a:r>
              <a:rPr lang="cs-CZ" sz="2000" dirty="0" smtClean="0"/>
              <a:t> de </a:t>
            </a:r>
            <a:r>
              <a:rPr lang="cs-CZ" sz="2000" dirty="0" err="1" smtClean="0"/>
              <a:t>Brahe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- Dům U Kamenného zvonu </a:t>
            </a:r>
            <a:r>
              <a:rPr lang="cs-CZ" sz="2000" dirty="0" smtClean="0"/>
              <a:t>je unikátní gotická </a:t>
            </a:r>
          </a:p>
          <a:p>
            <a:pPr>
              <a:buNone/>
            </a:pPr>
            <a:r>
              <a:rPr lang="cs-CZ" sz="2000" dirty="0" smtClean="0"/>
              <a:t>  památka (je možné, že se zde narodil 1316  </a:t>
            </a:r>
          </a:p>
          <a:p>
            <a:pPr>
              <a:buNone/>
            </a:pPr>
            <a:r>
              <a:rPr lang="cs-CZ" sz="2000" dirty="0" smtClean="0"/>
              <a:t>  Karel IV. Při pobytu Jana Lucemburského a Elišky</a:t>
            </a:r>
          </a:p>
          <a:p>
            <a:pPr>
              <a:buNone/>
            </a:pPr>
            <a:r>
              <a:rPr lang="cs-CZ" sz="2000" dirty="0" smtClean="0"/>
              <a:t>  Přemyslovny)</a:t>
            </a:r>
          </a:p>
          <a:p>
            <a:pPr>
              <a:buNone/>
            </a:pPr>
            <a:r>
              <a:rPr lang="cs-CZ" sz="2000" dirty="0" smtClean="0"/>
              <a:t>- vedle stojí rokokový  </a:t>
            </a:r>
            <a:r>
              <a:rPr lang="cs-CZ" sz="2000" b="1" dirty="0" smtClean="0"/>
              <a:t>Palác </a:t>
            </a:r>
            <a:r>
              <a:rPr lang="cs-CZ" sz="2000" b="1" dirty="0" err="1" smtClean="0"/>
              <a:t>Kinských</a:t>
            </a:r>
            <a:r>
              <a:rPr lang="cs-CZ" sz="2000" b="1" dirty="0" smtClean="0"/>
              <a:t> (Palác </a:t>
            </a:r>
          </a:p>
          <a:p>
            <a:pPr>
              <a:buNone/>
            </a:pPr>
            <a:r>
              <a:rPr lang="cs-CZ" sz="2000" dirty="0" smtClean="0"/>
              <a:t>  </a:t>
            </a:r>
            <a:r>
              <a:rPr lang="cs-CZ" sz="2000" b="1" dirty="0" err="1" smtClean="0"/>
              <a:t>Golz</a:t>
            </a:r>
            <a:r>
              <a:rPr lang="cs-CZ" sz="2000" b="1" dirty="0" smtClean="0"/>
              <a:t> - </a:t>
            </a:r>
            <a:r>
              <a:rPr lang="cs-CZ" sz="2000" b="1" dirty="0" err="1" smtClean="0"/>
              <a:t>Kinských</a:t>
            </a:r>
            <a:r>
              <a:rPr lang="cs-CZ" sz="2000" b="1" dirty="0" smtClean="0"/>
              <a:t>) </a:t>
            </a:r>
            <a:r>
              <a:rPr lang="cs-CZ" sz="2000" dirty="0" smtClean="0"/>
              <a:t>podle K. I. </a:t>
            </a:r>
            <a:r>
              <a:rPr lang="cs-CZ" sz="2000" dirty="0" err="1" smtClean="0"/>
              <a:t>Dientzenhofera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dnes součást sbírek Národní galerie</a:t>
            </a:r>
            <a:endParaRPr lang="cs-CZ" sz="2000" dirty="0"/>
          </a:p>
        </p:txBody>
      </p:sp>
      <p:pic>
        <p:nvPicPr>
          <p:cNvPr id="4098" name="Picture 2" descr="Týnský chrám 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1500174"/>
            <a:ext cx="1500198" cy="1998264"/>
          </a:xfrm>
          <a:prstGeom prst="rect">
            <a:avLst/>
          </a:prstGeom>
          <a:noFill/>
        </p:spPr>
      </p:pic>
      <p:pic>
        <p:nvPicPr>
          <p:cNvPr id="4100" name="Picture 4" descr="http://upload.wikimedia.org/wikipedia/commons/thumb/6/68/Praha_Old_Town_sq_U_zvonu_CIMG0089.JPG/220px-Praha_Old_Town_sq_U_zvonu_CIMG008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44" y="1500174"/>
            <a:ext cx="1500198" cy="2004811"/>
          </a:xfrm>
          <a:prstGeom prst="rect">
            <a:avLst/>
          </a:prstGeom>
          <a:noFill/>
        </p:spPr>
      </p:pic>
      <p:pic>
        <p:nvPicPr>
          <p:cNvPr id="4102" name="Picture 6" descr="http://upload.wikimedia.org/wikipedia/commons/thumb/8/82/Pal%C3%A1c_Kinsk%C3%BDch_6.JPG/220px-Pal%C3%A1c_Kinsk%C3%BDch_6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8" y="3929066"/>
            <a:ext cx="3000396" cy="2250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3248"/>
            <a:ext cx="8229600" cy="34290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- </a:t>
            </a:r>
            <a:r>
              <a:rPr lang="cs-CZ" sz="2000" b="1" dirty="0" smtClean="0"/>
              <a:t>kostel svatého Mikuláše </a:t>
            </a:r>
            <a:r>
              <a:rPr lang="cs-CZ" sz="2000" dirty="0" smtClean="0"/>
              <a:t>postaven  K. I. </a:t>
            </a:r>
            <a:r>
              <a:rPr lang="cs-CZ" sz="2000" dirty="0" err="1" smtClean="0"/>
              <a:t>Dientzenhoferem</a:t>
            </a:r>
            <a:r>
              <a:rPr lang="cs-CZ" sz="2000" dirty="0" smtClean="0"/>
              <a:t>  v letech </a:t>
            </a:r>
          </a:p>
          <a:p>
            <a:pPr>
              <a:buNone/>
            </a:pPr>
            <a:r>
              <a:rPr lang="cs-CZ" sz="2000" dirty="0" smtClean="0"/>
              <a:t>  1732-1735   v barokním slohu, soch jsou od Antonína Brauna</a:t>
            </a:r>
          </a:p>
          <a:p>
            <a:pPr>
              <a:buNone/>
            </a:pPr>
            <a:r>
              <a:rPr lang="cs-CZ" sz="2000" dirty="0" smtClean="0"/>
              <a:t>- secesní bronzový </a:t>
            </a:r>
            <a:r>
              <a:rPr lang="cs-CZ" sz="2000" b="1" dirty="0" smtClean="0"/>
              <a:t>pomník mistra Jana Husa  </a:t>
            </a:r>
            <a:r>
              <a:rPr lang="cs-CZ" sz="2000" dirty="0" smtClean="0"/>
              <a:t>od Ladislava </a:t>
            </a:r>
            <a:r>
              <a:rPr lang="cs-CZ" sz="2000" dirty="0" err="1" smtClean="0"/>
              <a:t>Šalouna</a:t>
            </a:r>
            <a:r>
              <a:rPr lang="cs-CZ" sz="2000" dirty="0" smtClean="0"/>
              <a:t> z roku  </a:t>
            </a:r>
          </a:p>
          <a:p>
            <a:pPr>
              <a:buNone/>
            </a:pPr>
            <a:r>
              <a:rPr lang="cs-CZ" sz="2000" dirty="0" smtClean="0"/>
              <a:t>  1915 k pětistému  výročí Husova upálení  s postavami husitů a emigrantů</a:t>
            </a:r>
          </a:p>
          <a:p>
            <a:pPr>
              <a:buNone/>
            </a:pPr>
            <a:r>
              <a:rPr lang="cs-CZ" sz="2000" dirty="0" smtClean="0"/>
              <a:t>- barokní </a:t>
            </a:r>
            <a:r>
              <a:rPr lang="cs-CZ" sz="2000" b="1" dirty="0" smtClean="0"/>
              <a:t>Mariánský sloup  </a:t>
            </a:r>
            <a:r>
              <a:rPr lang="cs-CZ" sz="2000" dirty="0" smtClean="0"/>
              <a:t>se sochou Neposkvrněné Panny Marie z roku</a:t>
            </a:r>
          </a:p>
          <a:p>
            <a:pPr>
              <a:buNone/>
            </a:pPr>
            <a:r>
              <a:rPr lang="cs-CZ" sz="2000" dirty="0" smtClean="0"/>
              <a:t>  1648 postaven jako poděkování za úspěšnou obranu před Švédy, 1918 stržen</a:t>
            </a:r>
          </a:p>
          <a:p>
            <a:pPr>
              <a:buNone/>
            </a:pPr>
            <a:r>
              <a:rPr lang="cs-CZ" sz="2000" dirty="0" smtClean="0"/>
              <a:t>   jako symbol svržení habsburského režimu,  dnes snahy o jeho obnovení</a:t>
            </a:r>
          </a:p>
          <a:p>
            <a:pPr>
              <a:buNone/>
            </a:pPr>
            <a:r>
              <a:rPr lang="cs-CZ" sz="2000" dirty="0" smtClean="0"/>
              <a:t>- </a:t>
            </a:r>
            <a:r>
              <a:rPr lang="cs-CZ" sz="2000" b="1" dirty="0" smtClean="0"/>
              <a:t>Dům U Minuty  </a:t>
            </a:r>
            <a:r>
              <a:rPr lang="cs-CZ" sz="2000" dirty="0" smtClean="0"/>
              <a:t>- pozdně gotická stavba s renesanční fasádou, sgrafitová </a:t>
            </a:r>
          </a:p>
          <a:p>
            <a:pPr>
              <a:buNone/>
            </a:pPr>
            <a:r>
              <a:rPr lang="cs-CZ" sz="2000" dirty="0" smtClean="0"/>
              <a:t>  výzdoba s antickými, biblickými a alegorickými náměty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3074" name="Picture 2" descr="http://upload.wikimedia.org/wikipedia/commons/thumb/0/06/Kostel_sv._Mikul%C3%A1%C5%A1e_-_Praha%2C_Star%C3%A9_m%C4%9Bsto_-_Starom%C4%9Bstsk%C3%A9_n%C3%A1m%C4%9Bst%C3%AD.jpg/220px-Kostel_sv._Mikul%C3%A1%C5%A1e_-_Praha%2C_Star%C3%A9_m%C4%9Bsto_-_Starom%C4%9Bstsk%C3%A9_n%C3%A1m%C4%9Bst%C3%A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285860"/>
            <a:ext cx="1166806" cy="1553973"/>
          </a:xfrm>
          <a:prstGeom prst="rect">
            <a:avLst/>
          </a:prstGeom>
          <a:noFill/>
        </p:spPr>
      </p:pic>
      <p:pic>
        <p:nvPicPr>
          <p:cNvPr id="3076" name="Picture 4" descr="http://upload.wikimedia.org/wikipedia/commons/thumb/4/4d/Prague_hus_statue.jpg/400px-Prague_hus_statu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5984" y="1285860"/>
            <a:ext cx="2247487" cy="1500198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thumb/5/58/MarianskySloup.png/220px-MarianskySloup.pn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857752" y="1285860"/>
            <a:ext cx="928694" cy="1502796"/>
          </a:xfrm>
          <a:prstGeom prst="rect">
            <a:avLst/>
          </a:prstGeom>
          <a:noFill/>
        </p:spPr>
      </p:pic>
      <p:pic>
        <p:nvPicPr>
          <p:cNvPr id="3080" name="Picture 8" descr="http://upload.wikimedia.org/wikipedia/commons/thumb/8/8e/D%C5%AFm_U_Minuty3-Praha2010b.jpg/300px-D%C5%AFm_U_Minuty3-Praha2010b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97" y="1285860"/>
            <a:ext cx="2282765" cy="15142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3248"/>
            <a:ext cx="8229600" cy="298291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b="1" dirty="0" smtClean="0"/>
              <a:t>- Anežský klášter </a:t>
            </a:r>
            <a:r>
              <a:rPr lang="cs-CZ" sz="2000" b="1" dirty="0" smtClean="0"/>
              <a:t>(klášter </a:t>
            </a:r>
            <a:r>
              <a:rPr lang="cs-CZ" sz="2000" b="1" dirty="0" smtClean="0"/>
              <a:t>svaté Anežky české) </a:t>
            </a:r>
            <a:r>
              <a:rPr lang="cs-CZ" sz="2000" dirty="0" smtClean="0"/>
              <a:t>založen dcerou Přemysla</a:t>
            </a:r>
          </a:p>
          <a:p>
            <a:pPr>
              <a:buNone/>
            </a:pPr>
            <a:r>
              <a:rPr lang="cs-CZ" sz="2000" dirty="0" smtClean="0"/>
              <a:t>  Otakara II. Anežkou Přemyslovnou a králem Václavem I. v letech 1233-1234, </a:t>
            </a:r>
          </a:p>
          <a:p>
            <a:pPr>
              <a:buNone/>
            </a:pPr>
            <a:r>
              <a:rPr lang="cs-CZ" sz="2000" dirty="0" smtClean="0"/>
              <a:t>  byl zde řád minoritů a klarisek</a:t>
            </a:r>
          </a:p>
          <a:p>
            <a:pPr>
              <a:buNone/>
            </a:pPr>
            <a:r>
              <a:rPr lang="cs-CZ" sz="2000" dirty="0" smtClean="0"/>
              <a:t>- klášter tvoří kostel sv. Františka, ambit, kaple sv. Magdalény, kostel sv. </a:t>
            </a:r>
          </a:p>
          <a:p>
            <a:pPr>
              <a:buNone/>
            </a:pPr>
            <a:r>
              <a:rPr lang="cs-CZ" sz="2000" dirty="0" smtClean="0"/>
              <a:t>  Salvátora a kaple sv. Barbory </a:t>
            </a:r>
          </a:p>
          <a:p>
            <a:pPr>
              <a:buNone/>
            </a:pPr>
            <a:r>
              <a:rPr lang="cs-CZ" sz="2000" dirty="0" smtClean="0"/>
              <a:t>- dnes sídlo Národní galerie – Sbírka středověkého a raně renesančního umění</a:t>
            </a:r>
          </a:p>
          <a:p>
            <a:pPr>
              <a:buNone/>
            </a:pPr>
            <a:r>
              <a:rPr lang="cs-CZ" sz="2000" b="1" dirty="0" smtClean="0"/>
              <a:t>- Betlémská kaple </a:t>
            </a:r>
            <a:r>
              <a:rPr lang="cs-CZ" sz="2000" dirty="0" smtClean="0"/>
              <a:t>z let 1391-1394, kázal  zde česky mistr Jan Hus a další kněží</a:t>
            </a:r>
          </a:p>
          <a:p>
            <a:pPr>
              <a:buNone/>
            </a:pPr>
            <a:r>
              <a:rPr lang="cs-CZ" sz="2000" dirty="0" smtClean="0"/>
              <a:t>- roku 1786 zbořena, znovu vybudována v 1. </a:t>
            </a:r>
            <a:r>
              <a:rPr lang="cs-CZ" sz="2000" dirty="0" err="1" smtClean="0"/>
              <a:t>pol</a:t>
            </a:r>
            <a:r>
              <a:rPr lang="cs-CZ" sz="2000" dirty="0" smtClean="0"/>
              <a:t>. 20. století podle J. </a:t>
            </a:r>
            <a:r>
              <a:rPr lang="cs-CZ" sz="2000" dirty="0" err="1" smtClean="0"/>
              <a:t>Fragnera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- v současné době slouží jako slavnostní aula vysokým školám</a:t>
            </a:r>
          </a:p>
          <a:p>
            <a:pPr>
              <a:buFontTx/>
              <a:buChar char="-"/>
            </a:pPr>
            <a:endParaRPr lang="cs-CZ" sz="2000" dirty="0"/>
          </a:p>
        </p:txBody>
      </p:sp>
      <p:pic>
        <p:nvPicPr>
          <p:cNvPr id="2050" name="Picture 2" descr="Anežský-klášter201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1285860"/>
            <a:ext cx="2381250" cy="1581151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5/55/KapleAnklaster.JPG/170px-KapleAnklaster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1285860"/>
            <a:ext cx="1191252" cy="1590672"/>
          </a:xfrm>
          <a:prstGeom prst="rect">
            <a:avLst/>
          </a:prstGeom>
          <a:noFill/>
        </p:spPr>
      </p:pic>
      <p:pic>
        <p:nvPicPr>
          <p:cNvPr id="2054" name="Picture 6" descr="http://upload.wikimedia.org/wikipedia/commons/thumb/0/06/Betlemska_kaple.jpg/220px-Betlemska_kaple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29256" y="1285860"/>
            <a:ext cx="2095500" cy="1571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/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328614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b="1" dirty="0" smtClean="0"/>
              <a:t>- rotunda svatého Kříže </a:t>
            </a:r>
            <a:r>
              <a:rPr lang="cs-CZ" sz="2000" dirty="0" smtClean="0"/>
              <a:t>je nejstarší pražská románská rotunda vystavěná po </a:t>
            </a:r>
          </a:p>
          <a:p>
            <a:pPr>
              <a:buNone/>
            </a:pPr>
            <a:r>
              <a:rPr lang="cs-CZ" sz="2000" dirty="0" smtClean="0"/>
              <a:t>  roce 1125 z opukových kvádrů, na východě má půlkruhovou apsidu</a:t>
            </a:r>
          </a:p>
          <a:p>
            <a:pPr>
              <a:buNone/>
            </a:pPr>
            <a:r>
              <a:rPr lang="cs-CZ" sz="2000" dirty="0" smtClean="0"/>
              <a:t>  zdobenou obloučkovým vlysem, zastřešená kupolí s lucernou se sdruženými </a:t>
            </a:r>
          </a:p>
          <a:p>
            <a:pPr>
              <a:buNone/>
            </a:pPr>
            <a:r>
              <a:rPr lang="cs-CZ" sz="2000" dirty="0" smtClean="0"/>
              <a:t>  okny</a:t>
            </a:r>
          </a:p>
          <a:p>
            <a:pPr>
              <a:buNone/>
            </a:pPr>
            <a:r>
              <a:rPr lang="cs-CZ" sz="2000" b="1" dirty="0" smtClean="0"/>
              <a:t>- Stavovské divadlo </a:t>
            </a:r>
            <a:r>
              <a:rPr lang="cs-CZ" sz="2000" dirty="0" smtClean="0"/>
              <a:t>(původně </a:t>
            </a:r>
            <a:r>
              <a:rPr lang="cs-CZ" sz="2000" b="1" dirty="0" smtClean="0"/>
              <a:t>Hraběcí </a:t>
            </a:r>
            <a:r>
              <a:rPr lang="cs-CZ" sz="2000" b="1" dirty="0" err="1" smtClean="0"/>
              <a:t>Nosticovo</a:t>
            </a:r>
            <a:r>
              <a:rPr lang="cs-CZ" sz="2000" b="1" dirty="0" smtClean="0"/>
              <a:t>, </a:t>
            </a:r>
            <a:r>
              <a:rPr lang="cs-CZ" sz="2000" dirty="0" smtClean="0"/>
              <a:t>od r. 1949 </a:t>
            </a:r>
            <a:r>
              <a:rPr lang="cs-CZ" sz="2000" b="1" dirty="0" smtClean="0"/>
              <a:t>Tylovo divadlo</a:t>
            </a:r>
            <a:r>
              <a:rPr lang="cs-CZ" sz="2000" dirty="0" smtClean="0"/>
              <a:t>)</a:t>
            </a:r>
          </a:p>
          <a:p>
            <a:pPr>
              <a:buNone/>
            </a:pPr>
            <a:r>
              <a:rPr lang="cs-CZ" sz="2000" dirty="0" smtClean="0"/>
              <a:t>  stavbu zadal hrabě F. A. </a:t>
            </a:r>
            <a:r>
              <a:rPr lang="cs-CZ" sz="2000" dirty="0" err="1" smtClean="0"/>
              <a:t>Nostic</a:t>
            </a:r>
            <a:r>
              <a:rPr lang="cs-CZ" sz="2000" dirty="0" smtClean="0"/>
              <a:t> staviteli A. </a:t>
            </a:r>
            <a:r>
              <a:rPr lang="cs-CZ" sz="2000" dirty="0" err="1" smtClean="0"/>
              <a:t>Haffeneckerovi</a:t>
            </a:r>
            <a:r>
              <a:rPr lang="cs-CZ" sz="2000" dirty="0" smtClean="0"/>
              <a:t>, otevřeno bylo </a:t>
            </a:r>
          </a:p>
          <a:p>
            <a:pPr>
              <a:buNone/>
            </a:pPr>
            <a:r>
              <a:rPr lang="cs-CZ" sz="2000" dirty="0" smtClean="0"/>
              <a:t>  roku 1783, dnes je druhou scénou Národního divadla</a:t>
            </a:r>
          </a:p>
          <a:p>
            <a:pPr>
              <a:buNone/>
            </a:pPr>
            <a:r>
              <a:rPr lang="cs-CZ" sz="2000" b="1" dirty="0" smtClean="0"/>
              <a:t>- Dům u Hybernů </a:t>
            </a:r>
            <a:r>
              <a:rPr lang="cs-CZ" sz="2000" dirty="0" smtClean="0"/>
              <a:t>(podle irských františkánů - Irsko = </a:t>
            </a:r>
            <a:r>
              <a:rPr lang="cs-CZ" sz="2000" dirty="0" err="1" smtClean="0"/>
              <a:t>Hibernia</a:t>
            </a:r>
            <a:r>
              <a:rPr lang="cs-CZ" sz="2000" dirty="0" smtClean="0"/>
              <a:t>, z gotického </a:t>
            </a:r>
          </a:p>
          <a:p>
            <a:pPr>
              <a:buNone/>
            </a:pPr>
            <a:r>
              <a:rPr lang="cs-CZ" sz="2000" dirty="0" smtClean="0"/>
              <a:t>- kostela přestavěn barokně, proměněn v celnici, r. 1808-1811 empírová fasáda,</a:t>
            </a:r>
          </a:p>
          <a:p>
            <a:pPr>
              <a:buNone/>
            </a:pPr>
            <a:r>
              <a:rPr lang="cs-CZ" sz="2000" dirty="0" smtClean="0"/>
              <a:t>  dnes muzikálové divadlo</a:t>
            </a:r>
          </a:p>
        </p:txBody>
      </p:sp>
      <p:pic>
        <p:nvPicPr>
          <p:cNvPr id="1026" name="Picture 2" descr="http://upload.wikimedia.org/wikipedia/commons/thumb/d/d7/Rotunda-of-the-Holy-Cross-Prague2011e.jpg/220px-Rotunda-of-the-Holy-Cross-Prague2011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428736"/>
            <a:ext cx="2143140" cy="1607356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6/6a/Stavovsk%C3%A9_divadlo_1.JPG/220px-Stavovsk%C3%A9_divadlo_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1428736"/>
            <a:ext cx="2095500" cy="1571626"/>
          </a:xfrm>
          <a:prstGeom prst="rect">
            <a:avLst/>
          </a:prstGeom>
          <a:noFill/>
        </p:spPr>
      </p:pic>
      <p:pic>
        <p:nvPicPr>
          <p:cNvPr id="1030" name="Picture 6" descr="Dům U Hybernů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98" y="1428736"/>
            <a:ext cx="2095497" cy="15758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STARÉ MĚSTO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4686"/>
            <a:ext cx="8229600" cy="342902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000" b="1" dirty="0" smtClean="0"/>
              <a:t>- Univerzita Karlova (</a:t>
            </a:r>
            <a:r>
              <a:rPr lang="cs-CZ" sz="2000" b="1" dirty="0" err="1" smtClean="0"/>
              <a:t>Universitas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Carolina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Pragensis</a:t>
            </a:r>
            <a:r>
              <a:rPr lang="cs-CZ" sz="2000" b="1" dirty="0" smtClean="0"/>
              <a:t>) </a:t>
            </a:r>
            <a:r>
              <a:rPr lang="cs-CZ" sz="2000" dirty="0" smtClean="0"/>
              <a:t>založena Karlem IV. roku </a:t>
            </a:r>
          </a:p>
          <a:p>
            <a:pPr>
              <a:buNone/>
            </a:pPr>
            <a:r>
              <a:rPr lang="cs-CZ" sz="2000" dirty="0" smtClean="0"/>
              <a:t>  1348</a:t>
            </a:r>
          </a:p>
          <a:p>
            <a:pPr>
              <a:buNone/>
            </a:pPr>
            <a:r>
              <a:rPr lang="cs-CZ" sz="2000" dirty="0" smtClean="0"/>
              <a:t>- autorem gotického </a:t>
            </a:r>
            <a:r>
              <a:rPr lang="cs-CZ" sz="2000" dirty="0" smtClean="0"/>
              <a:t>arkýře </a:t>
            </a:r>
            <a:r>
              <a:rPr lang="cs-CZ" sz="2000" dirty="0" smtClean="0"/>
              <a:t>je Petr Parléř</a:t>
            </a:r>
          </a:p>
          <a:p>
            <a:pPr>
              <a:buNone/>
            </a:pPr>
            <a:r>
              <a:rPr lang="cs-CZ" sz="2000" dirty="0" smtClean="0"/>
              <a:t>- dnes má univerzita 17 fakult</a:t>
            </a:r>
          </a:p>
          <a:p>
            <a:pPr>
              <a:buNone/>
            </a:pPr>
            <a:r>
              <a:rPr lang="cs-CZ" sz="2000" b="1" dirty="0" smtClean="0"/>
              <a:t>- Karolinum (</a:t>
            </a:r>
            <a:r>
              <a:rPr lang="cs-CZ" sz="2000" b="1" dirty="0" err="1" smtClean="0"/>
              <a:t>Collegium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Carolinum</a:t>
            </a:r>
            <a:r>
              <a:rPr lang="cs-CZ" sz="2000" b="1" dirty="0" smtClean="0"/>
              <a:t>, Karlova kolej) </a:t>
            </a:r>
            <a:r>
              <a:rPr lang="cs-CZ" sz="2000" dirty="0" smtClean="0"/>
              <a:t>– nejstarší univerzitní kolej </a:t>
            </a:r>
          </a:p>
          <a:p>
            <a:pPr>
              <a:buNone/>
            </a:pPr>
            <a:r>
              <a:rPr lang="cs-CZ" sz="2000" dirty="0" smtClean="0"/>
              <a:t>  ve střední Evropě z let 1383-1386, zásadní přestavba z let 1946-1968 </a:t>
            </a:r>
          </a:p>
          <a:p>
            <a:pPr>
              <a:buNone/>
            </a:pPr>
            <a:r>
              <a:rPr lang="cs-CZ" sz="2000" dirty="0" smtClean="0"/>
              <a:t>  J. </a:t>
            </a:r>
            <a:r>
              <a:rPr lang="cs-CZ" sz="2000" dirty="0" err="1" smtClean="0"/>
              <a:t>Fragnerem</a:t>
            </a:r>
            <a:r>
              <a:rPr lang="cs-CZ" sz="2000" dirty="0" smtClean="0"/>
              <a:t>, dnes sídlo rektora, slouží též k reprezentativním a slavnostním</a:t>
            </a:r>
          </a:p>
          <a:p>
            <a:pPr>
              <a:buNone/>
            </a:pPr>
            <a:r>
              <a:rPr lang="cs-CZ" sz="2000" dirty="0" smtClean="0"/>
              <a:t>  účelům – Velká aula </a:t>
            </a:r>
          </a:p>
          <a:p>
            <a:pPr>
              <a:buNone/>
            </a:pPr>
            <a:r>
              <a:rPr lang="cs-CZ" sz="2000" b="1" dirty="0" smtClean="0"/>
              <a:t>- Prašná brána  </a:t>
            </a:r>
            <a:r>
              <a:rPr lang="cs-CZ" sz="2000" dirty="0" smtClean="0"/>
              <a:t>je pozdně gotická stavba od Matěje Rejska, od 18.století úložiště</a:t>
            </a:r>
          </a:p>
          <a:p>
            <a:pPr>
              <a:buNone/>
            </a:pPr>
            <a:r>
              <a:rPr lang="cs-CZ" sz="2000" dirty="0" smtClean="0"/>
              <a:t>  střelného prachu</a:t>
            </a:r>
          </a:p>
          <a:p>
            <a:pPr>
              <a:buNone/>
            </a:pPr>
            <a:r>
              <a:rPr lang="cs-CZ" sz="2000" dirty="0" smtClean="0"/>
              <a:t>-1878-1886 provedeny novogotické úpravy J. </a:t>
            </a:r>
            <a:r>
              <a:rPr lang="cs-CZ" sz="2000" dirty="0" err="1" smtClean="0"/>
              <a:t>Mockerem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19458" name="Picture 2" descr="http://upload.wikimedia.org/wikipedia/commons/thumb/3/38/Prague_Charles_University.JPG/220px-Prague_Charles_Universit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1285860"/>
            <a:ext cx="2381252" cy="1785940"/>
          </a:xfrm>
          <a:prstGeom prst="rect">
            <a:avLst/>
          </a:prstGeom>
          <a:noFill/>
        </p:spPr>
      </p:pic>
      <p:pic>
        <p:nvPicPr>
          <p:cNvPr id="19460" name="Picture 4" descr="http://upload.wikimedia.org/wikipedia/commons/thumb/5/52/Karolinum_ark_DSCN2206.JPG/260px-Karolinum_ark_DSCN2206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1402" y="1285860"/>
            <a:ext cx="1369314" cy="1827507"/>
          </a:xfrm>
          <a:prstGeom prst="rect">
            <a:avLst/>
          </a:prstGeom>
          <a:noFill/>
        </p:spPr>
      </p:pic>
      <p:pic>
        <p:nvPicPr>
          <p:cNvPr id="19462" name="Picture 6" descr="http://upload.wikimedia.org/wikipedia/commons/7/73/Pe%C4%8De%C5%A5_Univerzity_Karlovy_v_Praz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28860" y="1857364"/>
            <a:ext cx="1105988" cy="1223961"/>
          </a:xfrm>
          <a:prstGeom prst="rect">
            <a:avLst/>
          </a:prstGeom>
          <a:noFill/>
        </p:spPr>
      </p:pic>
      <p:pic>
        <p:nvPicPr>
          <p:cNvPr id="19464" name="Picture 8" descr="http://upload.wikimedia.org/wikipedia/commons/thumb/4/47/Prag_Pulverturm.jpg/220px-Prag_Pulverturm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500826" y="1285860"/>
            <a:ext cx="1514561" cy="1824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Muk, Jan; </a:t>
            </a:r>
            <a:r>
              <a:rPr lang="cs-CZ" sz="2000" dirty="0" err="1" smtClean="0">
                <a:latin typeface="Times New Roman" pitchFamily="18" charset="0"/>
              </a:rPr>
              <a:t>Šamánková</a:t>
            </a:r>
            <a:r>
              <a:rPr lang="cs-CZ" sz="2000" dirty="0" smtClean="0">
                <a:latin typeface="Times New Roman" pitchFamily="18" charset="0"/>
              </a:rPr>
              <a:t>, Eva: ABC kulturních památek Československa,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dirty="0" smtClean="0">
              <a:hlinkClick r:id="rId2"/>
            </a:endParaRPr>
          </a:p>
          <a:p>
            <a:pPr>
              <a:buNone/>
            </a:pPr>
            <a:r>
              <a:rPr lang="cs-CZ" sz="2000" u="sng" dirty="0" smtClean="0">
                <a:hlinkClick r:id="rId3"/>
              </a:rPr>
              <a:t>http://cs.wikipedia.org/wiki/Star%C3%A9_M%C4%9Bsto_(Praha)</a:t>
            </a:r>
            <a:endParaRPr lang="cs-CZ" sz="2000" u="sng" dirty="0" smtClean="0"/>
          </a:p>
          <a:p>
            <a:pPr>
              <a:buNone/>
            </a:pPr>
            <a:r>
              <a:rPr lang="cs-CZ" sz="2000" u="sng" dirty="0" smtClean="0">
                <a:hlinkClick r:id="rId4"/>
              </a:rPr>
              <a:t>http://cs.wikipedia.org/wiki/Starom%C4%9Bstsk%C3%A1_radnice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5"/>
              </a:rPr>
              <a:t>http://cs.wikipedia.org/wiki/Starom%C4%9Bstsk%C3%BD_orloj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6"/>
              </a:rPr>
              <a:t>http://cs.wikipedia.org/wiki/Starom%C4%9Bstsk%C3%A9_n%C3%A1m%C4%9Bst%C3%AD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7"/>
              </a:rPr>
              <a:t>http://cs.wikipedia.org/wiki/T%C3%BDnsk%C3%BD_chr%C3%A1m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8"/>
              </a:rPr>
              <a:t>http://cs.wikipedia.org/wiki/D%C5%AFm_U_Kamenn%C3%A9ho_zvonu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9"/>
              </a:rPr>
              <a:t>http://cs.wikipedia.org/wiki/Pal%C3%A1c_Golz-Kinsk%C3%BDch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10"/>
              </a:rPr>
              <a:t>http://cs.wikipedia.org/wiki/Kostel_svat%C3%A9ho_Mikul%C3%A1%C5%A1e_(Praha,_Star%C3%A9_M%C4%9Bsto)</a:t>
            </a:r>
            <a:endParaRPr lang="cs-CZ" sz="2000" u="sng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u="sng" dirty="0" smtClean="0">
                <a:hlinkClick r:id="rId2"/>
              </a:rPr>
              <a:t>http://cs.wikipedia.org/wiki/Pomn%C3%ADk_mistra_Jana_Husa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3"/>
              </a:rPr>
              <a:t>http://cs.wikipedia.org/wiki/Mari%C3%A1nsk%C3%BD_sloup_(Starom%C4%9Bstsk%C3%A9_n%C3%A1m%C4%9Bst%C3%AD)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4"/>
              </a:rPr>
              <a:t>http://cs.wikipedia.org/wiki/D%C5%AFm_U_Minuty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5"/>
              </a:rPr>
              <a:t>http://cs.wikipedia.org/wiki/Ane%C5%BEsk%C3%BD_kl%C3%A1%C5%A1ter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6"/>
              </a:rPr>
              <a:t>http://cs.wikipedia.org/wiki/Betl%C3%A9msk%C3%A1_kaple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7"/>
              </a:rPr>
              <a:t>http://cs.wikipedia.org/wiki/Rotunda_svat%C3%A9ho_K%C5%99%C3%AD%C5%BEe_Men%C5%A1%C3%ADho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8"/>
              </a:rPr>
              <a:t>http://cs.wikipedia.org/wiki/Stavovsk%C3%A9_divadlo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9"/>
              </a:rPr>
              <a:t>http://cs.wikipedia.org/wiki/D%C5%AFm_U_Hybern%C5%AF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10"/>
              </a:rPr>
              <a:t>http://cs.wikipedia.org/wiki/Karolinum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11"/>
              </a:rPr>
              <a:t>http://cs.wikipedia.org/wiki/Karlova_univerzita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12"/>
              </a:rPr>
              <a:t>http://cs.wikipedia.org/wiki/Pra%C5%A1n%C3%A1_br%C3%A1na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586</TotalTime>
  <Words>884</Words>
  <Application>Microsoft Office PowerPoint</Application>
  <PresentationFormat>Předvádění na obrazovce (4:3)</PresentationFormat>
  <Paragraphs>109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STARÉ MĚSTO (PRAHA)</vt:lpstr>
      <vt:lpstr>STARÉ MĚSTO (PRAHA)</vt:lpstr>
      <vt:lpstr>STARÉ MĚSTO (PRAHA)</vt:lpstr>
      <vt:lpstr>STARÉ MĚSTO (PRAHA)</vt:lpstr>
      <vt:lpstr>STARÉ MĚSTO (PRAHA)</vt:lpstr>
      <vt:lpstr>STARÉ MĚSTO (PRAHA)</vt:lpstr>
      <vt:lpstr>STARÉ MĚSTO (PRAHA)</vt:lpstr>
      <vt:lpstr>Použitá literatura a zdroje:</vt:lpstr>
      <vt:lpstr>Použitá literatura a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STARÉ MĚSTO</dc:title>
  <dc:creator>Uzivatel</dc:creator>
  <cp:lastModifiedBy>Romana Rubešová</cp:lastModifiedBy>
  <cp:revision>47</cp:revision>
  <dcterms:created xsi:type="dcterms:W3CDTF">2012-11-13T20:00:33Z</dcterms:created>
  <dcterms:modified xsi:type="dcterms:W3CDTF">2012-11-15T09:03:53Z</dcterms:modified>
</cp:coreProperties>
</file>