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1C114-402F-43D3-BA16-6C065A1EF8E6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2B8A2-0AC1-44B5-87F3-53FEE56E2F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1C114-402F-43D3-BA16-6C065A1EF8E6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2B8A2-0AC1-44B5-87F3-53FEE56E2F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1C114-402F-43D3-BA16-6C065A1EF8E6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2B8A2-0AC1-44B5-87F3-53FEE56E2F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1C114-402F-43D3-BA16-6C065A1EF8E6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2B8A2-0AC1-44B5-87F3-53FEE56E2F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1C114-402F-43D3-BA16-6C065A1EF8E6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2B8A2-0AC1-44B5-87F3-53FEE56E2F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1C114-402F-43D3-BA16-6C065A1EF8E6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2B8A2-0AC1-44B5-87F3-53FEE56E2F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1C114-402F-43D3-BA16-6C065A1EF8E6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2B8A2-0AC1-44B5-87F3-53FEE56E2F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1C114-402F-43D3-BA16-6C065A1EF8E6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2B8A2-0AC1-44B5-87F3-53FEE56E2F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1C114-402F-43D3-BA16-6C065A1EF8E6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2B8A2-0AC1-44B5-87F3-53FEE56E2F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1C114-402F-43D3-BA16-6C065A1EF8E6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2B8A2-0AC1-44B5-87F3-53FEE56E2F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1C114-402F-43D3-BA16-6C065A1EF8E6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2B8A2-0AC1-44B5-87F3-53FEE56E2F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31C114-402F-43D3-BA16-6C065A1EF8E6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B2B8A2-0AC1-44B5-87F3-53FEE56E2F6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cs.wikipedia.org/wiki/Soubor:V10p163001_Prague.jpg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2" Type="http://schemas.openxmlformats.org/officeDocument/2006/relationships/hyperlink" Target="http://cs.wikipedia.org/wiki/Soubor:High_synagogue_in_Pragu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raha,_%C5%BDidovsk%C3%A1_radnice.jpg" TargetMode="External"/><Relationship Id="rId5" Type="http://schemas.openxmlformats.org/officeDocument/2006/relationships/image" Target="../media/image3.jpeg"/><Relationship Id="rId4" Type="http://schemas.openxmlformats.org/officeDocument/2006/relationships/hyperlink" Target="http://cs.wikipedia.org/wiki/Soubor:Maisel_Synagogue2.jpg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panish_synagogue_interior.jpg" TargetMode="External"/><Relationship Id="rId3" Type="http://schemas.openxmlformats.org/officeDocument/2006/relationships/image" Target="../media/image5.jpeg"/><Relationship Id="rId7" Type="http://schemas.openxmlformats.org/officeDocument/2006/relationships/image" Target="../media/image7.jpeg"/><Relationship Id="rId2" Type="http://schemas.openxmlformats.org/officeDocument/2006/relationships/hyperlink" Target="http://cs.wikipedia.org/wiki/Soubor:Pinkas_synagogue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panish_synagogue_dome.jpg" TargetMode="External"/><Relationship Id="rId5" Type="http://schemas.openxmlformats.org/officeDocument/2006/relationships/image" Target="../media/image6.jpeg"/><Relationship Id="rId4" Type="http://schemas.openxmlformats.org/officeDocument/2006/relationships/hyperlink" Target="http://cs.wikipedia.org/wiki/Soubor:Spanish_Synagogue.jpg" TargetMode="External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Klausen_syn_int.jpg" TargetMode="External"/><Relationship Id="rId3" Type="http://schemas.openxmlformats.org/officeDocument/2006/relationships/image" Target="../media/image9.jpeg"/><Relationship Id="rId7" Type="http://schemas.openxmlformats.org/officeDocument/2006/relationships/image" Target="../media/image11.jpeg"/><Relationship Id="rId2" Type="http://schemas.openxmlformats.org/officeDocument/2006/relationships/hyperlink" Target="http://cs.wikipedia.org/wiki/Soubor:Klausen_Synagogue-fron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raha_Jewish_Cemetery_2003.jpg" TargetMode="External"/><Relationship Id="rId5" Type="http://schemas.openxmlformats.org/officeDocument/2006/relationships/image" Target="../media/image10.jpeg"/><Relationship Id="rId4" Type="http://schemas.openxmlformats.org/officeDocument/2006/relationships/hyperlink" Target="http://cs.wikipedia.org/wiki/Soubor:Tomb_Jehuda_L%C3%B6v_Teller.JPG" TargetMode="External"/><Relationship Id="rId9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5.jpeg"/><Relationship Id="rId2" Type="http://schemas.openxmlformats.org/officeDocument/2006/relationships/hyperlink" Target="http://cs.wikipedia.org/wiki/Soubor:Praha_Staronova_Synagog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V10p158001_Prague.jpg" TargetMode="External"/><Relationship Id="rId5" Type="http://schemas.openxmlformats.org/officeDocument/2006/relationships/image" Target="../media/image14.jpeg"/><Relationship Id="rId4" Type="http://schemas.openxmlformats.org/officeDocument/2006/relationships/hyperlink" Target="http://cs.wikipedia.org/wiki/Soubor:Old_new_synagogue_in_Prague_-_inside.jpg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Klausov%C3%A1_synagoga" TargetMode="External"/><Relationship Id="rId3" Type="http://schemas.openxmlformats.org/officeDocument/2006/relationships/hyperlink" Target="http://cs.wikipedia.org/wiki/%C5%BDidovsk%C3%A1_radnice" TargetMode="External"/><Relationship Id="rId7" Type="http://schemas.openxmlformats.org/officeDocument/2006/relationships/hyperlink" Target="http://cs.wikipedia.org/wiki/%C5%A0pan%C4%9Blsk%C3%A1_synagoga" TargetMode="External"/><Relationship Id="rId2" Type="http://schemas.openxmlformats.org/officeDocument/2006/relationships/hyperlink" Target="http://cs.wikipedia.org/wiki/Josefov_(Praha)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Pinkasova_synagoga" TargetMode="External"/><Relationship Id="rId5" Type="http://schemas.openxmlformats.org/officeDocument/2006/relationships/hyperlink" Target="http://cs.wikipedia.org/wiki/Maiselova_synagoga" TargetMode="External"/><Relationship Id="rId10" Type="http://schemas.openxmlformats.org/officeDocument/2006/relationships/hyperlink" Target="http://cs.wikipedia.org/wiki/Staronov%C3%A1_synagoga" TargetMode="External"/><Relationship Id="rId4" Type="http://schemas.openxmlformats.org/officeDocument/2006/relationships/hyperlink" Target="http://cs.wikipedia.org/wiki/Vysok%C3%A1_synagoga" TargetMode="External"/><Relationship Id="rId9" Type="http://schemas.openxmlformats.org/officeDocument/2006/relationships/hyperlink" Target="http://cs.wikipedia.org/wiki/Star%C3%BD_%C5%BEidovsk%C3%BD_h%C5%99bitov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2"/>
            <a:ext cx="7772400" cy="928694"/>
          </a:xfrm>
        </p:spPr>
        <p:txBody>
          <a:bodyPr/>
          <a:lstStyle/>
          <a:p>
            <a:r>
              <a:rPr lang="cs-CZ" dirty="0" smtClean="0"/>
              <a:t>JOSEFOV (PRAHA)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596" y="2000240"/>
            <a:ext cx="6286544" cy="4429156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- </a:t>
            </a:r>
            <a:r>
              <a:rPr lang="cs-CZ" sz="2000" dirty="0">
                <a:solidFill>
                  <a:schemeClr val="tx1"/>
                </a:solidFill>
              </a:rPr>
              <a:t>m</a:t>
            </a:r>
            <a:r>
              <a:rPr lang="cs-CZ" sz="2000" dirty="0" smtClean="0">
                <a:solidFill>
                  <a:schemeClr val="tx1"/>
                </a:solidFill>
              </a:rPr>
              <a:t>ěstská čtvrť obklopená Starým Městem, pojmenovaná  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  po Josefu II., synu Marie Terezie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- do roku 1850 název </a:t>
            </a:r>
            <a:r>
              <a:rPr lang="cs-CZ" sz="2000" b="1" dirty="0" smtClean="0">
                <a:solidFill>
                  <a:schemeClr val="tx1"/>
                </a:solidFill>
              </a:rPr>
              <a:t>Židovské město </a:t>
            </a:r>
            <a:r>
              <a:rPr lang="cs-CZ" sz="2000" dirty="0" smtClean="0">
                <a:solidFill>
                  <a:schemeClr val="tx1"/>
                </a:solidFill>
              </a:rPr>
              <a:t>(též Židovské ghetto)</a:t>
            </a:r>
          </a:p>
          <a:p>
            <a:pPr algn="l"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</a:rPr>
              <a:t> v 80. letech 19. století došlo k asanaci – zůstalo 6 synagog 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  (Klausova, </a:t>
            </a:r>
            <a:r>
              <a:rPr lang="cs-CZ" sz="2000" dirty="0" err="1" smtClean="0">
                <a:solidFill>
                  <a:schemeClr val="tx1"/>
                </a:solidFill>
              </a:rPr>
              <a:t>Maiselova</a:t>
            </a:r>
            <a:r>
              <a:rPr lang="cs-CZ" sz="2000" dirty="0" smtClean="0">
                <a:solidFill>
                  <a:schemeClr val="tx1"/>
                </a:solidFill>
              </a:rPr>
              <a:t>, Pinkasova, Staronová, Španělská,  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  Vysoká), židovská radnice, židovský hřbitov</a:t>
            </a:r>
          </a:p>
          <a:p>
            <a:pPr algn="l"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</a:rPr>
              <a:t> v židovském muzeu je pozůstalost po Židech, kteří zemřeli 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  v koncentračních táborech za 2</a:t>
            </a:r>
            <a:r>
              <a:rPr lang="cs-CZ" sz="2000" dirty="0" smtClean="0">
                <a:solidFill>
                  <a:schemeClr val="tx1"/>
                </a:solidFill>
              </a:rPr>
              <a:t>. světové </a:t>
            </a:r>
            <a:r>
              <a:rPr lang="cs-CZ" sz="2000" dirty="0" smtClean="0">
                <a:solidFill>
                  <a:schemeClr val="tx1"/>
                </a:solidFill>
              </a:rPr>
              <a:t>války, muzeum je 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  druhé největší na světě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6148" name="Picture 4" descr="http://upload.wikimedia.org/wikipedia/commons/thumb/1/1c/V10p163001_Prague.jpg/220px-V10p163001_Prague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16" y="2143116"/>
            <a:ext cx="1729545" cy="25628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/>
          <a:lstStyle/>
          <a:p>
            <a:r>
              <a:rPr lang="cs-CZ" dirty="0" smtClean="0"/>
              <a:t>JOSEFOV (PRAHA)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57562"/>
            <a:ext cx="8229600" cy="3214710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2000" b="1" dirty="0" smtClean="0"/>
              <a:t>- Židovská radnice </a:t>
            </a:r>
            <a:r>
              <a:rPr lang="cs-CZ" sz="2000" dirty="0" smtClean="0"/>
              <a:t>pochází z roku 1577, postavena v renesančním slohu,</a:t>
            </a:r>
          </a:p>
          <a:p>
            <a:pPr>
              <a:buNone/>
            </a:pPr>
            <a:r>
              <a:rPr lang="cs-CZ" sz="2000" dirty="0" smtClean="0"/>
              <a:t>  současný  stav je rokokový, stavba má dvoje hodiny – s latinskými číslicemi</a:t>
            </a:r>
          </a:p>
          <a:p>
            <a:pPr>
              <a:buNone/>
            </a:pPr>
            <a:r>
              <a:rPr lang="cs-CZ" sz="2000" dirty="0" smtClean="0"/>
              <a:t>  a s hebrejskými číslicemi, které jdou pozpátku</a:t>
            </a:r>
          </a:p>
          <a:p>
            <a:pPr>
              <a:buNone/>
            </a:pPr>
            <a:r>
              <a:rPr lang="cs-CZ" sz="2000" dirty="0" smtClean="0"/>
              <a:t>- sídlí zde vedoucí židovské obce</a:t>
            </a:r>
          </a:p>
          <a:p>
            <a:pPr>
              <a:buNone/>
            </a:pPr>
            <a:r>
              <a:rPr lang="cs-CZ" sz="2000" b="1" dirty="0" smtClean="0"/>
              <a:t>- Vysoká radnice </a:t>
            </a:r>
            <a:r>
              <a:rPr lang="cs-CZ" sz="2000" dirty="0" smtClean="0"/>
              <a:t>z roku 1564 modlitebna pro židovské konšely – nyní </a:t>
            </a:r>
          </a:p>
          <a:p>
            <a:pPr>
              <a:buNone/>
            </a:pPr>
            <a:r>
              <a:rPr lang="cs-CZ" sz="2000" dirty="0" smtClean="0"/>
              <a:t>  pokladna Židovského muzea v Praze</a:t>
            </a:r>
          </a:p>
          <a:p>
            <a:pPr>
              <a:buNone/>
            </a:pPr>
            <a:r>
              <a:rPr lang="cs-CZ" sz="2000" b="1" dirty="0" smtClean="0"/>
              <a:t>- </a:t>
            </a:r>
            <a:r>
              <a:rPr lang="cs-CZ" sz="2000" b="1" dirty="0" err="1" smtClean="0"/>
              <a:t>Maiselova</a:t>
            </a:r>
            <a:r>
              <a:rPr lang="cs-CZ" sz="2000" b="1" dirty="0" smtClean="0"/>
              <a:t> synagoga </a:t>
            </a:r>
            <a:r>
              <a:rPr lang="cs-CZ" sz="2000" dirty="0" smtClean="0"/>
              <a:t>(1590-92) původně renesanční, pak barokní a současná </a:t>
            </a:r>
          </a:p>
          <a:p>
            <a:pPr>
              <a:buNone/>
            </a:pPr>
            <a:r>
              <a:rPr lang="cs-CZ" sz="2000" dirty="0" smtClean="0"/>
              <a:t>  podoba je novogotická, sloužila jako rodinná synagoga primase </a:t>
            </a:r>
            <a:r>
              <a:rPr lang="cs-CZ" sz="2000" dirty="0" err="1" smtClean="0"/>
              <a:t>Maisela</a:t>
            </a:r>
            <a:r>
              <a:rPr lang="cs-CZ" sz="2000" dirty="0" smtClean="0"/>
              <a:t>, který </a:t>
            </a:r>
          </a:p>
          <a:p>
            <a:pPr>
              <a:buNone/>
            </a:pPr>
            <a:r>
              <a:rPr lang="cs-CZ" sz="2000" dirty="0" smtClean="0"/>
              <a:t>  financoval stavbu radnice i synagog</a:t>
            </a:r>
            <a:endParaRPr lang="cs-CZ" sz="2000" dirty="0"/>
          </a:p>
        </p:txBody>
      </p:sp>
      <p:pic>
        <p:nvPicPr>
          <p:cNvPr id="5122" name="Picture 2" descr="http://upload.wikimedia.org/wikipedia/commons/thumb/3/30/High_synagogue_in_Prague.jpg/220px-High_synagogue_in_Prague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14744" y="1316580"/>
            <a:ext cx="1428760" cy="1902849"/>
          </a:xfrm>
          <a:prstGeom prst="rect">
            <a:avLst/>
          </a:prstGeom>
          <a:noFill/>
        </p:spPr>
      </p:pic>
      <p:pic>
        <p:nvPicPr>
          <p:cNvPr id="5124" name="Picture 4" descr="Maisel Synagogue2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72198" y="1285860"/>
            <a:ext cx="1434536" cy="1910802"/>
          </a:xfrm>
          <a:prstGeom prst="rect">
            <a:avLst/>
          </a:prstGeom>
          <a:noFill/>
        </p:spPr>
      </p:pic>
      <p:pic>
        <p:nvPicPr>
          <p:cNvPr id="6" name="Picture 2" descr="Praha, Židovská radnice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285852" y="1285860"/>
            <a:ext cx="1438394" cy="19197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r>
              <a:rPr lang="cs-CZ" dirty="0" smtClean="0"/>
              <a:t>JOSEFOV (PRAHA)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14620"/>
            <a:ext cx="8229600" cy="364333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000" b="1" dirty="0" smtClean="0"/>
              <a:t>- Pinkasova synagoga</a:t>
            </a:r>
            <a:r>
              <a:rPr lang="cs-CZ" sz="2000" dirty="0" smtClean="0"/>
              <a:t> (</a:t>
            </a:r>
            <a:r>
              <a:rPr lang="cs-CZ" sz="2000" b="1" dirty="0" smtClean="0"/>
              <a:t>Pinkasova škola</a:t>
            </a:r>
            <a:r>
              <a:rPr lang="cs-CZ" sz="2000" dirty="0" smtClean="0"/>
              <a:t>) z roku 1535 po královském rabínu </a:t>
            </a:r>
          </a:p>
          <a:p>
            <a:pPr>
              <a:buNone/>
            </a:pPr>
            <a:r>
              <a:rPr lang="cs-CZ" sz="2000" dirty="0" smtClean="0"/>
              <a:t>  </a:t>
            </a:r>
            <a:r>
              <a:rPr lang="cs-CZ" sz="2000" dirty="0" smtClean="0"/>
              <a:t>Pinkasovi, </a:t>
            </a:r>
            <a:r>
              <a:rPr lang="cs-CZ" sz="2000" dirty="0" smtClean="0"/>
              <a:t>vnuku A. M. </a:t>
            </a:r>
            <a:r>
              <a:rPr lang="cs-CZ" sz="2000" dirty="0" err="1" smtClean="0"/>
              <a:t>Horowitze</a:t>
            </a:r>
            <a:r>
              <a:rPr lang="cs-CZ" sz="2000" dirty="0" smtClean="0"/>
              <a:t>, </a:t>
            </a:r>
            <a:r>
              <a:rPr lang="cs-CZ" sz="2000" dirty="0" smtClean="0"/>
              <a:t>jako rodinná modlitebna, dnes památník </a:t>
            </a:r>
          </a:p>
          <a:p>
            <a:pPr>
              <a:buNone/>
            </a:pPr>
            <a:r>
              <a:rPr lang="cs-CZ" sz="2000" dirty="0" smtClean="0"/>
              <a:t>  obětem </a:t>
            </a:r>
            <a:r>
              <a:rPr lang="cs-CZ" sz="2000" dirty="0" err="1" smtClean="0"/>
              <a:t>holokaustu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b="1" dirty="0" smtClean="0"/>
              <a:t>- Španělská synagoga </a:t>
            </a:r>
            <a:r>
              <a:rPr lang="cs-CZ" sz="2000" dirty="0" smtClean="0"/>
              <a:t>v</a:t>
            </a:r>
            <a:r>
              <a:rPr lang="cs-CZ" sz="2000" b="1" dirty="0" smtClean="0"/>
              <a:t> </a:t>
            </a:r>
            <a:r>
              <a:rPr lang="cs-CZ" sz="2000" dirty="0" smtClean="0"/>
              <a:t>maursko-španělském stylu z r. 1868 je nejmladší </a:t>
            </a:r>
          </a:p>
          <a:p>
            <a:pPr>
              <a:buNone/>
            </a:pPr>
            <a:r>
              <a:rPr lang="cs-CZ" sz="2000" dirty="0" smtClean="0"/>
              <a:t>  synagogou</a:t>
            </a:r>
            <a:endParaRPr lang="cs-CZ" sz="2000" dirty="0"/>
          </a:p>
        </p:txBody>
      </p:sp>
      <p:pic>
        <p:nvPicPr>
          <p:cNvPr id="4098" name="Picture 2" descr="Pinkas synagogue2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28992" y="1196705"/>
            <a:ext cx="2024820" cy="1522666"/>
          </a:xfrm>
          <a:prstGeom prst="rect">
            <a:avLst/>
          </a:prstGeom>
          <a:noFill/>
        </p:spPr>
      </p:pic>
      <p:pic>
        <p:nvPicPr>
          <p:cNvPr id="4100" name="Picture 4" descr="Spanish Synagogue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42910" y="3929066"/>
            <a:ext cx="2001261" cy="1504949"/>
          </a:xfrm>
          <a:prstGeom prst="rect">
            <a:avLst/>
          </a:prstGeom>
          <a:noFill/>
        </p:spPr>
      </p:pic>
      <p:pic>
        <p:nvPicPr>
          <p:cNvPr id="4102" name="Picture 6" descr="http://upload.wikimedia.org/wikipedia/commons/thumb/5/5a/Spanish_synagogue_dome.jpg/200px-Spanish_synagogue_dome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286116" y="3929066"/>
            <a:ext cx="1976438" cy="1482329"/>
          </a:xfrm>
          <a:prstGeom prst="rect">
            <a:avLst/>
          </a:prstGeom>
          <a:noFill/>
        </p:spPr>
      </p:pic>
      <p:pic>
        <p:nvPicPr>
          <p:cNvPr id="4104" name="Picture 8" descr="http://upload.wikimedia.org/wikipedia/commons/thumb/a/aa/Spanish_synagogue_interior.jpg/200px-Spanish_synagogue_interior.jpg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929322" y="3929066"/>
            <a:ext cx="2000251" cy="15001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JOSEFOV (PRAHA)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143248"/>
            <a:ext cx="8229600" cy="35719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b="1" dirty="0" smtClean="0"/>
              <a:t>- Klausova synagoga </a:t>
            </a:r>
            <a:r>
              <a:rPr lang="cs-CZ" sz="2000" dirty="0" smtClean="0"/>
              <a:t>postavená v letech 1689-94 se nachází u vstupu na </a:t>
            </a:r>
          </a:p>
          <a:p>
            <a:pPr>
              <a:buNone/>
            </a:pPr>
            <a:r>
              <a:rPr lang="cs-CZ" sz="2000" dirty="0" smtClean="0"/>
              <a:t>  Starý židovský hřbitov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b="1" dirty="0" smtClean="0"/>
              <a:t>- Starý židovský hřbitov</a:t>
            </a:r>
            <a:r>
              <a:rPr lang="cs-CZ" sz="2000" dirty="0" smtClean="0"/>
              <a:t> od r. 1439 do r. 1786 – pohřbeni zde jsou např.</a:t>
            </a:r>
          </a:p>
          <a:p>
            <a:pPr>
              <a:buNone/>
            </a:pPr>
            <a:r>
              <a:rPr lang="cs-CZ" sz="2000" dirty="0" smtClean="0"/>
              <a:t>  </a:t>
            </a:r>
            <a:r>
              <a:rPr lang="cs-CZ" sz="2000" dirty="0" err="1" smtClean="0"/>
              <a:t>Mordechaj</a:t>
            </a:r>
            <a:r>
              <a:rPr lang="cs-CZ" sz="2000" dirty="0" smtClean="0"/>
              <a:t> </a:t>
            </a:r>
            <a:r>
              <a:rPr lang="cs-CZ" sz="2000" dirty="0" err="1" smtClean="0"/>
              <a:t>Maisel</a:t>
            </a:r>
            <a:r>
              <a:rPr lang="cs-CZ" sz="2000" dirty="0" smtClean="0"/>
              <a:t>, Rabi </a:t>
            </a:r>
            <a:r>
              <a:rPr lang="cs-CZ" sz="2000" dirty="0" err="1" smtClean="0"/>
              <a:t>Löw</a:t>
            </a:r>
            <a:r>
              <a:rPr lang="cs-CZ" sz="2000" dirty="0" smtClean="0"/>
              <a:t>, David </a:t>
            </a:r>
            <a:r>
              <a:rPr lang="cs-CZ" sz="2000" dirty="0" err="1" smtClean="0"/>
              <a:t>Oppenheim</a:t>
            </a: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  <p:pic>
        <p:nvPicPr>
          <p:cNvPr id="3074" name="Picture 2" descr="Klausen Synagogue-front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71670" y="1285860"/>
            <a:ext cx="2381250" cy="1790701"/>
          </a:xfrm>
          <a:prstGeom prst="rect">
            <a:avLst/>
          </a:prstGeom>
          <a:noFill/>
        </p:spPr>
      </p:pic>
      <p:pic>
        <p:nvPicPr>
          <p:cNvPr id="3076" name="Picture 4" descr="http://upload.wikimedia.org/wikipedia/commons/thumb/7/73/Tomb_Jehuda_L%C3%B6v_Teller.JPG/220px-Tomb_Jehuda_L%C3%B6v_Teller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572132" y="3857628"/>
            <a:ext cx="1194775" cy="1873625"/>
          </a:xfrm>
          <a:prstGeom prst="rect">
            <a:avLst/>
          </a:prstGeom>
          <a:noFill/>
        </p:spPr>
      </p:pic>
      <p:pic>
        <p:nvPicPr>
          <p:cNvPr id="3078" name="Picture 6" descr="Praha Jewish Cemetery 2003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71670" y="3857628"/>
            <a:ext cx="2476247" cy="1862139"/>
          </a:xfrm>
          <a:prstGeom prst="rect">
            <a:avLst/>
          </a:prstGeom>
          <a:noFill/>
        </p:spPr>
      </p:pic>
      <p:pic>
        <p:nvPicPr>
          <p:cNvPr id="3080" name="Picture 8" descr="http://upload.wikimedia.org/wikipedia/commons/thumb/2/20/Klausen_syn_int.jpg/120px-Klausen_syn_int.jpg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429256" y="1285860"/>
            <a:ext cx="1339461" cy="17859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JOSEFOV (PRAHA)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76"/>
            <a:ext cx="8229600" cy="292895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000" b="1" dirty="0" smtClean="0"/>
              <a:t>- Staronová synagoga</a:t>
            </a:r>
            <a:r>
              <a:rPr lang="cs-CZ" sz="2000" dirty="0" smtClean="0"/>
              <a:t> (Velká škola) jedna z nejstarších v Evropě</a:t>
            </a:r>
          </a:p>
          <a:p>
            <a:pPr>
              <a:buNone/>
            </a:pPr>
            <a:r>
              <a:rPr lang="cs-CZ" sz="2000" dirty="0" smtClean="0"/>
              <a:t>- vystavěna v roce 1270 ve stylu cisterciácké gotiky za vlády Přemysla </a:t>
            </a:r>
          </a:p>
          <a:p>
            <a:pPr>
              <a:buNone/>
            </a:pPr>
            <a:r>
              <a:rPr lang="cs-CZ" sz="2000" dirty="0" smtClean="0"/>
              <a:t>  Otakara II.</a:t>
            </a:r>
          </a:p>
          <a:p>
            <a:pPr>
              <a:buNone/>
            </a:pPr>
            <a:r>
              <a:rPr lang="cs-CZ" sz="2000" dirty="0" smtClean="0"/>
              <a:t>- poté přistavěna vstupní síň a ženská galerie</a:t>
            </a:r>
          </a:p>
          <a:p>
            <a:pPr>
              <a:buNone/>
            </a:pPr>
            <a:r>
              <a:rPr lang="cs-CZ" sz="2000" dirty="0" smtClean="0"/>
              <a:t>- roku 1883 obnovuje synagogu puristicky J. </a:t>
            </a:r>
            <a:r>
              <a:rPr lang="cs-CZ" sz="2000" dirty="0" err="1" smtClean="0"/>
              <a:t>Mocker</a:t>
            </a:r>
            <a:r>
              <a:rPr lang="cs-CZ" sz="2000" dirty="0" smtClean="0"/>
              <a:t>, 1966-67 obnoveny</a:t>
            </a:r>
          </a:p>
          <a:p>
            <a:pPr>
              <a:buNone/>
            </a:pPr>
            <a:r>
              <a:rPr lang="cs-CZ" sz="2000" dirty="0" smtClean="0"/>
              <a:t>  hebrejské nápisy v interiéru</a:t>
            </a:r>
          </a:p>
          <a:p>
            <a:pPr>
              <a:buNone/>
            </a:pPr>
            <a:r>
              <a:rPr lang="cs-CZ" sz="2000" dirty="0" smtClean="0"/>
              <a:t>- k synagoze se váže řada pověstí, nejznámější je o </a:t>
            </a:r>
            <a:r>
              <a:rPr lang="cs-CZ" sz="2000" dirty="0" err="1" smtClean="0"/>
              <a:t>Maharalovi</a:t>
            </a:r>
            <a:r>
              <a:rPr lang="cs-CZ" sz="2000" dirty="0" smtClean="0"/>
              <a:t>, který na půdě</a:t>
            </a:r>
          </a:p>
          <a:p>
            <a:pPr>
              <a:buNone/>
            </a:pPr>
            <a:r>
              <a:rPr lang="cs-CZ" sz="2000" dirty="0" smtClean="0"/>
              <a:t>   uložil Golema</a:t>
            </a:r>
          </a:p>
          <a:p>
            <a:endParaRPr lang="cs-CZ" sz="2000" dirty="0"/>
          </a:p>
        </p:txBody>
      </p:sp>
      <p:pic>
        <p:nvPicPr>
          <p:cNvPr id="2050" name="Picture 2" descr="Praha Staronova Synagoga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00100" y="1357298"/>
            <a:ext cx="2428892" cy="2020839"/>
          </a:xfrm>
          <a:prstGeom prst="rect">
            <a:avLst/>
          </a:prstGeom>
          <a:noFill/>
        </p:spPr>
      </p:pic>
      <p:pic>
        <p:nvPicPr>
          <p:cNvPr id="2052" name="Picture 4" descr="http://upload.wikimedia.org/wikipedia/commons/thumb/c/c8/Old_new_synagogue_in_Prague_-_inside.jpg/220px-Old_new_synagogue_in_Prague_-_inside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143636" y="1357298"/>
            <a:ext cx="1501905" cy="2000264"/>
          </a:xfrm>
          <a:prstGeom prst="rect">
            <a:avLst/>
          </a:prstGeom>
          <a:noFill/>
        </p:spPr>
      </p:pic>
      <p:pic>
        <p:nvPicPr>
          <p:cNvPr id="2054" name="Picture 6" descr="http://upload.wikimedia.org/wikipedia/commons/thumb/7/73/V10p158001_Prague.jpg/220px-V10p158001_Prague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929058" y="1357298"/>
            <a:ext cx="1643074" cy="20239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</a:rPr>
              <a:t>Použitá literatura a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u="sng" dirty="0" smtClean="0">
                <a:hlinkClick r:id="rId2"/>
              </a:rPr>
              <a:t>http://cs.wikipedia.org/wiki/Josefov_(Praha)</a:t>
            </a:r>
            <a:endParaRPr lang="cs-CZ" sz="2000" dirty="0" smtClean="0"/>
          </a:p>
          <a:p>
            <a:pPr>
              <a:buNone/>
            </a:pPr>
            <a:r>
              <a:rPr lang="cs-CZ" sz="2000" u="sng" dirty="0" smtClean="0">
                <a:hlinkClick r:id="rId3"/>
              </a:rPr>
              <a:t>http://cs.wikipedia.org/wiki/%C5%BDidovsk%C3%A1_radnice</a:t>
            </a:r>
            <a:endParaRPr lang="cs-CZ" sz="2000" dirty="0" smtClean="0"/>
          </a:p>
          <a:p>
            <a:pPr>
              <a:buNone/>
            </a:pPr>
            <a:r>
              <a:rPr lang="cs-CZ" sz="2000" u="sng" dirty="0" smtClean="0">
                <a:hlinkClick r:id="rId4"/>
              </a:rPr>
              <a:t>http://cs.wikipedia.org/wiki/Vysok%C3%A1_synagoga</a:t>
            </a:r>
            <a:endParaRPr lang="cs-CZ" sz="2000" dirty="0" smtClean="0"/>
          </a:p>
          <a:p>
            <a:pPr>
              <a:buNone/>
            </a:pPr>
            <a:r>
              <a:rPr lang="cs-CZ" sz="2000" u="sng" dirty="0" smtClean="0">
                <a:hlinkClick r:id="rId5"/>
              </a:rPr>
              <a:t>http://cs.wikipedia.org/wiki/Maiselova_synagoga</a:t>
            </a:r>
            <a:endParaRPr lang="cs-CZ" sz="2000" dirty="0" smtClean="0"/>
          </a:p>
          <a:p>
            <a:pPr>
              <a:buNone/>
            </a:pPr>
            <a:r>
              <a:rPr lang="cs-CZ" sz="2000" u="sng" dirty="0" smtClean="0">
                <a:hlinkClick r:id="rId6"/>
              </a:rPr>
              <a:t>http://cs.wikipedia.org/wiki/Pinkasova_synagoga</a:t>
            </a:r>
            <a:endParaRPr lang="cs-CZ" sz="2000" dirty="0" smtClean="0"/>
          </a:p>
          <a:p>
            <a:pPr>
              <a:buNone/>
            </a:pPr>
            <a:r>
              <a:rPr lang="cs-CZ" sz="2000" u="sng" dirty="0" smtClean="0">
                <a:hlinkClick r:id="rId7"/>
              </a:rPr>
              <a:t>http://cs.wikipedia.org/wiki/%C5%A0pan%C4%9Blsk%C3%A1_synagoga</a:t>
            </a:r>
            <a:endParaRPr lang="cs-CZ" sz="2000" dirty="0" smtClean="0"/>
          </a:p>
          <a:p>
            <a:pPr>
              <a:buNone/>
            </a:pPr>
            <a:r>
              <a:rPr lang="cs-CZ" sz="2000" u="sng" dirty="0" smtClean="0">
                <a:hlinkClick r:id="rId8"/>
              </a:rPr>
              <a:t>http://cs.wikipedia.org/wiki/Klausov%C3%A1_synagoga</a:t>
            </a:r>
            <a:endParaRPr lang="cs-CZ" sz="2000" dirty="0" smtClean="0"/>
          </a:p>
          <a:p>
            <a:pPr>
              <a:buNone/>
            </a:pPr>
            <a:r>
              <a:rPr lang="cs-CZ" sz="2000" u="sng" dirty="0" smtClean="0">
                <a:hlinkClick r:id="rId9"/>
              </a:rPr>
              <a:t>http://cs.wikipedia.org/wiki/Star%C3%BD_%C5%BEidovsk%C3%BD_h%C5%99bitov</a:t>
            </a:r>
            <a:endParaRPr lang="cs-CZ" sz="2000" u="sng" dirty="0" smtClean="0"/>
          </a:p>
          <a:p>
            <a:pPr>
              <a:buNone/>
            </a:pPr>
            <a:r>
              <a:rPr lang="cs-CZ" sz="2000" dirty="0" smtClean="0">
                <a:hlinkClick r:id="rId10"/>
              </a:rPr>
              <a:t>http://cs.wikipedia.org/wiki/Staronov%C3%A1_synagoga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 lvl="1">
              <a:buNone/>
            </a:pPr>
            <a:r>
              <a:rPr lang="cs-CZ" sz="2000" dirty="0" smtClean="0"/>
              <a:t> 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305</TotalTime>
  <Words>405</Words>
  <Application>Microsoft Office PowerPoint</Application>
  <PresentationFormat>Předvádění na obrazovce (4:3)</PresentationFormat>
  <Paragraphs>63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JOSEFOV (PRAHA)</vt:lpstr>
      <vt:lpstr>JOSEFOV (PRAHA)</vt:lpstr>
      <vt:lpstr>JOSEFOV (PRAHA)</vt:lpstr>
      <vt:lpstr>JOSEFOV (PRAHA)</vt:lpstr>
      <vt:lpstr>JOSEFOV (PRAHA)</vt:lpstr>
      <vt:lpstr>Použitá literatura a zdroje: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JOSEFOV</dc:title>
  <dc:creator>Uzivatel</dc:creator>
  <cp:lastModifiedBy>Romana Rubešová</cp:lastModifiedBy>
  <cp:revision>32</cp:revision>
  <dcterms:created xsi:type="dcterms:W3CDTF">2012-11-14T17:47:40Z</dcterms:created>
  <dcterms:modified xsi:type="dcterms:W3CDTF">2012-11-15T09:13:17Z</dcterms:modified>
</cp:coreProperties>
</file>