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000099"/>
    <a:srgbClr val="003300"/>
    <a:srgbClr val="99FF66"/>
    <a:srgbClr val="008000"/>
    <a:srgbClr val="660066"/>
    <a:srgbClr val="FF99FF"/>
    <a:srgbClr val="CC0099"/>
    <a:srgbClr val="800000"/>
    <a:srgbClr val="FF99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2FD08F9-BD32-4C5E-9564-73EAF663F088}" type="datetimeFigureOut">
              <a:rPr lang="cs-CZ" smtClean="0"/>
              <a:pPr/>
              <a:t>11.9.2012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965A358-5CA1-440B-A3CB-570C810EED5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koupelny.pontte.eu/Grafika/images/infracerveny-teplomer2v.jpg" TargetMode="External"/><Relationship Id="rId13" Type="http://schemas.openxmlformats.org/officeDocument/2006/relationships/hyperlink" Target="http://www.doplnkydomova.cz/fotky11045/fotos/gen320/gen__vyr_3254733.jpg" TargetMode="External"/><Relationship Id="rId3" Type="http://schemas.openxmlformats.org/officeDocument/2006/relationships/hyperlink" Target="http://www.basaldigitalthermometer.com/images/basal_digital_thermometer.jpg" TargetMode="External"/><Relationship Id="rId7" Type="http://schemas.openxmlformats.org/officeDocument/2006/relationships/hyperlink" Target="http://files.grily-krby.cz/200000155-4bc504dba0/teplomer-sonda.jpg" TargetMode="External"/><Relationship Id="rId12" Type="http://schemas.openxmlformats.org/officeDocument/2006/relationships/hyperlink" Target="http://upload.wikimedia.org/wikipedia/commons/7/7b/P%C5%99es%C3%BDpac%C3%AD_hodiny.png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azeny3000.cz/data/obrazky/sortiment/69040-teplomer-plovouci-velky.jpg" TargetMode="External"/><Relationship Id="rId11" Type="http://schemas.openxmlformats.org/officeDocument/2006/relationships/hyperlink" Target="http://www.freelap.cz/fotky2297/stopky%20freelap%20new.jpg" TargetMode="External"/><Relationship Id="rId5" Type="http://schemas.openxmlformats.org/officeDocument/2006/relationships/hyperlink" Target="http://www.rodina-finance.cz/img/full/4/12410.jpg" TargetMode="External"/><Relationship Id="rId15" Type="http://schemas.openxmlformats.org/officeDocument/2006/relationships/hyperlink" Target="http://www.jah.cz/images/produkty/original/1075.jpg" TargetMode="External"/><Relationship Id="rId10" Type="http://schemas.openxmlformats.org/officeDocument/2006/relationships/hyperlink" Target="http://www.preparedpantry.com/productimages/kitchentools/Full-stainlesseggtimer.jpg" TargetMode="External"/><Relationship Id="rId4" Type="http://schemas.openxmlformats.org/officeDocument/2006/relationships/hyperlink" Target="http://www.atmos.cz/img/prislusenstvi/spalinovy-teplomer/teplomer.jpg" TargetMode="External"/><Relationship Id="rId9" Type="http://schemas.openxmlformats.org/officeDocument/2006/relationships/hyperlink" Target="http://www.abcsport.cz/pic_zbozi/90018.jpg" TargetMode="External"/><Relationship Id="rId14" Type="http://schemas.openxmlformats.org/officeDocument/2006/relationships/hyperlink" Target="http://www.jah.cz/images/produkty/original/1173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11521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opakování učiva ze  šestého ročníku. 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500298" y="3286124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Opakování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2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3265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VY_32_INOVACE_FY.7.A.02_opakovani_2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9697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1. Vyberte pojmy, které </a:t>
            </a:r>
            <a:r>
              <a:rPr lang="cs-CZ" sz="3200" dirty="0" smtClean="0">
                <a:solidFill>
                  <a:srgbClr val="CC00CC"/>
                </a:solidFill>
                <a:effectLst/>
              </a:rPr>
              <a:t>souvisejí s </a:t>
            </a:r>
            <a:r>
              <a:rPr lang="cs-CZ" sz="3200" dirty="0" smtClean="0">
                <a:solidFill>
                  <a:srgbClr val="CC00CC"/>
                </a:solidFill>
                <a:effectLst/>
              </a:rPr>
              <a:t>fyzikální veličinou </a:t>
            </a:r>
            <a:r>
              <a:rPr lang="cs-CZ" sz="3200" dirty="0" smtClean="0">
                <a:solidFill>
                  <a:srgbClr val="CC00CC"/>
                </a:solidFill>
                <a:effectLst/>
              </a:rPr>
              <a:t>TEPLOTA  a každý pojem vysvětlete: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428596" y="2285992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v</a:t>
            </a:r>
            <a:r>
              <a:rPr lang="cs-CZ" sz="2800" b="1" dirty="0" smtClean="0">
                <a:solidFill>
                  <a:srgbClr val="660066"/>
                </a:solidFill>
              </a:rPr>
              <a:t>ar vody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214678" y="3857628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273 K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857884" y="5214950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Jupiter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14282" y="4572008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teploměr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5857884" y="2643182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stopky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86116" y="1571612"/>
            <a:ext cx="2857520" cy="1428760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660066"/>
                </a:solidFill>
              </a:rPr>
              <a:t>s</a:t>
            </a:r>
            <a:r>
              <a:rPr lang="cs-CZ" sz="2800" b="1" dirty="0" smtClean="0">
                <a:solidFill>
                  <a:srgbClr val="660066"/>
                </a:solidFill>
              </a:rPr>
              <a:t>ymbol T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2. Vyjmenujte typy teploměrů a řekněte, kde se používají: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sp>
        <p:nvSpPr>
          <p:cNvPr id="1026" name="AutoShape 2" descr="http://upload.wikimedia.org/wikipedia/commons/thumb/5/5d/Teplomer.jpg/220px-Teplom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028" name="AutoShape 4" descr="http://upload.wikimedia.org/wikipedia/commons/thumb/5/5d/Teplomer.jpg/220px-Teplom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030" name="AutoShape 6" descr="http://shop.dela.cz/images/s24860-digitalni-teplomer-fialovy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032" name="AutoShape 8" descr="http://shop.dela.cz/images/s24860-digitalni-teplomer-fialovy.jpe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8" name="Obrázek 7" descr="MP90040098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1643050"/>
            <a:ext cx="1467856" cy="1835268"/>
          </a:xfrm>
          <a:prstGeom prst="rect">
            <a:avLst/>
          </a:prstGeom>
        </p:spPr>
      </p:pic>
      <p:sp>
        <p:nvSpPr>
          <p:cNvPr id="3074" name="AutoShape 2" descr="http://www.basaldigitalthermometer.com/images/basal_digital_thermometer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10" name="Obrázek 9" descr="basal_digital_thermome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9124" y="1214422"/>
            <a:ext cx="1857388" cy="1857388"/>
          </a:xfrm>
          <a:prstGeom prst="rect">
            <a:avLst/>
          </a:prstGeom>
        </p:spPr>
      </p:pic>
      <p:pic>
        <p:nvPicPr>
          <p:cNvPr id="11" name="Obrázek 10" descr="teplomer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6578" y="1071546"/>
            <a:ext cx="2182810" cy="1637108"/>
          </a:xfrm>
          <a:prstGeom prst="rect">
            <a:avLst/>
          </a:prstGeom>
        </p:spPr>
      </p:pic>
      <p:pic>
        <p:nvPicPr>
          <p:cNvPr id="12" name="Obrázek 11" descr="12410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826" y="3000372"/>
            <a:ext cx="2444738" cy="1833554"/>
          </a:xfrm>
          <a:prstGeom prst="rect">
            <a:avLst/>
          </a:prstGeom>
        </p:spPr>
      </p:pic>
      <p:pic>
        <p:nvPicPr>
          <p:cNvPr id="13" name="Obrázek 12" descr="69040-teplomer-plovouci-velky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20" y="3643314"/>
            <a:ext cx="2258956" cy="2001884"/>
          </a:xfrm>
          <a:prstGeom prst="rect">
            <a:avLst/>
          </a:prstGeom>
        </p:spPr>
      </p:pic>
      <p:pic>
        <p:nvPicPr>
          <p:cNvPr id="14" name="Obrázek 13" descr="teplomer-sonda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57488" y="3071810"/>
            <a:ext cx="1500198" cy="1842243"/>
          </a:xfrm>
          <a:prstGeom prst="rect">
            <a:avLst/>
          </a:prstGeom>
        </p:spPr>
      </p:pic>
      <p:pic>
        <p:nvPicPr>
          <p:cNvPr id="15" name="Obrázek 14" descr="infracerveny-teplomer2v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71934" y="4814886"/>
            <a:ext cx="1785950" cy="1785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3. Jaké znáte teplotní stupnice?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Vyberte správné odpovědi: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500166" y="3429000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Kassinova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572132" y="3000372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Kelvinova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072066" y="4500570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Réaumurova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43042" y="5072074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Celsiova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286380" y="1571612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Fahrova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00034" y="1928802"/>
            <a:ext cx="2928958" cy="114300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66"/>
                </a:solidFill>
              </a:rPr>
              <a:t>Fahrenheitova stupnice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4. Které jednotky času znáte?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4" name="Obrázek 3" descr="stopk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714488"/>
            <a:ext cx="1704746" cy="2314574"/>
          </a:xfrm>
          <a:prstGeom prst="rect">
            <a:avLst/>
          </a:prstGeom>
        </p:spPr>
      </p:pic>
      <p:pic>
        <p:nvPicPr>
          <p:cNvPr id="5" name="Obrázek 4" descr="Full-stainlesseggtim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8860" y="3929066"/>
            <a:ext cx="2043118" cy="2321725"/>
          </a:xfrm>
          <a:prstGeom prst="rect">
            <a:avLst/>
          </a:prstGeom>
        </p:spPr>
      </p:pic>
      <p:pic>
        <p:nvPicPr>
          <p:cNvPr id="6" name="Obrázek 5" descr="stopky freelap ne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29388" y="428604"/>
            <a:ext cx="2226860" cy="1947490"/>
          </a:xfrm>
          <a:prstGeom prst="rect">
            <a:avLst/>
          </a:prstGeom>
        </p:spPr>
      </p:pic>
      <p:pic>
        <p:nvPicPr>
          <p:cNvPr id="7" name="Obrázek 6" descr="Přesýpací_hodiny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214810" y="1357298"/>
            <a:ext cx="1274771" cy="2288211"/>
          </a:xfrm>
          <a:prstGeom prst="rect">
            <a:avLst/>
          </a:prstGeom>
        </p:spPr>
      </p:pic>
      <p:pic>
        <p:nvPicPr>
          <p:cNvPr id="8" name="Obrázek 7" descr="gen__vyr_3254733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3636" y="3357562"/>
            <a:ext cx="2508356" cy="2524132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2071670" y="1357298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sekunda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58016" y="5929330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rok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214546" y="2786058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minuta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28596" y="4572008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den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00826" y="2500306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hodina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86248" y="5786454"/>
            <a:ext cx="2000264" cy="642942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měsíc</a:t>
            </a:r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4686304" cy="31621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1 minuta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5 minut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3 minuty a 20 sekund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1 hodina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CC33"/>
                </a:solidFill>
              </a:rPr>
              <a:t>1 hodina a 10 minut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829312" cy="9397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5. Vyjádřete v sekundách: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117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214686"/>
            <a:ext cx="4318000" cy="3241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000240"/>
            <a:ext cx="4329114" cy="33764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3 minuty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67 sekund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 minuta a 12 sekund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1/12 hodiny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1/5 minuty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3366FF"/>
                </a:solidFill>
              </a:rPr>
              <a:t>120 sekund</a:t>
            </a:r>
            <a:endParaRPr lang="cs-CZ" sz="2800" b="1" dirty="0">
              <a:solidFill>
                <a:srgbClr val="33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99"/>
                </a:solidFill>
                <a:effectLst/>
              </a:rPr>
              <a:t>6. Seřaďte následující časové intervaly od nejkratšího po nejdelší:</a:t>
            </a:r>
            <a:endParaRPr lang="cs-CZ" sz="3200" dirty="0">
              <a:solidFill>
                <a:srgbClr val="003399"/>
              </a:solidFill>
              <a:effectLst/>
            </a:endParaRPr>
          </a:p>
        </p:txBody>
      </p:sp>
      <p:pic>
        <p:nvPicPr>
          <p:cNvPr id="5" name="Obrázek 4" descr="107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7818" y="1500174"/>
            <a:ext cx="3396569" cy="45323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7. Z uvedených jednotek délky vyberte ty, které patří do mezinárodní soustavy jednotek SI: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85786" y="171448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loket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214810" y="314324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stopa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57818" y="135729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metr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5429256" y="4929198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centimetr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857356" y="5000636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míle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57158" y="3429000"/>
            <a:ext cx="3286148" cy="1571636"/>
          </a:xfrm>
          <a:prstGeom prst="ellipse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00"/>
                </a:solidFill>
              </a:rPr>
              <a:t>kilometr</a:t>
            </a:r>
            <a:endParaRPr lang="cs-CZ" sz="32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2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  <p:bldP spid="7" grpId="0"/>
      <p:bldP spid="8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8. Z uvedených jednotek různých fyzikálních veličin vyberte ty, které </a:t>
            </a:r>
            <a:r>
              <a:rPr lang="cs-CZ" sz="3200" u="sng" dirty="0" smtClean="0">
                <a:solidFill>
                  <a:srgbClr val="CC0099"/>
                </a:solidFill>
                <a:effectLst/>
              </a:rPr>
              <a:t>NEPATŘÍ 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>do mezinárodní soustavy SI: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1472" y="2285992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sekunda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00364" y="3786190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kilogram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4282" y="4214818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žejdlík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071934" y="2214554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libra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43240" y="5429264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sáh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43636" y="3714752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ampér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429388" y="5357826"/>
            <a:ext cx="2500330" cy="1143008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66"/>
                </a:solidFill>
              </a:rPr>
              <a:t>kelvin</a:t>
            </a:r>
            <a:endParaRPr lang="cs-CZ" sz="28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  <p:bldP spid="8" grpId="0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285728"/>
            <a:ext cx="5972188" cy="86834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9. Doplňte následující tabulku: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24000" y="1397000"/>
          <a:ext cx="6096000" cy="3962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Fyzikální</a:t>
                      </a:r>
                      <a:r>
                        <a:rPr lang="cs-CZ" sz="2400" b="1" baseline="0" dirty="0" smtClean="0">
                          <a:solidFill>
                            <a:srgbClr val="003300"/>
                          </a:solidFill>
                        </a:rPr>
                        <a:t> veličina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Symbol</a:t>
                      </a:r>
                      <a:r>
                        <a:rPr lang="cs-CZ" sz="2400" b="1" baseline="0" dirty="0" smtClean="0">
                          <a:solidFill>
                            <a:srgbClr val="003300"/>
                          </a:solidFill>
                        </a:rPr>
                        <a:t> fyz. veličiny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Značka</a:t>
                      </a:r>
                      <a:r>
                        <a:rPr lang="cs-CZ" sz="2400" b="1" baseline="0" dirty="0" smtClean="0">
                          <a:solidFill>
                            <a:srgbClr val="003300"/>
                          </a:solidFill>
                        </a:rPr>
                        <a:t> jednotky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3300"/>
                          </a:solidFill>
                        </a:rPr>
                        <a:t>Měřidlo</a:t>
                      </a:r>
                      <a:endParaRPr lang="cs-CZ" sz="24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hmotnost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l, d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N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teploměr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čas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V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003300"/>
                          </a:solidFill>
                        </a:rPr>
                        <a:t>hustoměr</a:t>
                      </a:r>
                      <a:endParaRPr lang="cs-CZ" sz="2000" b="1" dirty="0">
                        <a:solidFill>
                          <a:srgbClr val="0033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10. Doplňte následující tabulku změn teplot: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334148" cy="347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9240"/>
                <a:gridCol w="1571636"/>
                <a:gridCol w="1643074"/>
                <a:gridCol w="150019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Počáteční teplota </a:t>
                      </a:r>
                    </a:p>
                    <a:p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Konečná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teplota  </a:t>
                      </a:r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Pokles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teploty o </a:t>
                      </a:r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Zvýšení teploty o </a:t>
                      </a:r>
                      <a:r>
                        <a:rPr lang="en-US" sz="2400" b="1" dirty="0" smtClean="0">
                          <a:solidFill>
                            <a:srgbClr val="000099"/>
                          </a:solidFill>
                        </a:rPr>
                        <a:t>t</a:t>
                      </a:r>
                      <a:r>
                        <a:rPr lang="cs-CZ" sz="2400" b="1" dirty="0" smtClean="0">
                          <a:solidFill>
                            <a:srgbClr val="000099"/>
                          </a:solidFill>
                        </a:rPr>
                        <a:t>/</a:t>
                      </a:r>
                      <a:r>
                        <a:rPr lang="cs-CZ" sz="2400" b="1" baseline="0" dirty="0" smtClean="0">
                          <a:solidFill>
                            <a:srgbClr val="000099"/>
                          </a:solidFill>
                        </a:rPr>
                        <a:t> 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</a:rPr>
                        <a:t>[</a:t>
                      </a:r>
                      <a:r>
                        <a:rPr lang="en-US" sz="2400" b="1" baseline="0" dirty="0" smtClean="0">
                          <a:solidFill>
                            <a:srgbClr val="000099"/>
                          </a:solidFill>
                          <a:latin typeface="Arial"/>
                          <a:cs typeface="Arial"/>
                        </a:rPr>
                        <a:t>°C]</a:t>
                      </a:r>
                      <a:endParaRPr lang="cs-CZ" sz="24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­2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14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­6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19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66"/>
                          </a:solidFill>
                          <a:latin typeface="Arial"/>
                          <a:cs typeface="Arial"/>
                        </a:rPr>
                        <a:t>­6</a:t>
                      </a:r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rgbClr val="000066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</a:rPr>
              <a:t>galerie office</a:t>
            </a: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2"/>
              </a:rPr>
              <a:t>http://office.microsoft.com/cs-cz/images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3"/>
              </a:rPr>
              <a:t>http://www.basaldigitalthermometer.com/images/basal_digital_thermometer.jpg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4"/>
              </a:rPr>
              <a:t>http://www.atmos.cz/img/prislusenstvi/spalinovy-teplomer/teplomer.jpg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5"/>
              </a:rPr>
              <a:t>http://www.rodina-finance.cz/img/full/4/12410.jpg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6"/>
              </a:rPr>
              <a:t>http://www.bazeny3000.cz/data/obrazky/sortiment/69040-teplomer-plovouci-velky.jpg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7"/>
              </a:rPr>
              <a:t>http://files.grily-krby.cz/200000155-4bc504dba0/teplomer-sonda.jpg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8"/>
              </a:rPr>
              <a:t>http://koupelny.pontte.eu/Grafika/images/infracerveny-teplomer2v.jpg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9"/>
              </a:rPr>
              <a:t>abcsport.cz</a:t>
            </a:r>
            <a:r>
              <a:rPr lang="cs-CZ" sz="1000" b="1" dirty="0" smtClean="0">
                <a:solidFill>
                  <a:srgbClr val="00CC00"/>
                </a:solidFill>
                <a:hlinkClick r:id="rId9"/>
              </a:rPr>
              <a:t>/pic_zbozi/90018.jpg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0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10"/>
              </a:rPr>
              <a:t>preparedpantry.com</a:t>
            </a:r>
            <a:r>
              <a:rPr lang="cs-CZ" sz="1000" b="1" dirty="0" smtClean="0">
                <a:solidFill>
                  <a:srgbClr val="00CC00"/>
                </a:solidFill>
                <a:hlinkClick r:id="rId10"/>
              </a:rPr>
              <a:t>/</a:t>
            </a:r>
            <a:r>
              <a:rPr lang="cs-CZ" sz="1000" b="1" dirty="0" err="1" smtClean="0">
                <a:solidFill>
                  <a:srgbClr val="00CC00"/>
                </a:solidFill>
                <a:hlinkClick r:id="rId10"/>
              </a:rPr>
              <a:t>productimages</a:t>
            </a:r>
            <a:r>
              <a:rPr lang="cs-CZ" sz="1000" b="1" dirty="0" smtClean="0">
                <a:solidFill>
                  <a:srgbClr val="00CC00"/>
                </a:solidFill>
                <a:hlinkClick r:id="rId10"/>
              </a:rPr>
              <a:t>/</a:t>
            </a:r>
            <a:r>
              <a:rPr lang="cs-CZ" sz="1000" b="1" dirty="0" err="1" smtClean="0">
                <a:solidFill>
                  <a:srgbClr val="00CC00"/>
                </a:solidFill>
                <a:hlinkClick r:id="rId10"/>
              </a:rPr>
              <a:t>kitchentools</a:t>
            </a:r>
            <a:r>
              <a:rPr lang="cs-CZ" sz="1000" b="1" dirty="0" smtClean="0">
                <a:solidFill>
                  <a:srgbClr val="00CC00"/>
                </a:solidFill>
                <a:hlinkClick r:id="rId10"/>
              </a:rPr>
              <a:t>/Full-</a:t>
            </a:r>
            <a:r>
              <a:rPr lang="cs-CZ" sz="1000" b="1" dirty="0" err="1" smtClean="0">
                <a:solidFill>
                  <a:srgbClr val="00CC00"/>
                </a:solidFill>
                <a:hlinkClick r:id="rId10"/>
              </a:rPr>
              <a:t>stainlesseggtimer.jpg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1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11"/>
              </a:rPr>
              <a:t>freelap.cz</a:t>
            </a:r>
            <a:r>
              <a:rPr lang="cs-CZ" sz="1000" b="1" dirty="0" smtClean="0">
                <a:solidFill>
                  <a:srgbClr val="00CC00"/>
                </a:solidFill>
                <a:hlinkClick r:id="rId11"/>
              </a:rPr>
              <a:t>/fotky2297/stopky%20freelap%20new.jpg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2"/>
              </a:rPr>
              <a:t>http://</a:t>
            </a:r>
            <a:r>
              <a:rPr lang="cs-CZ" sz="1000" b="1" dirty="0" smtClean="0">
                <a:solidFill>
                  <a:srgbClr val="00CC00"/>
                </a:solidFill>
                <a:hlinkClick r:id="rId12"/>
              </a:rPr>
              <a:t>upload.wikimedia.org/wikipedia/commons/7/7b/P%C5%99es%C3%BDpac%C3%AD_hodiny.png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solidFill>
                  <a:srgbClr val="00CC00"/>
                </a:solidFill>
                <a:hlinkClick r:id="rId13"/>
              </a:rPr>
              <a:t>http://www.</a:t>
            </a:r>
            <a:r>
              <a:rPr lang="cs-CZ" sz="1000" b="1" dirty="0" err="1" smtClean="0">
                <a:solidFill>
                  <a:srgbClr val="00CC00"/>
                </a:solidFill>
                <a:hlinkClick r:id="rId13"/>
              </a:rPr>
              <a:t>doplnkydomova.cz</a:t>
            </a:r>
            <a:r>
              <a:rPr lang="cs-CZ" sz="1000" b="1" dirty="0" smtClean="0">
                <a:solidFill>
                  <a:srgbClr val="00CC00"/>
                </a:solidFill>
                <a:hlinkClick r:id="rId13"/>
              </a:rPr>
              <a:t>/fotky11045/fotos/gen320/gen__</a:t>
            </a:r>
            <a:r>
              <a:rPr lang="cs-CZ" sz="1000" b="1" dirty="0" err="1" smtClean="0">
                <a:solidFill>
                  <a:srgbClr val="00CC00"/>
                </a:solidFill>
                <a:hlinkClick r:id="rId13"/>
              </a:rPr>
              <a:t>vyr</a:t>
            </a:r>
            <a:r>
              <a:rPr lang="cs-CZ" sz="1000" b="1" dirty="0" smtClean="0">
                <a:solidFill>
                  <a:srgbClr val="00CC00"/>
                </a:solidFill>
                <a:hlinkClick r:id="rId13"/>
              </a:rPr>
              <a:t>_3254733.jpg</a:t>
            </a:r>
            <a:r>
              <a:rPr lang="cs-CZ" sz="1000" b="1" dirty="0" smtClean="0">
                <a:solidFill>
                  <a:srgbClr val="00CC00"/>
                </a:solidFill>
              </a:rPr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000" b="1" dirty="0" smtClean="0">
                <a:hlinkClick r:id="rId14"/>
              </a:rPr>
              <a:t>http://</a:t>
            </a:r>
            <a:r>
              <a:rPr lang="cs-CZ" sz="1000" b="1" dirty="0" smtClean="0">
                <a:hlinkClick r:id="rId14"/>
              </a:rPr>
              <a:t>www.</a:t>
            </a:r>
            <a:r>
              <a:rPr lang="cs-CZ" sz="1000" b="1" dirty="0" err="1" smtClean="0">
                <a:hlinkClick r:id="rId14"/>
              </a:rPr>
              <a:t>jah.cz</a:t>
            </a:r>
            <a:r>
              <a:rPr lang="cs-CZ" sz="1000" b="1" dirty="0" smtClean="0">
                <a:hlinkClick r:id="rId14"/>
              </a:rPr>
              <a:t>/images/produkty/</a:t>
            </a:r>
            <a:r>
              <a:rPr lang="cs-CZ" sz="1000" b="1" dirty="0" err="1" smtClean="0">
                <a:hlinkClick r:id="rId14"/>
              </a:rPr>
              <a:t>original</a:t>
            </a:r>
            <a:r>
              <a:rPr lang="cs-CZ" sz="1000" b="1" dirty="0" smtClean="0">
                <a:hlinkClick r:id="rId14"/>
              </a:rPr>
              <a:t>/1173.jpg</a:t>
            </a:r>
            <a:r>
              <a:rPr lang="cs-CZ" sz="1000" b="1" dirty="0" smtClean="0"/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  <a:p>
            <a:pPr>
              <a:buNone/>
            </a:pPr>
            <a:r>
              <a:rPr lang="cs-CZ" sz="1000" b="1" dirty="0" smtClean="0">
                <a:hlinkClick r:id="rId15"/>
              </a:rPr>
              <a:t>http</a:t>
            </a:r>
            <a:r>
              <a:rPr lang="cs-CZ" sz="1000" b="1" dirty="0" smtClean="0">
                <a:hlinkClick r:id="rId15"/>
              </a:rPr>
              <a:t>://</a:t>
            </a:r>
            <a:r>
              <a:rPr lang="cs-CZ" sz="1000" b="1" dirty="0" smtClean="0">
                <a:hlinkClick r:id="rId15"/>
              </a:rPr>
              <a:t>www.</a:t>
            </a:r>
            <a:r>
              <a:rPr lang="cs-CZ" sz="1000" b="1" dirty="0" err="1" smtClean="0">
                <a:hlinkClick r:id="rId15"/>
              </a:rPr>
              <a:t>jah.cz</a:t>
            </a:r>
            <a:r>
              <a:rPr lang="cs-CZ" sz="1000" b="1" dirty="0" smtClean="0">
                <a:hlinkClick r:id="rId15"/>
              </a:rPr>
              <a:t>/images/produkty/</a:t>
            </a:r>
            <a:r>
              <a:rPr lang="cs-CZ" sz="1000" b="1" dirty="0" err="1" smtClean="0">
                <a:hlinkClick r:id="rId15"/>
              </a:rPr>
              <a:t>original</a:t>
            </a:r>
            <a:r>
              <a:rPr lang="cs-CZ" sz="1000" b="1" dirty="0" smtClean="0">
                <a:hlinkClick r:id="rId15"/>
              </a:rPr>
              <a:t>/1075.jpg</a:t>
            </a:r>
            <a:r>
              <a:rPr lang="cs-CZ" sz="1000" b="1" dirty="0" smtClean="0"/>
              <a:t> </a:t>
            </a:r>
            <a:r>
              <a:rPr lang="en-US" sz="1000" b="1" dirty="0" smtClean="0">
                <a:solidFill>
                  <a:srgbClr val="00CC00"/>
                </a:solidFill>
              </a:rPr>
              <a:t>[cit</a:t>
            </a:r>
            <a:r>
              <a:rPr lang="cs-CZ" sz="1000" b="1" dirty="0" smtClean="0">
                <a:solidFill>
                  <a:srgbClr val="00CC00"/>
                </a:solidFill>
              </a:rPr>
              <a:t>:2012-09-12</a:t>
            </a:r>
            <a:r>
              <a:rPr lang="en-US" sz="1000" b="1" dirty="0" smtClean="0">
                <a:solidFill>
                  <a:srgbClr val="00CC00"/>
                </a:solidFill>
              </a:rPr>
              <a:t>]</a:t>
            </a:r>
            <a:endParaRPr lang="cs-CZ" sz="1000" b="1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71858" cy="65403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/>
          </a:bodyPr>
          <a:lstStyle/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Prezentace slouží k úvodnímu opakování učiva ze šestého ročníku.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odpovídá na otázky, odpověď tvoří sám nebo správnou odpověď vybírá.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popíše fyzikální veličinu teplota, zná symbol, jednotku, měřidlo, teplotní stupnice.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umí převádě</a:t>
            </a:r>
            <a:r>
              <a:rPr lang="cs-CZ" sz="2400" b="1" dirty="0" smtClean="0">
                <a:solidFill>
                  <a:srgbClr val="000066"/>
                </a:solidFill>
              </a:rPr>
              <a:t>t jednotky času.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vyjmenuje jednotky délky, které patří do mezinárodní soustavy jednotek SI.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umí poznat jednotky, které patří do mezinárodní soustavy jednotek SI a vyřadí ty, které tam nepatří.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doplní tabulku některých údajů fyzikálních veličin.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0066"/>
                </a:solidFill>
              </a:rPr>
              <a:t>Žák doplní tabulku změn teplot.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14932" cy="93978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210</TotalTime>
  <Words>571</Words>
  <Application>Microsoft Office PowerPoint</Application>
  <PresentationFormat>Předvádění na obrazovce (4:3)</PresentationFormat>
  <Paragraphs>114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1. Vyberte pojmy, které souvisejí s fyzikální veličinou TEPLOTA  a každý pojem vysvětlete:</vt:lpstr>
      <vt:lpstr>2. Vyjmenujte typy teploměrů a řekněte, kde se používají:</vt:lpstr>
      <vt:lpstr>3. Jaké znáte teplotní stupnice? Vyberte správné odpovědi:</vt:lpstr>
      <vt:lpstr>4. Které jednotky času znáte?</vt:lpstr>
      <vt:lpstr>5. Vyjádřete v sekundách:</vt:lpstr>
      <vt:lpstr>6. Seřaďte následující časové intervaly od nejkratšího po nejdelší:</vt:lpstr>
      <vt:lpstr>7. Z uvedených jednotek délky vyberte ty, které patří do mezinárodní soustavy jednotek SI:</vt:lpstr>
      <vt:lpstr>8. Z uvedených jednotek různých fyzikálních veličin vyberte ty, které NEPATŘÍ do mezinárodní soustavy SI:</vt:lpstr>
      <vt:lpstr>9. Doplňte následující tabulku:</vt:lpstr>
      <vt:lpstr>10. Doplňte následující tabulku změn teplot: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19</cp:revision>
  <dcterms:created xsi:type="dcterms:W3CDTF">2012-09-09T18:23:19Z</dcterms:created>
  <dcterms:modified xsi:type="dcterms:W3CDTF">2012-09-11T18:55:13Z</dcterms:modified>
</cp:coreProperties>
</file>