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7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66FF"/>
    <a:srgbClr val="008000"/>
    <a:srgbClr val="CCFFCC"/>
    <a:srgbClr val="003300"/>
    <a:srgbClr val="99FFCC"/>
    <a:srgbClr val="009900"/>
    <a:srgbClr val="800080"/>
    <a:srgbClr val="FFCCFF"/>
    <a:srgbClr val="66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DB6837C-AEAB-4532-82E2-358DACEA1C31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4AD6960-E3A1-452A-8FF3-4F9DA0607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6837C-AEAB-4532-82E2-358DACEA1C31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D6960-E3A1-452A-8FF3-4F9DA0607F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6837C-AEAB-4532-82E2-358DACEA1C31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D6960-E3A1-452A-8FF3-4F9DA0607F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6837C-AEAB-4532-82E2-358DACEA1C31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D6960-E3A1-452A-8FF3-4F9DA0607F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6837C-AEAB-4532-82E2-358DACEA1C31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D6960-E3A1-452A-8FF3-4F9DA0607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6837C-AEAB-4532-82E2-358DACEA1C31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D6960-E3A1-452A-8FF3-4F9DA0607F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6837C-AEAB-4532-82E2-358DACEA1C31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D6960-E3A1-452A-8FF3-4F9DA0607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DB6837C-AEAB-4532-82E2-358DACEA1C31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D6960-E3A1-452A-8FF3-4F9DA0607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DB6837C-AEAB-4532-82E2-358DACEA1C31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4AD6960-E3A1-452A-8FF3-4F9DA0607F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6837C-AEAB-4532-82E2-358DACEA1C31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D6960-E3A1-452A-8FF3-4F9DA0607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6837C-AEAB-4532-82E2-358DACEA1C31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D6960-E3A1-452A-8FF3-4F9DA0607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DB6837C-AEAB-4532-82E2-358DACEA1C31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4AD6960-E3A1-452A-8FF3-4F9DA0607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vodarsekim.wz.cz/testy/fyzika/7/pictures/1_pohyb_a_sila/1_7/4_voziky.png" TargetMode="External"/><Relationship Id="rId3" Type="http://schemas.openxmlformats.org/officeDocument/2006/relationships/hyperlink" Target="http://shop.adjustplus.biz/images/ProdPic_A+AdvSpLvl.JPG" TargetMode="External"/><Relationship Id="rId7" Type="http://schemas.openxmlformats.org/officeDocument/2006/relationships/hyperlink" Target="http://www.navodarsekim.wz.cz/testy/fyzika/7/pictures/1_pohyb_a_sila/1_7/sily.gif" TargetMode="External"/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4/45/Silom%C4%9Br_25.png" TargetMode="External"/><Relationship Id="rId5" Type="http://schemas.openxmlformats.org/officeDocument/2006/relationships/hyperlink" Target="http://www.alliancze.cz/fotocache/bigadd/Vortex_Bubble_use.jpg" TargetMode="External"/><Relationship Id="rId4" Type="http://schemas.openxmlformats.org/officeDocument/2006/relationships/hyperlink" Target="http://www.mbcalibr.cz/produkty/big-0558c3d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797152"/>
            <a:ext cx="6624736" cy="11521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</a:t>
            </a:r>
            <a:r>
              <a:rPr lang="cs-CZ" sz="1600" b="1" dirty="0" smtClean="0">
                <a:solidFill>
                  <a:srgbClr val="00B0F0"/>
                </a:solidFill>
              </a:rPr>
              <a:t>                          k </a:t>
            </a:r>
            <a:r>
              <a:rPr lang="cs-CZ" sz="1600" b="1" dirty="0" smtClean="0">
                <a:solidFill>
                  <a:srgbClr val="00B0F0"/>
                </a:solidFill>
              </a:rPr>
              <a:t>opakování učiva ze  šestého ročníku.  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500298" y="3286124"/>
            <a:ext cx="338494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Opakování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3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33265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09/2012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VY_32_INOVACE_FY.7.A.03_opakovani_3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80"/>
                </a:solidFill>
                <a:effectLst/>
              </a:rPr>
              <a:t>1. Na obrázku jsou znázorněna stejná tělesa </a:t>
            </a:r>
            <a:r>
              <a:rPr lang="cs-CZ" sz="2800" dirty="0" smtClean="0">
                <a:solidFill>
                  <a:srgbClr val="800080"/>
                </a:solidFill>
                <a:effectLst/>
              </a:rPr>
              <a:t>                    v </a:t>
            </a:r>
            <a:r>
              <a:rPr lang="cs-CZ" sz="2800" dirty="0" smtClean="0">
                <a:solidFill>
                  <a:srgbClr val="800080"/>
                </a:solidFill>
                <a:effectLst/>
              </a:rPr>
              <a:t>různých vzdálenostech od Země. Na které těleso působí největší gravitační síla </a:t>
            </a:r>
            <a:r>
              <a:rPr lang="cs-CZ" sz="2800" dirty="0" smtClean="0">
                <a:solidFill>
                  <a:srgbClr val="800080"/>
                </a:solidFill>
                <a:effectLst/>
              </a:rPr>
              <a:t>                           a </a:t>
            </a:r>
            <a:r>
              <a:rPr lang="cs-CZ" sz="2800" dirty="0" smtClean="0">
                <a:solidFill>
                  <a:srgbClr val="800080"/>
                </a:solidFill>
                <a:effectLst/>
              </a:rPr>
              <a:t>na které nejmenší? 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Odpověď zdůvodněte</a:t>
            </a:r>
            <a:r>
              <a:rPr lang="cs-CZ" sz="3200" dirty="0" smtClean="0">
                <a:solidFill>
                  <a:srgbClr val="800080"/>
                </a:solidFill>
                <a:effectLst/>
              </a:rPr>
              <a:t>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MP90043309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488" y="2786058"/>
            <a:ext cx="3815169" cy="3095737"/>
          </a:xfrm>
          <a:prstGeom prst="rect">
            <a:avLst/>
          </a:prstGeom>
        </p:spPr>
      </p:pic>
      <p:sp>
        <p:nvSpPr>
          <p:cNvPr id="5" name="Vývojový diagram: spojka 4"/>
          <p:cNvSpPr/>
          <p:nvPr/>
        </p:nvSpPr>
        <p:spPr>
          <a:xfrm>
            <a:off x="857224" y="3857628"/>
            <a:ext cx="1071570" cy="1071570"/>
          </a:xfrm>
          <a:prstGeom prst="flowChartConnector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0066"/>
                </a:solidFill>
              </a:rPr>
              <a:t>B</a:t>
            </a:r>
          </a:p>
        </p:txBody>
      </p:sp>
      <p:sp>
        <p:nvSpPr>
          <p:cNvPr id="6" name="Vývojový diagram: spojka 5"/>
          <p:cNvSpPr/>
          <p:nvPr/>
        </p:nvSpPr>
        <p:spPr>
          <a:xfrm>
            <a:off x="2143108" y="2643182"/>
            <a:ext cx="1071570" cy="1071570"/>
          </a:xfrm>
          <a:prstGeom prst="flowChartConnector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D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4143372" y="5572140"/>
            <a:ext cx="1071570" cy="1071570"/>
          </a:xfrm>
          <a:prstGeom prst="flowChartConnector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E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8" name="Vývojový diagram: spojka 7"/>
          <p:cNvSpPr/>
          <p:nvPr/>
        </p:nvSpPr>
        <p:spPr>
          <a:xfrm>
            <a:off x="7786710" y="5572140"/>
            <a:ext cx="1071570" cy="1071570"/>
          </a:xfrm>
          <a:prstGeom prst="flowChartConnector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0066"/>
                </a:solidFill>
              </a:rPr>
              <a:t>C</a:t>
            </a:r>
          </a:p>
        </p:txBody>
      </p:sp>
      <p:sp>
        <p:nvSpPr>
          <p:cNvPr id="9" name="Vývojový diagram: spojka 8"/>
          <p:cNvSpPr/>
          <p:nvPr/>
        </p:nvSpPr>
        <p:spPr>
          <a:xfrm>
            <a:off x="5857884" y="2143116"/>
            <a:ext cx="1071570" cy="1071570"/>
          </a:xfrm>
          <a:prstGeom prst="flowChartConnector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A</a:t>
            </a:r>
            <a:endParaRPr lang="cs-CZ" sz="36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00"/>
                </a:solidFill>
                <a:effectLst/>
              </a:rPr>
              <a:t>2. Jaký úhel svírá směr svislý </a:t>
            </a:r>
            <a:r>
              <a:rPr lang="cs-CZ" sz="3200" dirty="0" smtClean="0">
                <a:solidFill>
                  <a:srgbClr val="00CC00"/>
                </a:solidFill>
                <a:effectLst/>
              </a:rPr>
              <a:t>                           a </a:t>
            </a:r>
            <a:r>
              <a:rPr lang="cs-CZ" sz="3200" dirty="0" smtClean="0">
                <a:solidFill>
                  <a:srgbClr val="00CC00"/>
                </a:solidFill>
                <a:effectLst/>
              </a:rPr>
              <a:t>vodorovný?</a:t>
            </a:r>
            <a:br>
              <a:rPr lang="cs-CZ" sz="3200" dirty="0" smtClean="0">
                <a:solidFill>
                  <a:srgbClr val="00CC00"/>
                </a:solidFill>
                <a:effectLst/>
              </a:rPr>
            </a:br>
            <a:r>
              <a:rPr lang="cs-CZ" sz="3200" dirty="0" smtClean="0">
                <a:solidFill>
                  <a:srgbClr val="00CC00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00CC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2500306"/>
            <a:ext cx="1785950" cy="1143008"/>
          </a:xfrm>
          <a:prstGeom prst="round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45</a:t>
            </a:r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°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000892" y="5500702"/>
            <a:ext cx="1785950" cy="1143008"/>
          </a:xfrm>
          <a:prstGeom prst="round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180°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143768" y="1928802"/>
            <a:ext cx="1785950" cy="1143008"/>
          </a:xfrm>
          <a:prstGeom prst="round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125°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0628" y="4000504"/>
            <a:ext cx="1785950" cy="1143008"/>
          </a:xfrm>
          <a:prstGeom prst="round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90°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000232" y="4357694"/>
            <a:ext cx="1785950" cy="1143008"/>
          </a:xfrm>
          <a:prstGeom prst="round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60°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29058" y="2500306"/>
            <a:ext cx="1785950" cy="1143008"/>
          </a:xfrm>
          <a:prstGeom prst="round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30°</a:t>
            </a:r>
            <a:endParaRPr lang="cs-CZ" sz="36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3. Popište použití libely (vodováhy) 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>                  v 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>praktickém životě.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Vortex_Bubble_us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5008" y="3714752"/>
            <a:ext cx="2857500" cy="2857500"/>
          </a:xfrm>
          <a:prstGeom prst="rect">
            <a:avLst/>
          </a:prstGeom>
        </p:spPr>
      </p:pic>
      <p:pic>
        <p:nvPicPr>
          <p:cNvPr id="5" name="Obrázek 4" descr="ProdPic_A+AdvSpLv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57752" y="1643050"/>
            <a:ext cx="3604260" cy="1832610"/>
          </a:xfrm>
          <a:prstGeom prst="rect">
            <a:avLst/>
          </a:prstGeom>
        </p:spPr>
      </p:pic>
      <p:pic>
        <p:nvPicPr>
          <p:cNvPr id="6" name="Obrázek 5" descr="big-0558c3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58" y="2928934"/>
            <a:ext cx="3899054" cy="27527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4. Vyberte pojmy patřící fyzikální veličině SÍLA.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Každý pojem vysvětlete: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785786" y="2357430"/>
            <a:ext cx="2286016" cy="1071570"/>
          </a:xfrm>
          <a:prstGeom prst="flowChartAlternateProcess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F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6500826" y="3500438"/>
            <a:ext cx="2286016" cy="1071570"/>
          </a:xfrm>
          <a:prstGeom prst="flowChartAlternateProcess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Kelvin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6429388" y="5072074"/>
            <a:ext cx="2286016" cy="1071570"/>
          </a:xfrm>
          <a:prstGeom prst="flowChartAlternateProcess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tíha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3500430" y="3857628"/>
            <a:ext cx="2286016" cy="1071570"/>
          </a:xfrm>
          <a:prstGeom prst="flowChartAlternateProcess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Newton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928662" y="4643446"/>
            <a:ext cx="2286016" cy="1071570"/>
          </a:xfrm>
          <a:prstGeom prst="flowChartAlternateProcess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siloměr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4143372" y="2285992"/>
            <a:ext cx="2286016" cy="1071570"/>
          </a:xfrm>
          <a:prstGeom prst="flowChartAlternateProcess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teploměr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357166"/>
            <a:ext cx="5786478" cy="128588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5. Jaké násobky a díly jednotky NEWTON znáte?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928662" y="2071678"/>
            <a:ext cx="1785950" cy="1000132"/>
          </a:xfrm>
          <a:prstGeom prst="trapezoi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MN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>
            <a:off x="1785918" y="3857628"/>
            <a:ext cx="1785950" cy="1000132"/>
          </a:xfrm>
          <a:prstGeom prst="trapezoi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0066"/>
                </a:solidFill>
              </a:rPr>
              <a:t>m</a:t>
            </a:r>
            <a:r>
              <a:rPr lang="cs-CZ" sz="3200" b="1" dirty="0" smtClean="0">
                <a:solidFill>
                  <a:srgbClr val="000066"/>
                </a:solidFill>
              </a:rPr>
              <a:t>N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3929058" y="2428868"/>
            <a:ext cx="1785950" cy="1000132"/>
          </a:xfrm>
          <a:prstGeom prst="trapezoi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0066"/>
                </a:solidFill>
              </a:rPr>
              <a:t>k</a:t>
            </a:r>
            <a:r>
              <a:rPr lang="cs-CZ" sz="3200" b="1" dirty="0" smtClean="0">
                <a:solidFill>
                  <a:srgbClr val="000066"/>
                </a:solidFill>
              </a:rPr>
              <a:t>N</a:t>
            </a:r>
            <a:endParaRPr lang="cs-CZ" sz="32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Siloměr_25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72330" y="428604"/>
            <a:ext cx="1214446" cy="59507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78595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6.  Pod kterým číslem se nachází síla </a:t>
            </a:r>
            <a:r>
              <a:rPr lang="cs-CZ" sz="3200" dirty="0" smtClean="0">
                <a:solidFill>
                  <a:srgbClr val="009900"/>
                </a:solidFill>
                <a:effectLst/>
              </a:rPr>
              <a:t>                      o </a:t>
            </a:r>
            <a:r>
              <a:rPr lang="cs-CZ" sz="3200" dirty="0" smtClean="0">
                <a:solidFill>
                  <a:srgbClr val="009900"/>
                </a:solidFill>
                <a:effectLst/>
              </a:rPr>
              <a:t>velikosti 15 N působící nahoru?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Měřítko: 1cm odpovídá 3 N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9" name="Obrázek 8" descr="sil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14546" y="2428868"/>
            <a:ext cx="6072230" cy="376182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42844" y="2857496"/>
            <a:ext cx="19287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CC00"/>
                </a:solidFill>
              </a:rPr>
              <a:t>ŘEŠENÍ:</a:t>
            </a:r>
          </a:p>
          <a:p>
            <a:pPr algn="ctr"/>
            <a:r>
              <a:rPr lang="cs-CZ" sz="3200" b="1" dirty="0" smtClean="0">
                <a:solidFill>
                  <a:srgbClr val="00CC00"/>
                </a:solidFill>
              </a:rPr>
              <a:t>SÍLA 2</a:t>
            </a:r>
            <a:endParaRPr lang="cs-CZ" sz="3200" b="1" dirty="0">
              <a:solidFill>
                <a:srgbClr val="00CC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7. Odpovězte, který vozík se rozjede nejrychleji (velikost sil je stejná</a:t>
            </a:r>
            <a:r>
              <a:rPr lang="cs-CZ" sz="3200" dirty="0" smtClean="0">
                <a:solidFill>
                  <a:srgbClr val="660033"/>
                </a:solidFill>
                <a:effectLst/>
              </a:rPr>
              <a:t>)?</a:t>
            </a:r>
            <a:r>
              <a:rPr lang="cs-CZ" sz="3200" dirty="0" smtClean="0">
                <a:solidFill>
                  <a:srgbClr val="660033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33"/>
                </a:solidFill>
                <a:effectLst/>
              </a:rPr>
            </a:br>
            <a:r>
              <a:rPr lang="cs-CZ" sz="3200" dirty="0" smtClean="0">
                <a:solidFill>
                  <a:srgbClr val="660033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  <p:pic>
        <p:nvPicPr>
          <p:cNvPr id="4" name="Obrázek 3" descr="4_vozik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14612" y="2285992"/>
            <a:ext cx="5712739" cy="2600574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214282" y="2428868"/>
            <a:ext cx="1928826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 smtClean="0">
                <a:solidFill>
                  <a:srgbClr val="660066"/>
                </a:solidFill>
              </a:rPr>
              <a:t>ozík</a:t>
            </a:r>
          </a:p>
          <a:p>
            <a:pPr algn="ctr"/>
            <a:r>
              <a:rPr lang="cs-CZ" sz="2800" b="1" dirty="0">
                <a:solidFill>
                  <a:srgbClr val="660066"/>
                </a:solidFill>
              </a:rPr>
              <a:t>1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214282" y="3857628"/>
            <a:ext cx="1928826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 smtClean="0">
                <a:solidFill>
                  <a:srgbClr val="660066"/>
                </a:solidFill>
              </a:rPr>
              <a:t>ozík</a:t>
            </a:r>
          </a:p>
          <a:p>
            <a:pPr algn="ctr"/>
            <a:r>
              <a:rPr lang="cs-CZ" sz="2800" b="1" dirty="0">
                <a:solidFill>
                  <a:srgbClr val="660066"/>
                </a:solidFill>
              </a:rPr>
              <a:t>2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1857356" y="5286388"/>
            <a:ext cx="1928826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 smtClean="0">
                <a:solidFill>
                  <a:srgbClr val="660066"/>
                </a:solidFill>
              </a:rPr>
              <a:t>šechny stejně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000496" y="5572140"/>
            <a:ext cx="1928826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 smtClean="0">
                <a:solidFill>
                  <a:srgbClr val="660066"/>
                </a:solidFill>
              </a:rPr>
              <a:t>ozík </a:t>
            </a:r>
          </a:p>
          <a:p>
            <a:pPr algn="ctr"/>
            <a:r>
              <a:rPr lang="cs-CZ" sz="2800" b="1" dirty="0">
                <a:solidFill>
                  <a:srgbClr val="660066"/>
                </a:solidFill>
              </a:rPr>
              <a:t>3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6143636" y="5715016"/>
            <a:ext cx="1928826" cy="92869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 smtClean="0">
                <a:solidFill>
                  <a:srgbClr val="660066"/>
                </a:solidFill>
              </a:rPr>
              <a:t>ozík</a:t>
            </a:r>
          </a:p>
          <a:p>
            <a:pPr algn="ctr"/>
            <a:r>
              <a:rPr lang="cs-CZ" sz="2800" b="1" dirty="0">
                <a:solidFill>
                  <a:srgbClr val="660066"/>
                </a:solidFill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6867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8. Vypočítejte tíhu těchto těles a látek: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pytel brambor o hmotnosti 50 kg,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2 kg cukru,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0,25 kg másla,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3 t železa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500 g mouky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Postupujte podle vzorce: G</a:t>
            </a:r>
            <a:r>
              <a:rPr lang="cs-CZ" sz="3200" dirty="0" smtClean="0">
                <a:solidFill>
                  <a:srgbClr val="0000FF"/>
                </a:solidFill>
                <a:effectLst/>
                <a:latin typeface="Arial Black"/>
              </a:rPr>
              <a:t>=m</a:t>
            </a:r>
            <a:r>
              <a:rPr lang="cs-CZ" sz="3200" dirty="0" smtClean="0">
                <a:solidFill>
                  <a:srgbClr val="0000FF"/>
                </a:solidFill>
                <a:effectLst/>
                <a:latin typeface="Arial"/>
                <a:cs typeface="Arial"/>
              </a:rPr>
              <a:t>∙g</a:t>
            </a:r>
            <a:r>
              <a:rPr lang="cs-CZ" sz="3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MC90011300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42976" y="4000504"/>
            <a:ext cx="1157748" cy="1733805"/>
          </a:xfrm>
          <a:prstGeom prst="rect">
            <a:avLst/>
          </a:prstGeom>
        </p:spPr>
      </p:pic>
      <p:pic>
        <p:nvPicPr>
          <p:cNvPr id="5" name="Obrázek 4" descr="MC900214944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4810" y="3857628"/>
            <a:ext cx="1571636" cy="2667926"/>
          </a:xfrm>
          <a:prstGeom prst="rect">
            <a:avLst/>
          </a:prstGeom>
        </p:spPr>
      </p:pic>
      <p:pic>
        <p:nvPicPr>
          <p:cNvPr id="6" name="Obrázek 5" descr="MC900232197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15140" y="4429132"/>
            <a:ext cx="1285884" cy="7084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9. Jaká je výslednice dvou sil působících stejným směrem? 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dirty="0" smtClean="0">
                <a:solidFill>
                  <a:srgbClr val="FF0000"/>
                </a:solidFill>
                <a:effectLst/>
              </a:rPr>
              <a:t>F</a:t>
            </a:r>
            <a:r>
              <a:rPr lang="cs-CZ" sz="3200" baseline="-25000" dirty="0" smtClean="0">
                <a:solidFill>
                  <a:srgbClr val="FF0000"/>
                </a:solidFill>
                <a:effectLst/>
              </a:rPr>
              <a:t>1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=12 N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dirty="0" smtClean="0">
                <a:solidFill>
                  <a:srgbClr val="FF0000"/>
                </a:solidFill>
                <a:effectLst/>
              </a:rPr>
              <a:t>F</a:t>
            </a:r>
            <a:r>
              <a:rPr lang="cs-CZ" sz="3200" baseline="-25000" dirty="0" smtClean="0">
                <a:solidFill>
                  <a:srgbClr val="FF0000"/>
                </a:solidFill>
                <a:effectLst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=  8 N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dirty="0" smtClean="0">
                <a:solidFill>
                  <a:srgbClr val="FF0000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928662" y="3429000"/>
            <a:ext cx="1857388" cy="1428760"/>
          </a:xfrm>
          <a:prstGeom prst="ellipse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990033"/>
                </a:solidFill>
              </a:rPr>
              <a:t>4</a:t>
            </a:r>
            <a:r>
              <a:rPr lang="cs-CZ" sz="3200" b="1" dirty="0" smtClean="0">
                <a:solidFill>
                  <a:srgbClr val="990033"/>
                </a:solidFill>
              </a:rPr>
              <a:t> N</a:t>
            </a:r>
            <a:endParaRPr lang="cs-CZ" sz="3200" b="1" dirty="0">
              <a:solidFill>
                <a:srgbClr val="990033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714612" y="5143512"/>
            <a:ext cx="1857388" cy="1428760"/>
          </a:xfrm>
          <a:prstGeom prst="ellipse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990033"/>
                </a:solidFill>
              </a:rPr>
              <a:t>30 N</a:t>
            </a:r>
            <a:endParaRPr lang="cs-CZ" sz="3200" b="1" dirty="0">
              <a:solidFill>
                <a:srgbClr val="990033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214810" y="3286124"/>
            <a:ext cx="1857388" cy="1428760"/>
          </a:xfrm>
          <a:prstGeom prst="ellipse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990033"/>
                </a:solidFill>
              </a:rPr>
              <a:t>20 N</a:t>
            </a:r>
            <a:endParaRPr lang="cs-CZ" sz="3200" b="1" dirty="0">
              <a:solidFill>
                <a:srgbClr val="99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10. Jaká je výslednice dvou sil působících opačným směrem?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F</a:t>
            </a:r>
            <a:r>
              <a:rPr lang="cs-CZ" sz="3200" baseline="-25000" dirty="0" smtClean="0">
                <a:solidFill>
                  <a:srgbClr val="660066"/>
                </a:solidFill>
                <a:effectLst/>
              </a:rPr>
              <a:t>1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>=38 N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F</a:t>
            </a:r>
            <a:r>
              <a:rPr lang="cs-CZ" sz="3200" baseline="-25000" dirty="0" smtClean="0">
                <a:solidFill>
                  <a:srgbClr val="660066"/>
                </a:solidFill>
                <a:effectLst/>
              </a:rPr>
              <a:t>2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>=52 N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14348" y="3500438"/>
            <a:ext cx="2071702" cy="1643074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-14 N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572264" y="4929198"/>
            <a:ext cx="2071702" cy="1643074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14 N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714612" y="5000636"/>
            <a:ext cx="2071702" cy="1643074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24 N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572000" y="3429000"/>
            <a:ext cx="2071702" cy="1643074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12 N</a:t>
            </a:r>
            <a:endParaRPr lang="cs-CZ" sz="32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11. Vyberte správná tvrzení, vyberte chybná tvrzení a ta opravte: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642910" y="1285860"/>
            <a:ext cx="5143536" cy="1285884"/>
          </a:xfrm>
          <a:prstGeom prst="flowChartAlternateProcess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Působí-li dvě síly v OPAČNÉM směru, má výslednice týž směr jako menší síla.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714348" y="2643182"/>
            <a:ext cx="5143536" cy="1285884"/>
          </a:xfrm>
          <a:prstGeom prst="flowChartAlternateProcess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Výslednice dvou různoběžných sil je určena ÚHLOPŘÍČKOU rovnoběžníku sil.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3643306" y="4000504"/>
            <a:ext cx="5143536" cy="1285884"/>
          </a:xfrm>
          <a:prstGeom prst="flowChartAlternateProcess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Skládání sil ve STEJNÉM směru-výslednice je určena jejich SOUČINEM.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3643306" y="5429264"/>
            <a:ext cx="5143536" cy="1285884"/>
          </a:xfrm>
          <a:prstGeom prst="flowChartAlternateProcess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Rozkládání sil-nalezení několika sil, které mají stejný účinek jako původní síla.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215074" y="1285860"/>
            <a:ext cx="1500198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</a:rPr>
              <a:t>ne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286512" y="2643182"/>
            <a:ext cx="1500198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</a:rPr>
              <a:t>ano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500166" y="4143380"/>
            <a:ext cx="1785950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</a:rPr>
              <a:t>ne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571604" y="5500702"/>
            <a:ext cx="1785950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</a:rPr>
              <a:t>ano</a:t>
            </a:r>
            <a:endParaRPr lang="cs-CZ" sz="32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FF"/>
                </a:solidFill>
                <a:effectLst/>
              </a:rPr>
              <a:t>12. Vyberte správné názvy Newtonových zákonů a řekněte jejich znění:</a:t>
            </a:r>
            <a:endParaRPr lang="cs-CZ" sz="3200" dirty="0">
              <a:solidFill>
                <a:srgbClr val="0066FF"/>
              </a:solidFill>
              <a:effectLst/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1357290" y="2428868"/>
            <a:ext cx="3214710" cy="1285884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Zákon rychlosti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1285852" y="4500570"/>
            <a:ext cx="3214710" cy="1285884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Zákon setrvačnosti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072066" y="3357562"/>
            <a:ext cx="3214710" cy="1285884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Zákon tíhy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5143504" y="5286388"/>
            <a:ext cx="3214710" cy="1285884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Zákon akce a reakce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072066" y="1571612"/>
            <a:ext cx="3214710" cy="1285884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Zákon síly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7 pro ZŠ a víceletá gymnázia, Nakladatelství </a:t>
            </a:r>
            <a:r>
              <a:rPr lang="cs-CZ" sz="1200" b="1" dirty="0" err="1" smtClean="0">
                <a:solidFill>
                  <a:srgbClr val="00CC00"/>
                </a:solidFill>
              </a:rPr>
              <a:t>Fraus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cs-CZ" sz="1200" b="1" dirty="0" smtClean="0">
                <a:solidFill>
                  <a:srgbClr val="00CC00"/>
                </a:solidFill>
              </a:rPr>
              <a:t>2005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2"/>
              </a:rPr>
              <a:t>http</a:t>
            </a:r>
            <a:r>
              <a:rPr lang="cs-CZ" sz="1200" b="1" dirty="0" smtClean="0">
                <a:solidFill>
                  <a:srgbClr val="00CC00"/>
                </a:solidFill>
                <a:hlinkClick r:id="rId2"/>
              </a:rPr>
              <a:t>://office.microsoft.com/cs-cz/images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3"/>
              </a:rPr>
              <a:t>http://shop.adjustplus.biz/images/ProdPic_A+AdvSpLvl.JPG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4"/>
              </a:rPr>
              <a:t>http://www.mbcalibr.cz/produkty/big-0558c3d.jpg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5"/>
              </a:rPr>
              <a:t>http://www.alliancze.cz/fotocache/bigadd/Vortex_Bubble_use.jpg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6"/>
              </a:rPr>
              <a:t>http://upload.wikimedia.org/wikipedia/commons/4/45/Silom%C4%9Br_25.png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hlinkClick r:id="rId7"/>
              </a:rPr>
              <a:t>http://www.</a:t>
            </a:r>
            <a:r>
              <a:rPr lang="cs-CZ" sz="1200" b="1" dirty="0" err="1" smtClean="0">
                <a:hlinkClick r:id="rId7"/>
              </a:rPr>
              <a:t>navodarsekim.wz.cz</a:t>
            </a:r>
            <a:r>
              <a:rPr lang="cs-CZ" sz="1200" b="1" dirty="0" smtClean="0">
                <a:hlinkClick r:id="rId7"/>
              </a:rPr>
              <a:t>/testy/fyzika/7/pictures/1_pohyb_a_sila/1_7/sily.gif</a:t>
            </a:r>
            <a:r>
              <a:rPr lang="cs-CZ" sz="1200" b="1" dirty="0" smtClean="0"/>
              <a:t> </a:t>
            </a:r>
            <a:r>
              <a:rPr lang="cs-CZ" sz="1200" b="1" dirty="0" smtClean="0">
                <a:hlinkClick r:id="rId8"/>
              </a:rPr>
              <a:t>http://www.</a:t>
            </a:r>
            <a:r>
              <a:rPr lang="cs-CZ" sz="1200" b="1" dirty="0" err="1" smtClean="0">
                <a:hlinkClick r:id="rId8"/>
              </a:rPr>
              <a:t>navodarsekim.wz.cz</a:t>
            </a:r>
            <a:r>
              <a:rPr lang="cs-CZ" sz="1200" b="1" dirty="0" smtClean="0">
                <a:hlinkClick r:id="rId8"/>
              </a:rPr>
              <a:t>/testy/fyzika/7/pictures/1_pohyb_a_sila/1_7/4_</a:t>
            </a:r>
            <a:r>
              <a:rPr lang="cs-CZ" sz="1200" b="1" dirty="0" err="1" smtClean="0">
                <a:hlinkClick r:id="rId8"/>
              </a:rPr>
              <a:t>voziky.png</a:t>
            </a:r>
            <a:r>
              <a:rPr lang="cs-CZ" sz="1200" b="1" dirty="0" smtClean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33CC33"/>
                </a:solidFill>
              </a:rPr>
              <a:t>Použité zdroje:</a:t>
            </a:r>
            <a:endParaRPr lang="cs-CZ" sz="3200" b="1" dirty="0">
              <a:solidFill>
                <a:srgbClr val="33CC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Prezentace slouží k opakování učiva ze šestého ročníku. Žák opakuje fyzikální veličinu </a:t>
            </a:r>
            <a:r>
              <a:rPr lang="cs-CZ" sz="2000" b="1" smtClean="0">
                <a:solidFill>
                  <a:srgbClr val="0070C0"/>
                </a:solidFill>
              </a:rPr>
              <a:t>„síla“.</a:t>
            </a:r>
            <a:endParaRPr lang="cs-CZ" sz="2000" b="1" dirty="0" smtClean="0">
              <a:solidFill>
                <a:srgbClr val="0070C0"/>
              </a:solidFill>
            </a:endParaRPr>
          </a:p>
          <a:p>
            <a:pPr marL="514350" indent="-51435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odpovídá na otázky, vytváří odpovědi, odpovědi zdůvodňuje, vybírá z možností správnou odpověď.</a:t>
            </a:r>
          </a:p>
          <a:p>
            <a:pPr marL="514350" indent="-51435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zná jak se projevuje gravitace.</a:t>
            </a:r>
          </a:p>
          <a:p>
            <a:pPr marL="514350" indent="-51435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zná, že gravitační síla nám umožňuje základní orientaci v prostoru a popíše směr svislý a směr vodorovný.</a:t>
            </a:r>
          </a:p>
          <a:p>
            <a:pPr marL="514350" indent="-51435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charakterizuje fyzikální veličinu síla, zná její symbol, jednotku, popíše siloměr.</a:t>
            </a:r>
          </a:p>
          <a:p>
            <a:pPr marL="514350" indent="-51435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graficky znázorní sílu.</a:t>
            </a:r>
          </a:p>
          <a:p>
            <a:pPr marL="514350" indent="-51435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umí vypočítat tíhu tělesa.</a:t>
            </a:r>
          </a:p>
          <a:p>
            <a:pPr marL="514350" indent="-51435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umí skládat síly stejného, opačného a různého směru.</a:t>
            </a:r>
          </a:p>
          <a:p>
            <a:pPr marL="514350" indent="-51435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zná Newtonovy zákony.</a:t>
            </a:r>
          </a:p>
          <a:p>
            <a:pPr marL="514350" indent="-514350">
              <a:buAutoNum type="arabicPeriod"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marL="514350" indent="-514350">
              <a:buAutoNum type="arabicPeriod"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marL="514350" indent="-514350">
              <a:buAutoNum type="arabicPeriod"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marL="514350" indent="-514350">
              <a:buAutoNum type="arabicPeriod"/>
            </a:pP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14998" cy="72547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242</TotalTime>
  <Words>518</Words>
  <Application>Microsoft Office PowerPoint</Application>
  <PresentationFormat>Předvádění na obrazovce (4:3)</PresentationFormat>
  <Paragraphs>94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1. Na obrázku jsou znázorněna stejná tělesa                     v různých vzdálenostech od Země. Na které těleso působí největší gravitační síla                            a na které nejmenší?  Odpověď zdůvodněte:</vt:lpstr>
      <vt:lpstr>2. Jaký úhel svírá směr svislý                            a vodorovný? Vyberte správnou odpověď:</vt:lpstr>
      <vt:lpstr>3. Popište použití libely (vodováhy)                   v praktickém životě.</vt:lpstr>
      <vt:lpstr>4. Vyberte pojmy patřící fyzikální veličině SÍLA. Každý pojem vysvětlete:</vt:lpstr>
      <vt:lpstr>   5. Jaké násobky a díly jednotky NEWTON znáte?  </vt:lpstr>
      <vt:lpstr> 6.  Pod kterým číslem se nachází síla                       o velikosti 15 N působící nahoru? Měřítko: 1cm odpovídá 3 N </vt:lpstr>
      <vt:lpstr>7. Odpovězte, který vozík se rozjede nejrychleji (velikost sil je stejná)? Vyber správnou odpověď:</vt:lpstr>
      <vt:lpstr> 8. Vypočítejte tíhu těchto těles a látek: pytel brambor o hmotnosti 50 kg, 2 kg cukru, 0,25 kg másla, 3 t železa 500 g mouky Postupujte podle vzorce: G=m∙g </vt:lpstr>
      <vt:lpstr>9. Jaká je výslednice dvou sil působících stejným směrem?  F1=12 N F2=  8 N Vyberte správnou odpověď:</vt:lpstr>
      <vt:lpstr>10. Jaká je výslednice dvou sil působících opačným směrem? F1=38 N F2=52 N Vyberte správnou odpověď:</vt:lpstr>
      <vt:lpstr>11. Vyberte správná tvrzení, vyberte chybná tvrzení a ta opravte:</vt:lpstr>
      <vt:lpstr>12. Vyberte správné názvy Newtonových zákonů a řekněte jejich znění: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31</cp:revision>
  <dcterms:created xsi:type="dcterms:W3CDTF">2012-09-12T13:54:24Z</dcterms:created>
  <dcterms:modified xsi:type="dcterms:W3CDTF">2012-11-15T16:50:16Z</dcterms:modified>
</cp:coreProperties>
</file>