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2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57" r:id="rId19"/>
    <p:sldId id="25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009900"/>
    <a:srgbClr val="008000"/>
    <a:srgbClr val="000066"/>
    <a:srgbClr val="333399"/>
    <a:srgbClr val="CC00CC"/>
    <a:srgbClr val="0000FF"/>
    <a:srgbClr val="0000CC"/>
    <a:srgbClr val="003300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877E425-D8FF-4D48-827B-7868C50DB7D7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E70D7AF-EA12-4AA0-B46A-A7D1560AC6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ekolist.cz/fotobanka/albums/userpics/10020/z_pet_lahve.jpeg" TargetMode="External"/><Relationship Id="rId13" Type="http://schemas.openxmlformats.org/officeDocument/2006/relationships/hyperlink" Target="https://is.muni.cz/do/fsps/e-learning/33246712/Biomechanika/images/30/obr18.png" TargetMode="External"/><Relationship Id="rId3" Type="http://schemas.openxmlformats.org/officeDocument/2006/relationships/hyperlink" Target="http://fyzika.jreichl.com/data/M_tuheteleso_soubory/image087.png" TargetMode="External"/><Relationship Id="rId7" Type="http://schemas.openxmlformats.org/officeDocument/2006/relationships/hyperlink" Target="http://3.bp.blogspot.com/-5OqioDVzDI0/Tu88dsXhMTI/AAAAAAAAZQo/H4PVxKumkQQ/s1600/0022.JPG" TargetMode="External"/><Relationship Id="rId12" Type="http://schemas.openxmlformats.org/officeDocument/2006/relationships/hyperlink" Target="http://fyzika.jreichl.com/data/M_tuheteleso_soubory/image093.png" TargetMode="External"/><Relationship Id="rId2" Type="http://schemas.openxmlformats.org/officeDocument/2006/relationships/hyperlink" Target="http://fyzweb.cuni.cz/piskac/pokusy/deska_teziste/deska_teziste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ujvozik.cz/wp-content/uploads/2012/06/24601_Verschweis_Rahmen_w.jpg" TargetMode="External"/><Relationship Id="rId11" Type="http://schemas.openxmlformats.org/officeDocument/2006/relationships/hyperlink" Target="http://fyzika.jreichl.com/data/M_tuheteleso_soubory/image095.png" TargetMode="External"/><Relationship Id="rId5" Type="http://schemas.openxmlformats.org/officeDocument/2006/relationships/hyperlink" Target="http://www.techmania.cz/edutorium/data/fil_0933.gif" TargetMode="External"/><Relationship Id="rId10" Type="http://schemas.openxmlformats.org/officeDocument/2006/relationships/hyperlink" Target="http://fyzika.jreichl.com/data/M_tuheteleso_soubory/image094.png" TargetMode="External"/><Relationship Id="rId4" Type="http://schemas.openxmlformats.org/officeDocument/2006/relationships/hyperlink" Target="http://it.pedf.cuni.cz/~proch/gif/teziste.gif" TargetMode="External"/><Relationship Id="rId9" Type="http://schemas.openxmlformats.org/officeDocument/2006/relationships/hyperlink" Target="http://kdf.mff.cuni.cz/vyuka/psp1/lib/exe/fetch.php?w=&amp;h=&amp;cache=cache&amp;media=3_18_abc.j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331640" y="4797152"/>
            <a:ext cx="6624736" cy="7035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</a:t>
            </a:r>
            <a:r>
              <a:rPr lang="cs-CZ" sz="1600" b="1" dirty="0" smtClean="0">
                <a:solidFill>
                  <a:srgbClr val="00B0F0"/>
                </a:solidFill>
              </a:rPr>
              <a:t>7. ročníku. Slouží k  naučení nového učiva.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357290" y="3286124"/>
            <a:ext cx="5786478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Těžiště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a stabilita těles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57422" y="332656"/>
            <a:ext cx="6391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09/2012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VY_32_INOVACE_FY.7.A.04_Teziste_a_stabilita_teles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71546"/>
            <a:ext cx="4757742" cy="471490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99"/>
                </a:solidFill>
              </a:rPr>
              <a:t>BOD, ve kterém působí gravitační síla na těleso,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99"/>
                </a:solidFill>
              </a:rPr>
              <a:t>určíme ho jako průsečík těžnic,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99"/>
                </a:solidFill>
              </a:rPr>
              <a:t>těleso má vždy jedno těžiště,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99"/>
                </a:solidFill>
              </a:rPr>
              <a:t>nemusí být vždy uprostřed,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99"/>
                </a:solidFill>
              </a:rPr>
              <a:t>nachází se blíže k místu, kde je více látky,</a:t>
            </a: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solidFill>
                <a:srgbClr val="CC0099"/>
              </a:solidFill>
            </a:endParaRP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solidFill>
                <a:srgbClr val="CC0099"/>
              </a:solidFill>
            </a:endParaRPr>
          </a:p>
          <a:p>
            <a:pPr>
              <a:buNone/>
            </a:pPr>
            <a:endParaRPr lang="cs-CZ" sz="2800" b="1" dirty="0">
              <a:solidFill>
                <a:srgbClr val="CC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2471726" cy="79690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Těžiště:</a:t>
            </a:r>
            <a:endParaRPr lang="cs-CZ" sz="32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deska_tezist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1214422"/>
            <a:ext cx="3429006" cy="4572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mage08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000108"/>
            <a:ext cx="6943950" cy="337035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643042" y="4857760"/>
            <a:ext cx="62151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C0000"/>
                </a:solidFill>
              </a:rPr>
              <a:t>Postup při určování těžiště tělesa.</a:t>
            </a:r>
            <a:endParaRPr lang="cs-CZ" sz="3200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72143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tělesa, která se skládají ze stejné látky,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pokud mají pravidelný tvar, TĚŽIŠTĚ JE UPROSTŘED,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pokud jsou souměrná podle osy, TĚŽIŠTĚ MAJÍ VŽDY NA TÉTO OSE,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u nepravidelných těles (sekera, strom, jídelní vidlička, hokejka apod.) se TĚŽIŠTĚ NACHÁZÍ BLÍŽE K JEDNOMU KONCI (k těžší části) nebo dokonce VNĚ TĚLESA.</a:t>
            </a:r>
            <a:endParaRPr lang="cs-CZ" sz="2800" b="1" dirty="0">
              <a:solidFill>
                <a:srgbClr val="00CC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43560" cy="9397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Těžiště stejnorodých těles: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85861"/>
            <a:ext cx="8229600" cy="164307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dutá tělesa (trubka, hrneček, naběračka, bota, loďka, koš apod.) mají TĚŽIŠTĚ většinou v dutině (NE VE STĚNÁCH)</a:t>
            </a:r>
          </a:p>
          <a:p>
            <a:pPr>
              <a:buNone/>
            </a:pP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57808" cy="9397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Těžiště u dutých těles: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MC900336195.WM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852" y="4214818"/>
            <a:ext cx="2541900" cy="2405480"/>
          </a:xfrm>
          <a:prstGeom prst="rect">
            <a:avLst/>
          </a:prstGeom>
        </p:spPr>
      </p:pic>
      <p:pic>
        <p:nvPicPr>
          <p:cNvPr id="5" name="Obrázek 4" descr="MP9001754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357562"/>
            <a:ext cx="3657600" cy="2432304"/>
          </a:xfrm>
          <a:prstGeom prst="rect">
            <a:avLst/>
          </a:prstGeom>
        </p:spPr>
      </p:pic>
      <p:pic>
        <p:nvPicPr>
          <p:cNvPr id="6" name="Obrázek 5" descr="MC900252223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3000372"/>
            <a:ext cx="1345997" cy="18251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99"/>
                </a:solidFill>
                <a:effectLst/>
              </a:rPr>
              <a:t>Úkol: Uchopte volně v různých místech trojúhelník na rýsování a zjistěte, kde má těžiště.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  <p:pic>
        <p:nvPicPr>
          <p:cNvPr id="4" name="Obrázek 3" descr="tezist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2285992"/>
            <a:ext cx="5357850" cy="36519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3333FF"/>
                </a:solidFill>
                <a:effectLst/>
              </a:rPr>
              <a:t>Úkol: Odhadněte, kde se nachází těžiště učebnice fyziky.</a:t>
            </a:r>
            <a:endParaRPr lang="cs-CZ" sz="3200" dirty="0">
              <a:solidFill>
                <a:srgbClr val="3333FF"/>
              </a:solidFill>
              <a:effectLst/>
            </a:endParaRPr>
          </a:p>
        </p:txBody>
      </p:sp>
      <p:pic>
        <p:nvPicPr>
          <p:cNvPr id="4" name="Obrázek 3" descr="fil_093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2143116"/>
            <a:ext cx="3714776" cy="2897525"/>
          </a:xfrm>
          <a:prstGeom prst="rect">
            <a:avLst/>
          </a:prstGeom>
        </p:spPr>
      </p:pic>
      <p:pic>
        <p:nvPicPr>
          <p:cNvPr id="5" name="Obrázek 4" descr="MC900019306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071678"/>
            <a:ext cx="3565233" cy="3111796"/>
          </a:xfrm>
          <a:prstGeom prst="rect">
            <a:avLst/>
          </a:prstGeom>
        </p:spPr>
      </p:pic>
      <p:sp>
        <p:nvSpPr>
          <p:cNvPr id="7" name="Zaoblený obdélník 6"/>
          <p:cNvSpPr/>
          <p:nvPr/>
        </p:nvSpPr>
        <p:spPr>
          <a:xfrm>
            <a:off x="3929058" y="5214950"/>
            <a:ext cx="4143404" cy="1143008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kniha=kvádr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1733358"/>
          </a:xfrm>
        </p:spPr>
        <p:txBody>
          <a:bodyPr>
            <a:normAutofit/>
          </a:bodyPr>
          <a:lstStyle/>
          <a:p>
            <a:pPr marL="624078" indent="-514350">
              <a:buAutoNum type="arabicPeriod"/>
            </a:pPr>
            <a:r>
              <a:rPr lang="cs-CZ" sz="2800" b="1" dirty="0" smtClean="0">
                <a:solidFill>
                  <a:srgbClr val="009900"/>
                </a:solidFill>
              </a:rPr>
              <a:t>Kde se nachází těžiště kola bicyklu?</a:t>
            </a:r>
          </a:p>
          <a:p>
            <a:pPr marL="624078" indent="-514350">
              <a:buAutoNum type="arabicPeriod"/>
            </a:pPr>
            <a:r>
              <a:rPr lang="cs-CZ" sz="2800" b="1" dirty="0" smtClean="0">
                <a:solidFill>
                  <a:srgbClr val="009900"/>
                </a:solidFill>
              </a:rPr>
              <a:t>Kam se posune těžiště našeho těla, když neseme v jedné ruce kbelík s vodou?</a:t>
            </a:r>
            <a:endParaRPr lang="cs-CZ" sz="2800" b="1" dirty="0">
              <a:solidFill>
                <a:srgbClr val="0099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Odpovězte na otázky: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pic>
        <p:nvPicPr>
          <p:cNvPr id="4" name="Obrázek 3" descr="24601_Verschweis_Rahmen_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3429000"/>
            <a:ext cx="3786214" cy="2434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990033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990033"/>
                </a:solidFill>
                <a:effectLst/>
              </a:rPr>
            </a:br>
            <a:r>
              <a:rPr lang="cs-CZ" sz="3200" dirty="0" smtClean="0">
                <a:solidFill>
                  <a:srgbClr val="990033"/>
                </a:solidFill>
                <a:effectLst/>
              </a:rPr>
              <a:t>Kde se nachází těžiště hrušky?</a:t>
            </a:r>
            <a:br>
              <a:rPr lang="cs-CZ" sz="3200" dirty="0" smtClean="0">
                <a:solidFill>
                  <a:srgbClr val="990033"/>
                </a:solidFill>
                <a:effectLst/>
              </a:rPr>
            </a:br>
            <a:r>
              <a:rPr lang="cs-CZ" sz="3200" dirty="0" smtClean="0">
                <a:solidFill>
                  <a:srgbClr val="990033"/>
                </a:solidFill>
                <a:effectLst/>
              </a:rPr>
              <a:t>Vyberte správnou odpověď:</a:t>
            </a:r>
            <a:br>
              <a:rPr lang="cs-CZ" sz="3200" dirty="0" smtClean="0">
                <a:solidFill>
                  <a:srgbClr val="990033"/>
                </a:solidFill>
                <a:effectLst/>
              </a:rPr>
            </a:br>
            <a:endParaRPr lang="cs-CZ" sz="3200" dirty="0">
              <a:solidFill>
                <a:srgbClr val="990033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57158" y="1714488"/>
            <a:ext cx="2571768" cy="2357454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800000"/>
                </a:solidFill>
              </a:rPr>
              <a:t>Přesně ve středu.</a:t>
            </a:r>
            <a:endParaRPr lang="cs-CZ" sz="2400" b="1" dirty="0">
              <a:solidFill>
                <a:srgbClr val="80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3214678" y="1714488"/>
            <a:ext cx="2571768" cy="2357454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800000"/>
                </a:solidFill>
              </a:rPr>
              <a:t>Ve spodní části.</a:t>
            </a:r>
            <a:endParaRPr lang="cs-CZ" sz="2400" b="1" dirty="0">
              <a:solidFill>
                <a:srgbClr val="80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071670" y="4286256"/>
            <a:ext cx="2571768" cy="2357454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800000"/>
                </a:solidFill>
              </a:rPr>
              <a:t>V horní části.</a:t>
            </a:r>
            <a:endParaRPr lang="cs-CZ" sz="2400" b="1" dirty="0">
              <a:solidFill>
                <a:srgbClr val="800000"/>
              </a:solidFill>
            </a:endParaRPr>
          </a:p>
        </p:txBody>
      </p:sp>
      <p:pic>
        <p:nvPicPr>
          <p:cNvPr id="7" name="Obrázek 6" descr="MP9004229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2357430"/>
            <a:ext cx="2803436" cy="4071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66FF"/>
                </a:solidFill>
                <a:effectLst/>
              </a:rPr>
              <a:t>Odhadněte, kde se nalézá těžiště PET lahve, která je PRÁZDNÁ, NAPLNĚNÁ DO ČTVRTINY, POLOVINY A TŘIČTVRTĚ vodou a která je PLNÁ.</a:t>
            </a:r>
            <a:endParaRPr lang="cs-CZ" sz="3200" dirty="0">
              <a:solidFill>
                <a:srgbClr val="0066FF"/>
              </a:solidFill>
              <a:effectLst/>
            </a:endParaRPr>
          </a:p>
        </p:txBody>
      </p:sp>
      <p:pic>
        <p:nvPicPr>
          <p:cNvPr id="4" name="Obrázek 3" descr="z_pet_lahv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3143248"/>
            <a:ext cx="5104738" cy="3383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428868"/>
            <a:ext cx="6043626" cy="2643205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b="1" dirty="0" smtClean="0">
              <a:solidFill>
                <a:srgbClr val="660066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STÁLÁ (STABILNÍ)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VOLNÁ (INDIFERENTNÍ)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VRATKÁ (LABILNÍ)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99"/>
                </a:solidFill>
                <a:effectLst/>
              </a:rPr>
              <a:t>Podle vzájemné polohy těžiště a závěsu tělesa rozeznáváme TŘI RŮZNÉ ROVNOVÁŽNÉ POLOHY: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200026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3300"/>
                </a:solidFill>
              </a:rPr>
              <a:t>těžiště se nachází pod závěsem,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3300"/>
                </a:solidFill>
              </a:rPr>
              <a:t>pokud tyč vychýlíme z této polohy, vždy se vrací zpět</a:t>
            </a:r>
            <a:endParaRPr lang="cs-CZ" sz="3200" b="1" dirty="0">
              <a:solidFill>
                <a:srgbClr val="0033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STÁLÁ (STABILNÍ) POLOHA TĚLESA: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pic>
        <p:nvPicPr>
          <p:cNvPr id="5" name="Obrázek 4" descr="image09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0" y="3223806"/>
            <a:ext cx="4286280" cy="3146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242889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závěs je umístěn do těžiště,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pokud tyč vychýlíme z její původní polohy, tyč zůstává v jakémkoli náklonu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CC"/>
                </a:solidFill>
                <a:effectLst/>
              </a:rPr>
              <a:t>VOLNÁ (INDIFERENTNÍ) POLOHA TĚLESA:</a:t>
            </a:r>
            <a:endParaRPr lang="cs-CZ" sz="3200" dirty="0">
              <a:solidFill>
                <a:srgbClr val="0000CC"/>
              </a:solidFill>
              <a:effectLst/>
            </a:endParaRPr>
          </a:p>
        </p:txBody>
      </p:sp>
      <p:pic>
        <p:nvPicPr>
          <p:cNvPr id="5" name="Obrázek 4" descr="image09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3169427"/>
            <a:ext cx="3962417" cy="34209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230486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800080"/>
                </a:solidFill>
              </a:rPr>
              <a:t>čep závěsu je pod těžištěm,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800080"/>
                </a:solidFill>
              </a:rPr>
              <a:t>při nepatrném vychýlení z této polohy se tyč začne otáčet a přechází do polohy stálé</a:t>
            </a:r>
            <a:endParaRPr lang="cs-CZ" sz="3200" b="1" dirty="0">
              <a:solidFill>
                <a:srgbClr val="80008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CC"/>
                </a:solidFill>
                <a:effectLst/>
              </a:rPr>
              <a:t>VRATKÁ (LABILNÍ) POLOHA TĚLESA:</a:t>
            </a:r>
            <a:endParaRPr lang="cs-CZ" sz="3200" dirty="0">
              <a:solidFill>
                <a:srgbClr val="CC00CC"/>
              </a:solidFill>
              <a:effectLst/>
            </a:endParaRPr>
          </a:p>
        </p:txBody>
      </p:sp>
      <p:pic>
        <p:nvPicPr>
          <p:cNvPr id="4" name="Obrázek 3" descr="image09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3214686"/>
            <a:ext cx="4573882" cy="3171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fetch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1214422"/>
            <a:ext cx="5981700" cy="25908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571472" y="5000636"/>
            <a:ext cx="8358246" cy="7858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333399"/>
                </a:solidFill>
              </a:rPr>
              <a:t>II. a) stálá poloha  b) vratká poloha c) volná poloha</a:t>
            </a:r>
            <a:endParaRPr lang="cs-CZ" sz="2400" b="1" dirty="0">
              <a:solidFill>
                <a:srgbClr val="333399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7158" y="357166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66"/>
                </a:solidFill>
              </a:rPr>
              <a:t>Vyberte správné názvy pro polohy těles: </a:t>
            </a:r>
            <a:endParaRPr lang="cs-CZ" sz="3200" b="1" dirty="0">
              <a:solidFill>
                <a:srgbClr val="000066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71472" y="4071942"/>
            <a:ext cx="8358246" cy="7858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333399"/>
                </a:solidFill>
              </a:rPr>
              <a:t>I. a) stálá poloha  b) volná poloha c) vratká poloha</a:t>
            </a:r>
            <a:endParaRPr lang="cs-CZ" sz="2400" b="1" dirty="0">
              <a:solidFill>
                <a:srgbClr val="33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allAtOnce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1990" cy="536894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Odpovězte:</a:t>
            </a:r>
            <a:br>
              <a:rPr lang="cs-CZ" sz="3200" dirty="0" smtClean="0">
                <a:solidFill>
                  <a:srgbClr val="009900"/>
                </a:solidFill>
                <a:effectLst/>
              </a:rPr>
            </a:br>
            <a:r>
              <a:rPr lang="cs-CZ" sz="3200" dirty="0" smtClean="0">
                <a:solidFill>
                  <a:srgbClr val="009900"/>
                </a:solidFill>
                <a:effectLst/>
              </a:rPr>
              <a:t>Proč se s břemenem na zádech nakláníme dopředu?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pic>
        <p:nvPicPr>
          <p:cNvPr id="5" name="Obrázek 4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1643050"/>
            <a:ext cx="2600960" cy="3901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00486" cy="55832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Nakreslete jednoduchý obrázek gymnasty cvičícího na kruzích a rozhodněte, kde je jeho těžiště a kdy se nalézá v jednotlivých polohách:</a:t>
            </a:r>
            <a:endParaRPr lang="cs-CZ" sz="32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obr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071546"/>
            <a:ext cx="3915122" cy="4084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15005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doc. RNDr. Růžena  Kolářová, CSc., PaedDr. Jiří Bohuněk, Fyzika pro 7. ročník základní školy, nakladatelství Prometheus, 2004, ISBN 80-7196-265-1.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Tesař J., Jáchim F., Fyzika 2 pro ZŠ, Síla a její účinky-Pohyb těles, pedagogické nakladatelství, a.s., SPN 2008.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Rauner K., Havel V., a kol., Fyzika 7 pro ZŠ a víceletá gymnázia, Nakladatelství Fraus 2005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galerie office</a:t>
            </a: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2"/>
              </a:rPr>
              <a:t>http://fyzweb.cuni.cz/piskac/pokusy/deska_teziste/deska_teziste3.jpg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3"/>
              </a:rPr>
              <a:t>http://fyzika.jreichl.com/data/M_tuheteleso_soubory/image087.png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4"/>
              </a:rPr>
              <a:t>http://it.pedf.cuni.cz/~proch/gif/teziste.gif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5"/>
              </a:rPr>
              <a:t>http://www.techmania.cz/edutorium/data/fil_0933.gif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6"/>
              </a:rPr>
              <a:t>http://mujvozik.cz/wp-content/uploads/2012/06/24601_Verschweis_Rahmen_w.jpg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7"/>
              </a:rPr>
              <a:t>http://3.bp.blogspot.com/-5OqioDVzDI0/Tu88dsXhMTI/AAAAAAAAZQo/H4PVxKumkQQ/s1600/0022.JPG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8"/>
              </a:rPr>
              <a:t>http://ekolist.cz/fotobanka/albums/userpics/10020/z_pet_lahve.jpeg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  <a:hlinkClick r:id="rId9"/>
              </a:rPr>
              <a:t>http://kdf.mff.cuni.cz/vyuka/psp1/lib/exe/fetch.php?w=&amp;h=&amp;cache=cache&amp;media=3_18_abc.jpg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10"/>
              </a:rPr>
              <a:t>http://fyzika.jreichl.com/data/M_tuheteleso_soubory/image094.png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11"/>
              </a:rPr>
              <a:t>http://fyzika.jreichl.com/data/M_tuheteleso_soubory/image095.png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12"/>
              </a:rPr>
              <a:t>http://fyzika.jreichl.com/data/M_tuheteleso_soubory/image093.png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cs-CZ" sz="1200" b="1" dirty="0" smtClean="0">
                <a:hlinkClick r:id="rId13"/>
              </a:rPr>
              <a:t>https://</a:t>
            </a:r>
            <a:r>
              <a:rPr lang="cs-CZ" sz="1200" b="1" dirty="0" smtClean="0">
                <a:hlinkClick r:id="rId13"/>
              </a:rPr>
              <a:t>is.muni.cz/do/fsps/e-learning/33246712/Biomechanika/images/30/obr18.png</a:t>
            </a:r>
            <a:r>
              <a:rPr lang="cs-CZ" sz="1200" b="1" dirty="0" smtClean="0"/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:2012-09-19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00486" cy="58259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2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864307"/>
          </a:xfrm>
        </p:spPr>
        <p:txBody>
          <a:bodyPr>
            <a:normAutofit/>
          </a:bodyPr>
          <a:lstStyle/>
          <a:p>
            <a:pPr marL="452628" indent="-342900">
              <a:buAutoNum type="arabicPeriod"/>
            </a:pPr>
            <a:r>
              <a:rPr lang="cs-CZ" sz="2000" b="1" dirty="0" smtClean="0">
                <a:solidFill>
                  <a:srgbClr val="002060"/>
                </a:solidFill>
              </a:rPr>
              <a:t>Prezentace </a:t>
            </a:r>
            <a:r>
              <a:rPr lang="cs-CZ" sz="2000" b="1" dirty="0" smtClean="0">
                <a:solidFill>
                  <a:srgbClr val="002060"/>
                </a:solidFill>
              </a:rPr>
              <a:t>slouží k naučení nového </a:t>
            </a:r>
            <a:r>
              <a:rPr lang="cs-CZ" sz="2000" b="1" dirty="0" smtClean="0">
                <a:solidFill>
                  <a:srgbClr val="002060"/>
                </a:solidFill>
              </a:rPr>
              <a:t>učiva.</a:t>
            </a:r>
          </a:p>
          <a:p>
            <a:pPr marL="452628" indent="-342900">
              <a:buAutoNum type="arabicPeriod"/>
            </a:pPr>
            <a:r>
              <a:rPr lang="cs-CZ" sz="2000" b="1" dirty="0" smtClean="0">
                <a:solidFill>
                  <a:srgbClr val="002060"/>
                </a:solidFill>
              </a:rPr>
              <a:t>Žák si zároveň procvičí vysvětlené učivo a reaguje na otázky.</a:t>
            </a:r>
            <a:endParaRPr lang="cs-CZ" sz="2000" b="1" dirty="0" smtClean="0">
              <a:solidFill>
                <a:srgbClr val="002060"/>
              </a:solidFill>
            </a:endParaRPr>
          </a:p>
          <a:p>
            <a:pPr marL="452628" indent="-342900">
              <a:buAutoNum type="arabicPeriod"/>
            </a:pPr>
            <a:r>
              <a:rPr lang="cs-CZ" sz="2000" b="1" dirty="0" smtClean="0">
                <a:solidFill>
                  <a:srgbClr val="002060"/>
                </a:solidFill>
              </a:rPr>
              <a:t>Vysvětlení pojmu těžiště.</a:t>
            </a:r>
          </a:p>
          <a:p>
            <a:pPr marL="452628" indent="-342900">
              <a:buAutoNum type="arabicPeriod"/>
            </a:pPr>
            <a:r>
              <a:rPr lang="cs-CZ" sz="2000" b="1" dirty="0" smtClean="0">
                <a:solidFill>
                  <a:srgbClr val="002060"/>
                </a:solidFill>
              </a:rPr>
              <a:t>Určení polohy těžiště.</a:t>
            </a:r>
          </a:p>
          <a:p>
            <a:pPr marL="452628" indent="-342900">
              <a:buAutoNum type="arabicPeriod"/>
            </a:pPr>
            <a:r>
              <a:rPr lang="cs-CZ" sz="2000" b="1" dirty="0" smtClean="0">
                <a:solidFill>
                  <a:srgbClr val="002060"/>
                </a:solidFill>
              </a:rPr>
              <a:t>Žák pochopí, kde se nachází těžiště u stejnorodých, nepravidelných a dutých těles.</a:t>
            </a:r>
          </a:p>
          <a:p>
            <a:pPr marL="452628" indent="-342900">
              <a:buAutoNum type="arabicPeriod"/>
            </a:pPr>
            <a:r>
              <a:rPr lang="cs-CZ" sz="2000" b="1" dirty="0" smtClean="0">
                <a:solidFill>
                  <a:srgbClr val="002060"/>
                </a:solidFill>
              </a:rPr>
              <a:t>Žák odpovídá na otázky.</a:t>
            </a:r>
          </a:p>
          <a:p>
            <a:pPr marL="452628" indent="-342900">
              <a:buAutoNum type="arabicPeriod"/>
            </a:pPr>
            <a:r>
              <a:rPr lang="cs-CZ" sz="2000" b="1" dirty="0" smtClean="0">
                <a:solidFill>
                  <a:srgbClr val="002060"/>
                </a:solidFill>
              </a:rPr>
              <a:t>Vysvětlení tří rovnovážných poloh, které se rozdělují podle vzájemné polohy těžiště a závěsu tělesa.</a:t>
            </a:r>
          </a:p>
          <a:p>
            <a:pPr marL="452628" indent="-342900">
              <a:buAutoNum type="arabicPeriod"/>
            </a:pPr>
            <a:r>
              <a:rPr lang="cs-CZ" sz="2000" b="1" dirty="0" smtClean="0">
                <a:solidFill>
                  <a:srgbClr val="002060"/>
                </a:solidFill>
              </a:rPr>
              <a:t>Žák odpovídá na otázky, sám tvoří odpověď nebo správnou odpověď vybírá.</a:t>
            </a:r>
          </a:p>
          <a:p>
            <a:pPr marL="452628" indent="-342900">
              <a:buNone/>
            </a:pPr>
            <a:endParaRPr lang="cs-CZ" sz="1800" b="1" dirty="0" smtClean="0">
              <a:solidFill>
                <a:srgbClr val="002060"/>
              </a:solidFill>
            </a:endParaRPr>
          </a:p>
          <a:p>
            <a:pPr marL="452628" indent="-342900">
              <a:buAutoNum type="arabicPeriod"/>
            </a:pPr>
            <a:endParaRPr lang="cs-CZ" sz="1800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00618" cy="79690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70C0"/>
                </a:solidFill>
                <a:effectLst/>
              </a:rPr>
              <a:t>Metodika prezentace:</a:t>
            </a:r>
            <a:endParaRPr lang="cs-CZ" sz="32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209</TotalTime>
  <Words>707</Words>
  <Application>Microsoft Office PowerPoint</Application>
  <PresentationFormat>Předvádění na obrazovce (4:3)</PresentationFormat>
  <Paragraphs>80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Shluk</vt:lpstr>
      <vt:lpstr>Snímek 1</vt:lpstr>
      <vt:lpstr>Těžiště:</vt:lpstr>
      <vt:lpstr>Snímek 3</vt:lpstr>
      <vt:lpstr>Těžiště stejnorodých těles:</vt:lpstr>
      <vt:lpstr>Těžiště u dutých těles:</vt:lpstr>
      <vt:lpstr>Úkol: Uchopte volně v různých místech trojúhelník na rýsování a zjistěte, kde má těžiště.</vt:lpstr>
      <vt:lpstr>Úkol: Odhadněte, kde se nachází těžiště učebnice fyziky.</vt:lpstr>
      <vt:lpstr>Odpovězte na otázky:</vt:lpstr>
      <vt:lpstr> Kde se nachází těžiště hrušky? Vyberte správnou odpověď: </vt:lpstr>
      <vt:lpstr>Odhadněte, kde se nalézá těžiště PET lahve, která je PRÁZDNÁ, NAPLNĚNÁ DO ČTVRTINY, POLOVINY A TŘIČTVRTĚ vodou a která je PLNÁ.</vt:lpstr>
      <vt:lpstr>Podle vzájemné polohy těžiště a závěsu tělesa rozeznáváme TŘI RŮZNÉ ROVNOVÁŽNÉ POLOHY:</vt:lpstr>
      <vt:lpstr>STÁLÁ (STABILNÍ) POLOHA TĚLESA:</vt:lpstr>
      <vt:lpstr>VOLNÁ (INDIFERENTNÍ) POLOHA TĚLESA:</vt:lpstr>
      <vt:lpstr>VRATKÁ (LABILNÍ) POLOHA TĚLESA:</vt:lpstr>
      <vt:lpstr>Snímek 15</vt:lpstr>
      <vt:lpstr>Odpovězte: Proč se s břemenem na zádech nakláníme dopředu?</vt:lpstr>
      <vt:lpstr>Nakreslete jednoduchý obrázek gymnasty cvičícího na kruzích a rozhodněte, kde je jeho těžiště a kdy se nalézá v jednotlivých polohách: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25</cp:revision>
  <dcterms:created xsi:type="dcterms:W3CDTF">2012-09-17T14:50:07Z</dcterms:created>
  <dcterms:modified xsi:type="dcterms:W3CDTF">2012-09-18T16:55:19Z</dcterms:modified>
</cp:coreProperties>
</file>