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660066"/>
    <a:srgbClr val="FFFFFF"/>
    <a:srgbClr val="0033CC"/>
    <a:srgbClr val="000066"/>
    <a:srgbClr val="800000"/>
    <a:srgbClr val="FF0000"/>
    <a:srgbClr val="FFCC00"/>
    <a:srgbClr val="CC0066"/>
    <a:srgbClr val="66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C7E0AF4-8FE0-40F8-A284-3B8C520AD76D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4D4923B-5955-41B4-A389-D3F2FDDF82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fyzweb.cz/materialy/sily/paka/kolec1.gif" TargetMode="External"/><Relationship Id="rId13" Type="http://schemas.openxmlformats.org/officeDocument/2006/relationships/hyperlink" Target="http://fyzikavpraxi.g6.cz/_img/63/20110320_20_58_06_m.jpg" TargetMode="External"/><Relationship Id="rId3" Type="http://schemas.openxmlformats.org/officeDocument/2006/relationships/hyperlink" Target="http://www.navodarsekim.wz.cz/testy/fyzika/7/pictures/1_pohyb_a_sila/1_18/paka3.png" TargetMode="External"/><Relationship Id="rId7" Type="http://schemas.openxmlformats.org/officeDocument/2006/relationships/hyperlink" Target="http://www.gypri.cz/zde/fyzika/vyuka/stred_f/obr/kruh3.gif" TargetMode="External"/><Relationship Id="rId12" Type="http://schemas.openxmlformats.org/officeDocument/2006/relationships/hyperlink" Target="http://www.poradte.cz/picture/2012/740769.jpg" TargetMode="External"/><Relationship Id="rId2" Type="http://schemas.openxmlformats.org/officeDocument/2006/relationships/hyperlink" Target="http://www.helago-cz.cz/public/content-images/cz/product/2120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ypri.cz/zde/fyzika/vyuka/stred_f/obr/kruh4.gif" TargetMode="External"/><Relationship Id="rId11" Type="http://schemas.openxmlformats.org/officeDocument/2006/relationships/hyperlink" Target="http://www.modulweb.cz/download/fragmenty/jednoduche-stroje/HTML/9/Ob7.jpg" TargetMode="External"/><Relationship Id="rId5" Type="http://schemas.openxmlformats.org/officeDocument/2006/relationships/hyperlink" Target="http://www.jobiprofi.cz/data/catalogue/product/P17117P.jpg" TargetMode="External"/><Relationship Id="rId10" Type="http://schemas.openxmlformats.org/officeDocument/2006/relationships/hyperlink" Target="http://www.fyzika7.tym.sk/obrazky/ob33.jpg" TargetMode="External"/><Relationship Id="rId4" Type="http://schemas.openxmlformats.org/officeDocument/2006/relationships/hyperlink" Target="http://testyfyz.wz.cz/jednstro/jednst1.gif" TargetMode="External"/><Relationship Id="rId9" Type="http://schemas.openxmlformats.org/officeDocument/2006/relationships/hyperlink" Target="http://3zscheb.unas.cz/e-learning/fyzika%20web/paka/pakavy2.gif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797152"/>
            <a:ext cx="6624736" cy="70355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 naučení nového učiva.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357290" y="3286124"/>
            <a:ext cx="5786478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Otáčivé účinky síly-PÁKA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3265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09/2012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VY_32_INOVACE_FY.7.A.05_Otacive_ucinky_sily_Paka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1911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Rovnováha na páce nastane, právě když součin ramene síly a velikosti síly na levé straně se rovná součinu ramene síly a velikosti síly na pravé straně.</a:t>
            </a: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86304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Rovnováha na páce: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71670" y="3857628"/>
            <a:ext cx="5357850" cy="157163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660066"/>
                </a:solidFill>
                <a:latin typeface="Arial"/>
                <a:cs typeface="Arial"/>
              </a:rPr>
              <a:t>a</a:t>
            </a:r>
            <a:r>
              <a:rPr lang="cs-CZ" sz="4000" b="1" baseline="-25000" dirty="0" smtClean="0">
                <a:solidFill>
                  <a:srgbClr val="660066"/>
                </a:solidFill>
                <a:latin typeface="Arial"/>
                <a:cs typeface="Arial"/>
              </a:rPr>
              <a:t>1</a:t>
            </a:r>
            <a:r>
              <a:rPr lang="cs-CZ" sz="4000" b="1" dirty="0" smtClean="0">
                <a:solidFill>
                  <a:srgbClr val="660066"/>
                </a:solidFill>
                <a:latin typeface="Arial"/>
                <a:cs typeface="Arial"/>
              </a:rPr>
              <a:t> ∙ F</a:t>
            </a:r>
            <a:r>
              <a:rPr lang="cs-CZ" sz="4000" b="1" baseline="-25000" dirty="0" smtClean="0">
                <a:solidFill>
                  <a:srgbClr val="660066"/>
                </a:solidFill>
                <a:latin typeface="Arial"/>
                <a:cs typeface="Arial"/>
              </a:rPr>
              <a:t>1</a:t>
            </a:r>
            <a:r>
              <a:rPr lang="cs-CZ" sz="4000" b="1" dirty="0" smtClean="0">
                <a:solidFill>
                  <a:srgbClr val="660066"/>
                </a:solidFill>
                <a:latin typeface="Arial"/>
                <a:cs typeface="Arial"/>
              </a:rPr>
              <a:t> = a</a:t>
            </a:r>
            <a:r>
              <a:rPr lang="cs-CZ" sz="4000" b="1" baseline="-25000" dirty="0" smtClean="0">
                <a:solidFill>
                  <a:srgbClr val="660066"/>
                </a:solidFill>
                <a:latin typeface="Arial"/>
                <a:cs typeface="Arial"/>
              </a:rPr>
              <a:t>2</a:t>
            </a:r>
            <a:r>
              <a:rPr lang="cs-CZ" sz="4000" b="1" dirty="0" smtClean="0">
                <a:solidFill>
                  <a:srgbClr val="660066"/>
                </a:solidFill>
                <a:latin typeface="Arial"/>
                <a:cs typeface="Arial"/>
              </a:rPr>
              <a:t> ∙ F</a:t>
            </a:r>
            <a:r>
              <a:rPr lang="cs-CZ" sz="4000" b="1" baseline="-25000" dirty="0" smtClean="0">
                <a:solidFill>
                  <a:srgbClr val="660066"/>
                </a:solidFill>
                <a:latin typeface="Arial"/>
                <a:cs typeface="Arial"/>
              </a:rPr>
              <a:t>2</a:t>
            </a:r>
            <a:r>
              <a:rPr lang="cs-CZ" sz="4000" b="1" dirty="0" smtClean="0">
                <a:solidFill>
                  <a:srgbClr val="660066"/>
                </a:solidFill>
                <a:latin typeface="Arial"/>
                <a:cs typeface="Arial"/>
              </a:rPr>
              <a:t> </a:t>
            </a:r>
            <a:endParaRPr lang="cs-CZ" sz="40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2120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56" y="2071678"/>
            <a:ext cx="5929354" cy="4101137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214282" y="642918"/>
            <a:ext cx="8286808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8000"/>
                </a:solidFill>
              </a:rPr>
              <a:t>sada vybavení k demonstraci zákonů působení páky</a:t>
            </a:r>
            <a:endParaRPr lang="cs-CZ" sz="28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</a:rPr>
              <a:t>Kolik musíme zavěsit závaží, aby nastala rovnováha na páce?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paka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36" y="2500306"/>
            <a:ext cx="5779396" cy="1543190"/>
          </a:xfrm>
          <a:prstGeom prst="rect">
            <a:avLst/>
          </a:prstGeom>
        </p:spPr>
      </p:pic>
      <p:sp>
        <p:nvSpPr>
          <p:cNvPr id="5" name="Vývojový diagram: spojka 4"/>
          <p:cNvSpPr/>
          <p:nvPr/>
        </p:nvSpPr>
        <p:spPr>
          <a:xfrm>
            <a:off x="357158" y="2357430"/>
            <a:ext cx="1428760" cy="1357322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0099"/>
                </a:solidFill>
              </a:rPr>
              <a:t>8</a:t>
            </a:r>
          </a:p>
        </p:txBody>
      </p:sp>
      <p:sp>
        <p:nvSpPr>
          <p:cNvPr id="6" name="Vývojový diagram: spojka 5"/>
          <p:cNvSpPr/>
          <p:nvPr/>
        </p:nvSpPr>
        <p:spPr>
          <a:xfrm>
            <a:off x="357158" y="4143380"/>
            <a:ext cx="1428760" cy="1357322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2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4786314" y="5214950"/>
            <a:ext cx="1428760" cy="1357322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4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6858016" y="5143512"/>
            <a:ext cx="1428760" cy="1357322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1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3399"/>
                </a:solidFill>
                <a:effectLst/>
              </a:rPr>
              <a:t>Vyřešte úlohu:</a:t>
            </a:r>
            <a:br>
              <a:rPr lang="cs-CZ" sz="3200" dirty="0" smtClean="0">
                <a:solidFill>
                  <a:srgbClr val="CC3399"/>
                </a:solidFill>
                <a:effectLst/>
              </a:rPr>
            </a:br>
            <a:r>
              <a:rPr lang="cs-CZ" sz="3200" dirty="0" smtClean="0">
                <a:solidFill>
                  <a:srgbClr val="CC3399"/>
                </a:solidFill>
                <a:effectLst/>
              </a:rPr>
              <a:t>Závaží o jaké hmotnosti musíme zavěsit do bodů A, B, C, D,E,  aby na páce nastala rovnováha?</a:t>
            </a:r>
            <a:endParaRPr lang="cs-CZ" sz="3200" dirty="0">
              <a:solidFill>
                <a:srgbClr val="CC3399"/>
              </a:solidFill>
              <a:effectLst/>
            </a:endParaRPr>
          </a:p>
        </p:txBody>
      </p:sp>
      <p:pic>
        <p:nvPicPr>
          <p:cNvPr id="4" name="Obrázek 3" descr="jednst1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36" y="2214554"/>
            <a:ext cx="5762625" cy="22860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571472" y="4286256"/>
            <a:ext cx="8143932" cy="142876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Správné řešení:</a:t>
            </a:r>
          </a:p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A=1,2kg, B=0,6kg, C=0,4kg, D=0,3kg, E=0,24kg </a:t>
            </a:r>
            <a:endParaRPr lang="cs-CZ" sz="24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6621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Páka se začne otáčet ve směru síly, jejíž součin s délkou ramene je větší.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Součin ramene síly a velikosti síly nazýváme MOMENT SÍLY.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Výpočet momentu síly: M=a </a:t>
            </a:r>
            <a:r>
              <a:rPr lang="cs-CZ" sz="2800" b="1" dirty="0" smtClean="0">
                <a:solidFill>
                  <a:srgbClr val="33CC33"/>
                </a:solidFill>
                <a:latin typeface="Arial"/>
                <a:cs typeface="Arial"/>
              </a:rPr>
              <a:t>∙ F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  <a:latin typeface="Arial"/>
                <a:cs typeface="Arial"/>
              </a:rPr>
              <a:t>Jednotka momentu síly: </a:t>
            </a:r>
            <a:r>
              <a:rPr lang="en-US" sz="2800" b="1" dirty="0" smtClean="0">
                <a:solidFill>
                  <a:srgbClr val="33CC33"/>
                </a:solidFill>
                <a:latin typeface="Arial"/>
                <a:cs typeface="Arial"/>
              </a:rPr>
              <a:t>[</a:t>
            </a:r>
            <a:r>
              <a:rPr lang="cs-CZ" sz="2800" b="1" dirty="0" smtClean="0">
                <a:solidFill>
                  <a:srgbClr val="33CC33"/>
                </a:solidFill>
                <a:latin typeface="Arial"/>
                <a:cs typeface="Arial"/>
              </a:rPr>
              <a:t>Nm</a:t>
            </a:r>
            <a:r>
              <a:rPr lang="en-US" sz="2800" b="1" dirty="0" smtClean="0">
                <a:solidFill>
                  <a:srgbClr val="33CC33"/>
                </a:solidFill>
                <a:latin typeface="Arial"/>
                <a:cs typeface="Arial"/>
              </a:rPr>
              <a:t>]</a:t>
            </a:r>
            <a:r>
              <a:rPr lang="cs-CZ" sz="2800" b="1" dirty="0" smtClean="0">
                <a:solidFill>
                  <a:srgbClr val="33CC33"/>
                </a:solidFill>
                <a:latin typeface="Arial"/>
                <a:cs typeface="Arial"/>
              </a:rPr>
              <a:t> (newtonmetr)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V případě, že na páce nenastane rovnováha: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0904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Síly působí na obou stranách od bodu otáčení.</a:t>
            </a:r>
            <a:endParaRPr lang="cs-CZ" sz="28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Páka dvojzvratná: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pic>
        <p:nvPicPr>
          <p:cNvPr id="5" name="Obrázek 4" descr="kruh3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918" y="3042304"/>
            <a:ext cx="6000792" cy="2413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7333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Takové zařízení, u kterého síly působí na stejné straně od osy otáčení, mají však opačný směr.</a:t>
            </a:r>
            <a:endParaRPr lang="cs-CZ" sz="2800" b="1" dirty="0">
              <a:solidFill>
                <a:srgbClr val="CC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Páka jednozvratná: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" name="Obrázek 3" descr="kruh4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108" y="3357562"/>
            <a:ext cx="4929222" cy="24646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999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rybářská loďka s dvěma vesly,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tenisová raketa, hokejka a další sportovní potřeby,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nůžky,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řadící páka u automobilu, ovládací páka u letadla,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lopata, páčidlo na otevírání beden nebo vytahování hřebíků, rameno jeřábu,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otvírák na láhve, louskáček na ořechy, kleště na vytahování hřebíků atd.</a:t>
            </a:r>
          </a:p>
          <a:p>
            <a:pPr>
              <a:buNone/>
            </a:pP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Příklady užití páky: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74076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357166"/>
            <a:ext cx="2010629" cy="1929586"/>
          </a:xfrm>
          <a:prstGeom prst="rect">
            <a:avLst/>
          </a:prstGeom>
        </p:spPr>
      </p:pic>
      <p:pic>
        <p:nvPicPr>
          <p:cNvPr id="3" name="Obrázek 2" descr="fil_416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0298" y="214290"/>
            <a:ext cx="2786082" cy="1852745"/>
          </a:xfrm>
          <a:prstGeom prst="rect">
            <a:avLst/>
          </a:prstGeom>
        </p:spPr>
      </p:pic>
      <p:pic>
        <p:nvPicPr>
          <p:cNvPr id="4" name="Obrázek 3" descr="kolec1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198" y="3929066"/>
            <a:ext cx="2381250" cy="1971675"/>
          </a:xfrm>
          <a:prstGeom prst="rect">
            <a:avLst/>
          </a:prstGeom>
        </p:spPr>
      </p:pic>
      <p:pic>
        <p:nvPicPr>
          <p:cNvPr id="5" name="Obrázek 4" descr="Ob7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034" y="4071942"/>
            <a:ext cx="2857520" cy="1750798"/>
          </a:xfrm>
          <a:prstGeom prst="rect">
            <a:avLst/>
          </a:prstGeom>
        </p:spPr>
      </p:pic>
      <p:pic>
        <p:nvPicPr>
          <p:cNvPr id="6" name="Obrázek 5" descr="ob33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0430" y="2000240"/>
            <a:ext cx="3246442" cy="1971620"/>
          </a:xfrm>
          <a:prstGeom prst="rect">
            <a:avLst/>
          </a:prstGeom>
        </p:spPr>
      </p:pic>
      <p:pic>
        <p:nvPicPr>
          <p:cNvPr id="7" name="Obrázek 6" descr="pakavy2.gif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2198" y="285728"/>
            <a:ext cx="2643206" cy="1910751"/>
          </a:xfrm>
          <a:prstGeom prst="rect">
            <a:avLst/>
          </a:prstGeom>
        </p:spPr>
      </p:pic>
      <p:pic>
        <p:nvPicPr>
          <p:cNvPr id="8" name="Obrázek 7" descr="P17117P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071670" y="2571744"/>
            <a:ext cx="1428736" cy="1428736"/>
          </a:xfrm>
          <a:prstGeom prst="rect">
            <a:avLst/>
          </a:prstGeom>
        </p:spPr>
      </p:pic>
      <p:sp>
        <p:nvSpPr>
          <p:cNvPr id="9" name="Elipsa 8"/>
          <p:cNvSpPr/>
          <p:nvPr/>
        </p:nvSpPr>
        <p:spPr>
          <a:xfrm>
            <a:off x="3643306" y="4643446"/>
            <a:ext cx="2214578" cy="207170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Užití páky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Doplňte tabulku tak, aby na páce nastala rovnováha.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00166" y="2285992"/>
          <a:ext cx="6096000" cy="3779520"/>
        </p:xfrm>
        <a:graphic>
          <a:graphicData uri="http://schemas.openxmlformats.org/drawingml/2006/table">
            <a:tbl>
              <a:tblPr firstRow="1" bandRow="1">
                <a:solidFill>
                  <a:srgbClr val="66FFFF"/>
                </a:solidFill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rgbClr val="000099"/>
                          </a:solidFill>
                        </a:rPr>
                        <a:t>Vzdálenost závaží</a:t>
                      </a:r>
                      <a:r>
                        <a:rPr lang="cs-CZ" sz="1200" b="1" baseline="0" dirty="0" smtClean="0">
                          <a:solidFill>
                            <a:srgbClr val="000099"/>
                          </a:solidFill>
                        </a:rPr>
                        <a:t> od osy otáčení (počet dílků) </a:t>
                      </a:r>
                      <a:endParaRPr lang="cs-CZ" sz="12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rgbClr val="000099"/>
                          </a:solidFill>
                        </a:rPr>
                        <a:t>Počet závaží</a:t>
                      </a:r>
                      <a:endParaRPr lang="cs-CZ" sz="12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800" b="1" kern="1200" dirty="0" smtClean="0">
                          <a:solidFill>
                            <a:srgbClr val="000099"/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800" b="1" kern="1200" baseline="-25000" dirty="0" smtClean="0">
                          <a:solidFill>
                            <a:srgbClr val="000099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kumimoji="0" lang="cs-CZ" sz="2800" b="1" kern="1200" dirty="0" smtClean="0">
                        <a:solidFill>
                          <a:srgbClr val="000099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rgbClr val="000099"/>
                          </a:solidFill>
                        </a:rPr>
                        <a:t>Vzdálenost</a:t>
                      </a:r>
                      <a:r>
                        <a:rPr lang="cs-CZ" sz="1200" b="1" baseline="0" dirty="0" smtClean="0">
                          <a:solidFill>
                            <a:srgbClr val="000099"/>
                          </a:solidFill>
                        </a:rPr>
                        <a:t> závaží od osy otáčení (počet dílků)</a:t>
                      </a:r>
                      <a:endParaRPr lang="cs-CZ" sz="12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rgbClr val="000099"/>
                          </a:solidFill>
                        </a:rPr>
                        <a:t>Počet</a:t>
                      </a:r>
                      <a:r>
                        <a:rPr lang="cs-CZ" sz="1200" b="1" baseline="0" dirty="0" smtClean="0">
                          <a:solidFill>
                            <a:srgbClr val="000099"/>
                          </a:solidFill>
                        </a:rPr>
                        <a:t> závaží</a:t>
                      </a:r>
                      <a:endParaRPr lang="cs-CZ" sz="12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800" b="1" kern="1200" dirty="0" smtClean="0">
                          <a:solidFill>
                            <a:srgbClr val="000099"/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800" b="1" kern="1200" baseline="-25000" dirty="0" smtClean="0">
                          <a:solidFill>
                            <a:srgbClr val="000099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800" b="1" kern="1200" dirty="0" smtClean="0">
                        <a:solidFill>
                          <a:srgbClr val="000099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428728" y="1785926"/>
            <a:ext cx="3143272" cy="357190"/>
          </a:xfrm>
          <a:prstGeom prst="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0066"/>
                </a:solidFill>
              </a:rPr>
              <a:t>Levá část páky:</a:t>
            </a:r>
            <a:endParaRPr lang="cs-CZ" b="1" dirty="0">
              <a:solidFill>
                <a:srgbClr val="66006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3438" y="1785926"/>
            <a:ext cx="3143272" cy="357190"/>
          </a:xfrm>
          <a:prstGeom prst="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0066"/>
                </a:solidFill>
              </a:rPr>
              <a:t>Pravá část páky:</a:t>
            </a:r>
            <a:endParaRPr lang="cs-CZ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 animBg="1"/>
      <p:bldP spid="6" grpId="0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2"/>
              </a:rPr>
              <a:t>http://www.helago-cz.cz/public/content-images/cz/product/21206.jpg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3"/>
              </a:rPr>
              <a:t>http://www.navodarsekim.wz.cz/testy/fyzika/7/pictures/1_pohyb_a_sila/1_18/paka3.png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4"/>
              </a:rPr>
              <a:t>http://testyfyz.wz.cz/jednstro/jednst1.gif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5"/>
              </a:rPr>
              <a:t>http://www.jobiprofi.cz/data/catalogue/product/P17117P.jpg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6"/>
              </a:rPr>
              <a:t>http://www.gypri.cz/zde/fyzika/vyuka/stred_f/obr/kruh4.gif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7"/>
              </a:rPr>
              <a:t>http://www.gypri.cz/zde/fyzika/vyuka/stred_f/obr/kruh3.gif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8"/>
              </a:rPr>
              <a:t>http://fyzweb.cz/materialy/sily/paka/kolec1.gif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9"/>
              </a:rPr>
              <a:t>http://3zscheb.unas.cz/e-learning/fyzika%20web/paka/pakavy2.gif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0"/>
              </a:rPr>
              <a:t>http://www.fyzika7.tym.sk/obrazky/ob33.jpg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1"/>
              </a:rPr>
              <a:t>http://www.modulweb.cz/download/fragmenty/jednoduche-stroje/HTML/9/Ob7.jpg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2"/>
              </a:rPr>
              <a:t>http://www.poradte.cz/picture/2012/740769.jpg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3"/>
              </a:rPr>
              <a:t>http://fyzikavpraxi.g6.cz/_img/63/20110320_20_58_06_m.jpg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:2012-09-21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1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4143404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 lnSpcReduction="10000"/>
          </a:bodyPr>
          <a:lstStyle/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Prezentace </a:t>
            </a:r>
            <a:r>
              <a:rPr lang="cs-CZ" sz="2400" b="1" dirty="0" smtClean="0">
                <a:solidFill>
                  <a:srgbClr val="00B0F0"/>
                </a:solidFill>
              </a:rPr>
              <a:t>slouží k naučení nového učiva</a:t>
            </a:r>
            <a:r>
              <a:rPr lang="cs-CZ" sz="2400" b="1" dirty="0" smtClean="0">
                <a:solidFill>
                  <a:srgbClr val="00B0F0"/>
                </a:solidFill>
              </a:rPr>
              <a:t>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Vysvětlení, kdy nastane na páce rovnováha.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pochopí otáčivý účinek síly, situace, kdy na páce není rovnováha.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zná pojem „moment síly“.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Rozdělení páky na jednozvratnou a dvojzvratnou.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umí odpovědět na jednoduché otázky a řešit příklady na rovnováhu na páce.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pozná příklady použití páky.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v praxi rozliší, zda jde o jednozvratnou nebo dvojzvratnou páku.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doplní tabulku tak, aby na páce nastala rovnováha.</a:t>
            </a:r>
            <a:endParaRPr lang="cs-CZ" sz="2400" b="1" dirty="0" smtClean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86834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150</TotalTime>
  <Words>587</Words>
  <Application>Microsoft Office PowerPoint</Application>
  <PresentationFormat>Předvádění na obrazovce (4:3)</PresentationFormat>
  <Paragraphs>84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Rovnováha na páce:</vt:lpstr>
      <vt:lpstr>Snímek 3</vt:lpstr>
      <vt:lpstr>Kolik musíme zavěsit závaží, aby nastala rovnováha na páce? Vyberte správnou odpověď:</vt:lpstr>
      <vt:lpstr>Vyřešte úlohu: Závaží o jaké hmotnosti musíme zavěsit do bodů A, B, C, D,E,  aby na páce nastala rovnováha?</vt:lpstr>
      <vt:lpstr>V případě, že na páce nenastane rovnováha:</vt:lpstr>
      <vt:lpstr>Páka dvojzvratná:</vt:lpstr>
      <vt:lpstr>Páka jednozvratná:</vt:lpstr>
      <vt:lpstr>Příklady užití páky:</vt:lpstr>
      <vt:lpstr>Snímek 10</vt:lpstr>
      <vt:lpstr>Doplňte tabulku tak, aby na páce nastala rovnováha.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15</cp:revision>
  <dcterms:created xsi:type="dcterms:W3CDTF">2012-09-18T17:57:18Z</dcterms:created>
  <dcterms:modified xsi:type="dcterms:W3CDTF">2012-09-20T19:04:32Z</dcterms:modified>
</cp:coreProperties>
</file>