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132" y="12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DE9B51B-3E74-4B69-BF7E-C867F4E87659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69B661B-332C-4FF7-80F0-1B1BC6B3AF7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3.e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Dokument_aplikace_Microsoft_Word_97_20032.doc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netop%C3%BDr&amp;hl=cs&amp;biw=1366&amp;bih=523&amp;tbm=isch&amp;tbnid=f1BUS-02mhldNM:&amp;imgrefurl=http://www.omalovankykvytisknuti.info/tag/halloween&amp;docid=sNv00g5CFXdePM&amp;imgurl=http://www.omalovankykvytisknuti.info/wp-content/gallery/Halloween/netopyr.gif&amp;w=700&amp;h=525&amp;ei=XBjVTuOaAq754QSB5pDFAQ&amp;zoom=1&amp;iact=hc&amp;vpx=936&amp;vpy=225&amp;dur=2886&amp;hovh=194&amp;hovw=259&amp;tx=214&amp;ty=178&amp;sig=114264502479598340262&amp;page=1&amp;tbnh=135&amp;tbnw=180&amp;start=0&amp;ndsp=14&amp;ved=1t:429,r:12,s:0" TargetMode="External"/><Relationship Id="rId2" Type="http://schemas.openxmlformats.org/officeDocument/2006/relationships/hyperlink" Target="http://www.google.cz/imgres?q=obr%C3%A1zky+p%C3%ADsmeno+P&amp;hl=cs&amp;biw=1366&amp;bih=523&amp;tbm=isch&amp;tbnid=JhLkAgiHmVlSzM:&amp;imgrefurl=http://www.mozek.net/posilovna/povidka-na-jedno-pismeno/&amp;docid=LNNjHUOf1dfYhM&amp;imgurl=http://www.mozek.net/wp-content/uploads/2010/11/p.jpg&amp;w=322&amp;h=380&amp;ei=axfVToS8CPHU4QTJhfS7AQ&amp;zoom=1&amp;iact=hc&amp;vpx=978&amp;vpy=134&amp;dur=624&amp;hovh=244&amp;hovw=207&amp;tx=108&amp;ty=156&amp;sig=114264502479598340262&amp;page=1&amp;tbnh=157&amp;tbnw=133&amp;start=0&amp;ndsp=12&amp;ved=1t:429,r:4,s: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1653499"/>
              </p:ext>
            </p:extLst>
          </p:nvPr>
        </p:nvGraphicFramePr>
        <p:xfrm>
          <a:off x="2960688" y="769938"/>
          <a:ext cx="3759200" cy="467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cument" r:id="rId4" imgW="9191281" imgH="11391557" progId="Word.Document.8">
                  <p:embed/>
                </p:oleObj>
              </mc:Choice>
              <mc:Fallback>
                <p:oleObj name="Document" r:id="rId4" imgW="9191281" imgH="11391557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960688" y="769938"/>
                        <a:ext cx="3759200" cy="4673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71675305"/>
              </p:ext>
            </p:extLst>
          </p:nvPr>
        </p:nvGraphicFramePr>
        <p:xfrm>
          <a:off x="2771800" y="332656"/>
          <a:ext cx="3814763" cy="542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cument" r:id="rId6" imgW="6067705" imgH="9771162" progId="Word.Document.8">
                  <p:embed/>
                </p:oleObj>
              </mc:Choice>
              <mc:Fallback>
                <p:oleObj name="Document" r:id="rId6" imgW="6067705" imgH="9771162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771800" y="332656"/>
                        <a:ext cx="3814763" cy="542290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748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  <a:latin typeface="Arial Rounded MT Bold" pitchFamily="34" charset="0"/>
                <a:cs typeface="Aharoni" pitchFamily="2" charset="-79"/>
              </a:rPr>
              <a:t>VYJMENOVANÁ   SLOVA</a:t>
            </a:r>
            <a:endParaRPr lang="cs-CZ" sz="6600" dirty="0">
              <a:solidFill>
                <a:srgbClr val="FF0000"/>
              </a:solidFill>
              <a:latin typeface="Arial Rounded MT Bold" pitchFamily="34" charset="0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sz="9600" dirty="0">
                <a:solidFill>
                  <a:srgbClr val="FFFF00"/>
                </a:solidFill>
                <a:latin typeface="Arial Rounded MT Bold" pitchFamily="34" charset="0"/>
              </a:rPr>
              <a:t>p</a:t>
            </a:r>
            <a:r>
              <a:rPr lang="cs-CZ" sz="9600" dirty="0" smtClean="0">
                <a:solidFill>
                  <a:srgbClr val="FFFF00"/>
                </a:solidFill>
                <a:latin typeface="Arial Rounded MT Bold" pitchFamily="34" charset="0"/>
              </a:rPr>
              <a:t>o  P</a:t>
            </a:r>
            <a:endParaRPr lang="cs-CZ" sz="9600" dirty="0">
              <a:solidFill>
                <a:srgbClr val="FFFF00"/>
              </a:solidFill>
              <a:latin typeface="Arial Rounded MT Bold" pitchFamily="34" charset="0"/>
            </a:endParaRPr>
          </a:p>
        </p:txBody>
      </p:sp>
      <p:sp>
        <p:nvSpPr>
          <p:cNvPr id="5" name="Vývojový diagram: spojnice 4"/>
          <p:cNvSpPr/>
          <p:nvPr/>
        </p:nvSpPr>
        <p:spPr>
          <a:xfrm rot="19560068">
            <a:off x="107504" y="1447353"/>
            <a:ext cx="1105272" cy="11024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pýcha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6" name="Vývojový diagram: spojnice 5"/>
          <p:cNvSpPr/>
          <p:nvPr/>
        </p:nvSpPr>
        <p:spPr>
          <a:xfrm rot="21426004">
            <a:off x="1002586" y="351958"/>
            <a:ext cx="1105272" cy="91125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pytel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2987824" y="53749"/>
            <a:ext cx="1105272" cy="11024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pysk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7348266" y="343185"/>
            <a:ext cx="1256181" cy="11024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slepýš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4788024" y="149337"/>
            <a:ext cx="1584175" cy="911256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netopýr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Vývojový diagram: spojnice 9"/>
          <p:cNvSpPr/>
          <p:nvPr/>
        </p:nvSpPr>
        <p:spPr>
          <a:xfrm rot="20576471">
            <a:off x="6519659" y="2469553"/>
            <a:ext cx="1105272" cy="911256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pyl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5580111" y="5194920"/>
            <a:ext cx="1344724" cy="11024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třpytit  se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3131840" y="5554389"/>
            <a:ext cx="1656184" cy="911256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zpytovat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6924835" y="3641268"/>
            <a:ext cx="1505313" cy="11024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kopyto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6" name="Vývojový diagram: spojnice 15"/>
          <p:cNvSpPr/>
          <p:nvPr/>
        </p:nvSpPr>
        <p:spPr>
          <a:xfrm>
            <a:off x="7348266" y="5075751"/>
            <a:ext cx="1616221" cy="911256"/>
          </a:xfrm>
          <a:prstGeom prst="flowChartConnec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klopýtat</a:t>
            </a:r>
            <a:endParaRPr lang="cs-CZ" b="1" dirty="0"/>
          </a:p>
        </p:txBody>
      </p:sp>
      <p:sp>
        <p:nvSpPr>
          <p:cNvPr id="17" name="Vývojový diagram: spojnice 16"/>
          <p:cNvSpPr/>
          <p:nvPr/>
        </p:nvSpPr>
        <p:spPr>
          <a:xfrm>
            <a:off x="1619672" y="5650548"/>
            <a:ext cx="1224136" cy="11024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pykat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 rot="19666609">
            <a:off x="490151" y="5194920"/>
            <a:ext cx="1105272" cy="911256"/>
          </a:xfrm>
          <a:prstGeom prst="flowChartConnector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pýr</a:t>
            </a:r>
            <a:endParaRPr lang="cs-CZ" b="1" dirty="0"/>
          </a:p>
        </p:txBody>
      </p:sp>
      <p:sp>
        <p:nvSpPr>
          <p:cNvPr id="19" name="Vývojový diagram: spojnice 18"/>
          <p:cNvSpPr/>
          <p:nvPr/>
        </p:nvSpPr>
        <p:spPr>
          <a:xfrm rot="2229752">
            <a:off x="904563" y="2824498"/>
            <a:ext cx="1383138" cy="911256"/>
          </a:xfrm>
          <a:prstGeom prst="flowChartConnector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002060"/>
                </a:solidFill>
              </a:rPr>
              <a:t>č</a:t>
            </a:r>
            <a:r>
              <a:rPr lang="cs-CZ" b="1" dirty="0" smtClean="0">
                <a:solidFill>
                  <a:srgbClr val="002060"/>
                </a:solidFill>
              </a:rPr>
              <a:t>epýřit se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20" name="Vývojový diagram: spojnice 19"/>
          <p:cNvSpPr/>
          <p:nvPr/>
        </p:nvSpPr>
        <p:spPr>
          <a:xfrm rot="1836737">
            <a:off x="1382438" y="3924988"/>
            <a:ext cx="1105272" cy="1102432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002060"/>
                </a:solidFill>
              </a:rPr>
              <a:t>p</a:t>
            </a:r>
            <a:r>
              <a:rPr lang="cs-CZ" b="1" dirty="0" smtClean="0">
                <a:solidFill>
                  <a:srgbClr val="002060"/>
                </a:solidFill>
              </a:rPr>
              <a:t>ýřit se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61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5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>
                      <p:stCondLst>
                        <p:cond delay="indefinite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3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0" fill="hold">
                      <p:stCondLst>
                        <p:cond delay="indefinite"/>
                      </p:stCondLst>
                      <p:childTnLst>
                        <p:par>
                          <p:cTn id="331" fill="hold">
                            <p:stCondLst>
                              <p:cond delay="0"/>
                            </p:stCondLst>
                            <p:childTnLst>
                              <p:par>
                                <p:cTn id="3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4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56314"/>
            <a:ext cx="8229600" cy="858424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Do slov doplň </a:t>
            </a:r>
            <a:r>
              <a:rPr lang="cs-CZ" b="1" dirty="0" err="1" smtClean="0">
                <a:solidFill>
                  <a:srgbClr val="002060"/>
                </a:solidFill>
              </a:rPr>
              <a:t>pi</a:t>
            </a:r>
            <a:r>
              <a:rPr lang="cs-CZ" b="1" dirty="0" smtClean="0">
                <a:solidFill>
                  <a:srgbClr val="002060"/>
                </a:solidFill>
              </a:rPr>
              <a:t>, pí  nebo </a:t>
            </a:r>
            <a:r>
              <a:rPr lang="cs-CZ" b="1" dirty="0" err="1" smtClean="0">
                <a:solidFill>
                  <a:srgbClr val="002060"/>
                </a:solidFill>
              </a:rPr>
              <a:t>py</a:t>
            </a:r>
            <a:r>
              <a:rPr lang="cs-CZ" b="1" dirty="0" smtClean="0">
                <a:solidFill>
                  <a:srgbClr val="002060"/>
                </a:solidFill>
              </a:rPr>
              <a:t>, </a:t>
            </a:r>
            <a:r>
              <a:rPr lang="cs-CZ" b="1" dirty="0" err="1" smtClean="0">
                <a:solidFill>
                  <a:srgbClr val="002060"/>
                </a:solidFill>
              </a:rPr>
              <a:t>pý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9823953">
            <a:off x="724190" y="2175247"/>
            <a:ext cx="2225289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pa</a:t>
            </a:r>
            <a:r>
              <a:rPr lang="cs-CZ" sz="2400" b="1" dirty="0" smtClean="0"/>
              <a:t>             </a:t>
            </a:r>
            <a:r>
              <a:rPr lang="cs-CZ" sz="2400" b="1" dirty="0" err="1" smtClean="0"/>
              <a:t>rnictví</a:t>
            </a:r>
            <a:endParaRPr lang="cs-CZ" sz="2400" b="1" dirty="0"/>
          </a:p>
        </p:txBody>
      </p:sp>
      <p:sp>
        <p:nvSpPr>
          <p:cNvPr id="5" name="Mrak 4"/>
          <p:cNvSpPr/>
          <p:nvPr/>
        </p:nvSpPr>
        <p:spPr>
          <a:xfrm rot="1778760">
            <a:off x="1294617" y="2188293"/>
            <a:ext cx="649210" cy="770384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1988840"/>
            <a:ext cx="145424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/>
              <a:t>s</a:t>
            </a:r>
            <a:r>
              <a:rPr lang="cs-CZ" sz="2400" b="1" dirty="0" err="1" smtClean="0"/>
              <a:t>le</a:t>
            </a:r>
            <a:r>
              <a:rPr lang="cs-CZ" b="1" dirty="0" smtClean="0"/>
              <a:t>              </a:t>
            </a:r>
            <a:r>
              <a:rPr lang="cs-CZ" sz="2400" b="1" dirty="0" err="1" smtClean="0"/>
              <a:t>ši</a:t>
            </a:r>
            <a:endParaRPr lang="cs-CZ" sz="2400" b="1" dirty="0"/>
          </a:p>
        </p:txBody>
      </p:sp>
      <p:sp>
        <p:nvSpPr>
          <p:cNvPr id="7" name="Mrak 6"/>
          <p:cNvSpPr/>
          <p:nvPr/>
        </p:nvSpPr>
        <p:spPr>
          <a:xfrm rot="903796">
            <a:off x="6003748" y="1866193"/>
            <a:ext cx="648072" cy="706957"/>
          </a:xfrm>
          <a:prstGeom prst="cloud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8287" y="2655270"/>
            <a:ext cx="3067050" cy="3619500"/>
          </a:xfrm>
          <a:solidFill>
            <a:srgbClr val="FFFF00"/>
          </a:solidFill>
        </p:spPr>
      </p:pic>
      <p:sp>
        <p:nvSpPr>
          <p:cNvPr id="11" name="TextovéPole 10"/>
          <p:cNvSpPr txBox="1"/>
          <p:nvPr/>
        </p:nvSpPr>
        <p:spPr>
          <a:xfrm>
            <a:off x="107505" y="3861048"/>
            <a:ext cx="252028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/>
              <a:t>s</a:t>
            </a:r>
            <a:r>
              <a:rPr lang="cs-CZ" sz="2400" b="1" dirty="0" err="1" smtClean="0"/>
              <a:t>udoko</a:t>
            </a:r>
            <a:r>
              <a:rPr lang="cs-CZ" sz="2400" b="1" dirty="0" smtClean="0"/>
              <a:t>             </a:t>
            </a:r>
            <a:r>
              <a:rPr lang="cs-CZ" sz="2400" b="1" dirty="0" err="1" smtClean="0"/>
              <a:t>tník</a:t>
            </a:r>
            <a:endParaRPr lang="cs-CZ" sz="2400" b="1" dirty="0"/>
          </a:p>
        </p:txBody>
      </p:sp>
      <p:sp>
        <p:nvSpPr>
          <p:cNvPr id="12" name="Mrak 11"/>
          <p:cNvSpPr/>
          <p:nvPr/>
        </p:nvSpPr>
        <p:spPr>
          <a:xfrm rot="1826720">
            <a:off x="1210690" y="3634681"/>
            <a:ext cx="712233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 rot="1790880">
            <a:off x="6930704" y="3111060"/>
            <a:ext cx="2209259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/>
              <a:t>s</a:t>
            </a:r>
            <a:r>
              <a:rPr lang="cs-CZ" sz="2400" b="1" dirty="0" smtClean="0"/>
              <a:t>              </a:t>
            </a:r>
            <a:r>
              <a:rPr lang="cs-CZ" sz="2400" b="1" dirty="0" err="1" smtClean="0"/>
              <a:t>sovatel</a:t>
            </a:r>
            <a:endParaRPr lang="cs-CZ" sz="2400" b="1" dirty="0"/>
          </a:p>
        </p:txBody>
      </p:sp>
      <p:sp>
        <p:nvSpPr>
          <p:cNvPr id="14" name="Mrak 13"/>
          <p:cNvSpPr/>
          <p:nvPr/>
        </p:nvSpPr>
        <p:spPr>
          <a:xfrm rot="6245474">
            <a:off x="7189836" y="2699181"/>
            <a:ext cx="914400" cy="914400"/>
          </a:xfrm>
          <a:prstGeom prst="cloud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92099" y="6145347"/>
            <a:ext cx="1951091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</a:t>
            </a:r>
            <a:r>
              <a:rPr lang="cs-CZ" sz="2400" b="1" dirty="0" err="1" smtClean="0"/>
              <a:t>tláci</a:t>
            </a:r>
            <a:endParaRPr lang="cs-CZ" sz="2400" b="1" dirty="0"/>
          </a:p>
        </p:txBody>
      </p:sp>
      <p:sp>
        <p:nvSpPr>
          <p:cNvPr id="16" name="Mrak 15"/>
          <p:cNvSpPr/>
          <p:nvPr/>
        </p:nvSpPr>
        <p:spPr>
          <a:xfrm rot="3899144">
            <a:off x="482418" y="5781329"/>
            <a:ext cx="914400" cy="1067545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4091881"/>
            <a:ext cx="1444586" cy="46166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              </a:t>
            </a:r>
            <a:r>
              <a:rPr lang="cs-CZ" sz="2400" b="1" dirty="0" err="1" smtClean="0">
                <a:solidFill>
                  <a:schemeClr val="bg1"/>
                </a:solidFill>
              </a:rPr>
              <a:t>líř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 rot="2506192">
            <a:off x="6111370" y="3926443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500493" y="6234069"/>
            <a:ext cx="1407758" cy="461665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</a:t>
            </a:r>
            <a:r>
              <a:rPr lang="cs-CZ" sz="2400" b="1" dirty="0" smtClean="0">
                <a:solidFill>
                  <a:schemeClr val="bg1"/>
                </a:solidFill>
              </a:rPr>
              <a:t>liny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 rot="3065716">
            <a:off x="5328638" y="5918980"/>
            <a:ext cx="914400" cy="914400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 rot="2152188">
            <a:off x="6813121" y="5288027"/>
            <a:ext cx="2287806" cy="46166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ře             chová</a:t>
            </a:r>
            <a:endParaRPr lang="cs-CZ" sz="2400" b="1" dirty="0"/>
          </a:p>
        </p:txBody>
      </p:sp>
      <p:sp>
        <p:nvSpPr>
          <p:cNvPr id="22" name="Mrak 21"/>
          <p:cNvSpPr/>
          <p:nvPr/>
        </p:nvSpPr>
        <p:spPr>
          <a:xfrm rot="4620378">
            <a:off x="7351347" y="5094334"/>
            <a:ext cx="713222" cy="849048"/>
          </a:xfrm>
          <a:prstGeom prst="cloud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491880" y="1655778"/>
            <a:ext cx="1380506" cy="461665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</a:t>
            </a:r>
            <a:r>
              <a:rPr lang="cs-CZ" sz="2400" b="1" dirty="0" err="1" smtClean="0"/>
              <a:t>šná</a:t>
            </a:r>
            <a:endParaRPr lang="cs-CZ" sz="2400" b="1" dirty="0"/>
          </a:p>
        </p:txBody>
      </p:sp>
      <p:sp>
        <p:nvSpPr>
          <p:cNvPr id="24" name="Mrak 23"/>
          <p:cNvSpPr/>
          <p:nvPr/>
        </p:nvSpPr>
        <p:spPr>
          <a:xfrm rot="1902782">
            <a:off x="3355833" y="1401932"/>
            <a:ext cx="914400" cy="914400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 rot="1026520">
            <a:off x="6982237" y="1332461"/>
            <a:ext cx="194957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Chro</a:t>
            </a:r>
            <a:r>
              <a:rPr lang="cs-CZ" sz="2400" b="1" dirty="0" smtClean="0"/>
              <a:t>            ně</a:t>
            </a:r>
            <a:endParaRPr lang="cs-CZ" sz="2400" b="1" dirty="0"/>
          </a:p>
        </p:txBody>
      </p:sp>
      <p:sp>
        <p:nvSpPr>
          <p:cNvPr id="26" name="Mrak 25"/>
          <p:cNvSpPr/>
          <p:nvPr/>
        </p:nvSpPr>
        <p:spPr>
          <a:xfrm rot="4704160">
            <a:off x="7685249" y="1183007"/>
            <a:ext cx="773337" cy="708769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 rot="1655374">
            <a:off x="12067" y="1230712"/>
            <a:ext cx="167901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</a:t>
            </a:r>
            <a:r>
              <a:rPr lang="cs-CZ" sz="2400" b="1" dirty="0" err="1" smtClean="0"/>
              <a:t>sanka</a:t>
            </a:r>
            <a:endParaRPr lang="cs-CZ" sz="2400" b="1" dirty="0"/>
          </a:p>
        </p:txBody>
      </p:sp>
      <p:sp>
        <p:nvSpPr>
          <p:cNvPr id="28" name="Mrak 27"/>
          <p:cNvSpPr/>
          <p:nvPr/>
        </p:nvSpPr>
        <p:spPr>
          <a:xfrm rot="4109294">
            <a:off x="55322" y="768749"/>
            <a:ext cx="696453" cy="688631"/>
          </a:xfrm>
          <a:prstGeom prst="cloud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 rot="20423227">
            <a:off x="98794" y="4798362"/>
            <a:ext cx="1968809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          </a:t>
            </a:r>
            <a:r>
              <a:rPr lang="cs-CZ" sz="2400" b="1" dirty="0" err="1" smtClean="0"/>
              <a:t>lný</a:t>
            </a:r>
            <a:r>
              <a:rPr lang="cs-CZ" sz="2400" b="1" dirty="0" smtClean="0"/>
              <a:t>  žák</a:t>
            </a:r>
            <a:endParaRPr lang="cs-CZ" sz="2400" b="1" dirty="0"/>
          </a:p>
        </p:txBody>
      </p:sp>
      <p:sp>
        <p:nvSpPr>
          <p:cNvPr id="30" name="Mrak 29"/>
          <p:cNvSpPr/>
          <p:nvPr/>
        </p:nvSpPr>
        <p:spPr>
          <a:xfrm>
            <a:off x="69498" y="4821465"/>
            <a:ext cx="914400" cy="914400"/>
          </a:xfrm>
          <a:prstGeom prst="cloud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702522" y="5271591"/>
            <a:ext cx="1647761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r>
              <a:rPr lang="cs-CZ" sz="2400" b="1" dirty="0" err="1" smtClean="0"/>
              <a:t>voňky</a:t>
            </a:r>
            <a:endParaRPr lang="cs-CZ" sz="2400" b="1" dirty="0"/>
          </a:p>
        </p:txBody>
      </p:sp>
      <p:sp>
        <p:nvSpPr>
          <p:cNvPr id="32" name="Mrak 31"/>
          <p:cNvSpPr/>
          <p:nvPr/>
        </p:nvSpPr>
        <p:spPr>
          <a:xfrm rot="2712900">
            <a:off x="1472456" y="5079981"/>
            <a:ext cx="893363" cy="824509"/>
          </a:xfrm>
          <a:prstGeom prst="clou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2918287" y="6376180"/>
            <a:ext cx="1748382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sz="2400" b="1" dirty="0" err="1" smtClean="0"/>
              <a:t>skání</a:t>
            </a:r>
            <a:endParaRPr lang="cs-CZ" sz="2400" b="1" dirty="0"/>
          </a:p>
        </p:txBody>
      </p:sp>
      <p:sp>
        <p:nvSpPr>
          <p:cNvPr id="34" name="Mrak 33"/>
          <p:cNvSpPr/>
          <p:nvPr/>
        </p:nvSpPr>
        <p:spPr>
          <a:xfrm rot="1896639">
            <a:off x="2918288" y="6007700"/>
            <a:ext cx="914400" cy="914400"/>
          </a:xfrm>
          <a:prstGeom prst="cloud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 rot="20528483">
            <a:off x="1859343" y="2712511"/>
            <a:ext cx="2117887" cy="46166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straš              tel</a:t>
            </a:r>
            <a:endParaRPr lang="cs-CZ" sz="2400" b="1" dirty="0"/>
          </a:p>
        </p:txBody>
      </p:sp>
      <p:sp>
        <p:nvSpPr>
          <p:cNvPr id="36" name="Mrak 35"/>
          <p:cNvSpPr/>
          <p:nvPr/>
        </p:nvSpPr>
        <p:spPr>
          <a:xfrm rot="1344404">
            <a:off x="2645257" y="2598977"/>
            <a:ext cx="799778" cy="782025"/>
          </a:xfrm>
          <a:prstGeom prst="cloud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07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4" fill="hold">
                      <p:stCondLst>
                        <p:cond delay="indefinite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0" fill="hold">
                      <p:stCondLst>
                        <p:cond delay="indefinite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8" fill="hold">
                      <p:stCondLst>
                        <p:cond delay="indefinite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6" fill="hold">
                      <p:stCondLst>
                        <p:cond delay="indefinite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0" fill="hold">
                      <p:stCondLst>
                        <p:cond delay="indefinite"/>
                      </p:stCondLst>
                      <p:childTnLst>
                        <p:par>
                          <p:cTn id="381" fill="hold">
                            <p:stCondLst>
                              <p:cond delay="0"/>
                            </p:stCondLst>
                            <p:childTnLst>
                              <p:par>
                                <p:cTn id="3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8" fill="hold">
                      <p:stCondLst>
                        <p:cond delay="indefinite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D</a:t>
            </a:r>
            <a:r>
              <a:rPr lang="cs-CZ" b="1" dirty="0" smtClean="0">
                <a:solidFill>
                  <a:schemeClr val="tx2"/>
                </a:solidFill>
              </a:rPr>
              <a:t>o rámečků doplň vyjmenovaná slova. Vylušti tajenku.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916832"/>
            <a:ext cx="21451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Kůň  ohrnuje</a:t>
            </a:r>
            <a:endParaRPr lang="cs-CZ" sz="2800" b="1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3034680" y="194984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3491880" y="1947160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3949080" y="194984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4406280" y="194716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06944" y="2426784"/>
            <a:ext cx="29042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Ve  spěchu  začala</a:t>
            </a:r>
            <a:endParaRPr lang="cs-CZ" sz="2800" b="1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3491880" y="2414599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3949080" y="2414599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4406280" y="243049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4863480" y="242610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5320680" y="242610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5777880" y="242610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6235080" y="2430495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6692280" y="2430495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339068" y="2887695"/>
            <a:ext cx="25042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předchází  pád.</a:t>
            </a:r>
            <a:endParaRPr lang="cs-CZ" sz="2800" b="1" dirty="0"/>
          </a:p>
        </p:txBody>
      </p:sp>
      <p:sp>
        <p:nvSpPr>
          <p:cNvPr id="22" name="Vývojový diagram: spojnice 21"/>
          <p:cNvSpPr/>
          <p:nvPr/>
        </p:nvSpPr>
        <p:spPr>
          <a:xfrm>
            <a:off x="4406234" y="288769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4863480" y="2895363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5320680" y="2887695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5797217" y="2895363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877004" y="199109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187117" y="247004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283210" y="3320985"/>
            <a:ext cx="24372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Tatínek  koupil</a:t>
            </a:r>
            <a:endParaRPr lang="cs-CZ" sz="2800" b="1" dirty="0"/>
          </a:p>
        </p:txBody>
      </p:sp>
      <p:sp>
        <p:nvSpPr>
          <p:cNvPr id="29" name="Vývojový diagram: spojnice 28"/>
          <p:cNvSpPr/>
          <p:nvPr/>
        </p:nvSpPr>
        <p:spPr>
          <a:xfrm>
            <a:off x="3949034" y="3353995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4419804" y="335399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4890778" y="3365587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5340017" y="3365587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5797217" y="3365587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6386449" y="3374039"/>
            <a:ext cx="16013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/>
              <a:t>rambor.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915703" y="3745175"/>
            <a:ext cx="2470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  jeskyni  visel</a:t>
            </a:r>
            <a:endParaRPr lang="cs-CZ" sz="2800" b="1" dirty="0"/>
          </a:p>
        </p:txBody>
      </p:sp>
      <p:sp>
        <p:nvSpPr>
          <p:cNvPr id="36" name="Vývojový diagram: spojnice 35"/>
          <p:cNvSpPr/>
          <p:nvPr/>
        </p:nvSpPr>
        <p:spPr>
          <a:xfrm>
            <a:off x="3949080" y="3822787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3491834" y="3811195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4433578" y="3822787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4890778" y="3811195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39"/>
          <p:cNvSpPr/>
          <p:nvPr/>
        </p:nvSpPr>
        <p:spPr>
          <a:xfrm>
            <a:off x="5340017" y="3822787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5797217" y="382828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6276189" y="381704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6779570" y="388240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283210" y="4251732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Musíš</a:t>
            </a:r>
            <a:endParaRPr lang="cs-CZ" sz="2800" b="1" dirty="0"/>
          </a:p>
        </p:txBody>
      </p:sp>
      <p:sp>
        <p:nvSpPr>
          <p:cNvPr id="45" name="Vývojový diagram: spojnice 44"/>
          <p:cNvSpPr/>
          <p:nvPr/>
        </p:nvSpPr>
        <p:spPr>
          <a:xfrm>
            <a:off x="4446352" y="4279987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/>
          <p:cNvSpPr/>
          <p:nvPr/>
        </p:nvSpPr>
        <p:spPr>
          <a:xfrm>
            <a:off x="3962604" y="428548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/>
          <p:cNvSpPr/>
          <p:nvPr/>
        </p:nvSpPr>
        <p:spPr>
          <a:xfrm>
            <a:off x="3491880" y="428548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/>
          <p:cNvSpPr/>
          <p:nvPr/>
        </p:nvSpPr>
        <p:spPr>
          <a:xfrm>
            <a:off x="3026916" y="428548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2569716" y="428548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/>
          <p:cNvSpPr/>
          <p:nvPr/>
        </p:nvSpPr>
        <p:spPr>
          <a:xfrm>
            <a:off x="4903552" y="4279987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/>
          <p:cNvSpPr/>
          <p:nvPr/>
        </p:nvSpPr>
        <p:spPr>
          <a:xfrm>
            <a:off x="5363844" y="4279987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nice 51"/>
          <p:cNvSpPr/>
          <p:nvPr/>
        </p:nvSpPr>
        <p:spPr>
          <a:xfrm>
            <a:off x="5821044" y="4291625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6386449" y="4209363"/>
            <a:ext cx="22397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vé  svědomí.</a:t>
            </a:r>
            <a:endParaRPr lang="cs-CZ" sz="2800" b="1" dirty="0"/>
          </a:p>
        </p:txBody>
      </p:sp>
      <p:sp>
        <p:nvSpPr>
          <p:cNvPr id="55" name="Pěticípá hvězda 54"/>
          <p:cNvSpPr/>
          <p:nvPr/>
        </p:nvSpPr>
        <p:spPr>
          <a:xfrm>
            <a:off x="1447952" y="5085184"/>
            <a:ext cx="914400" cy="91440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ěticípá hvězda 55"/>
          <p:cNvSpPr/>
          <p:nvPr/>
        </p:nvSpPr>
        <p:spPr>
          <a:xfrm rot="1968571">
            <a:off x="2402681" y="5101257"/>
            <a:ext cx="914400" cy="914400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ěticípá hvězda 56"/>
          <p:cNvSpPr/>
          <p:nvPr/>
        </p:nvSpPr>
        <p:spPr>
          <a:xfrm>
            <a:off x="3276804" y="5101257"/>
            <a:ext cx="914400" cy="914400"/>
          </a:xfrm>
          <a:prstGeom prst="star5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Pěticípá hvězda 57"/>
          <p:cNvSpPr/>
          <p:nvPr/>
        </p:nvSpPr>
        <p:spPr>
          <a:xfrm rot="1968571">
            <a:off x="4137402" y="5101258"/>
            <a:ext cx="914400" cy="91440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ěticípá hvězda 58"/>
          <p:cNvSpPr/>
          <p:nvPr/>
        </p:nvSpPr>
        <p:spPr>
          <a:xfrm>
            <a:off x="4906644" y="5101257"/>
            <a:ext cx="914400" cy="914400"/>
          </a:xfrm>
          <a:prstGeom prst="star5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Pěticípá hvězda 59"/>
          <p:cNvSpPr/>
          <p:nvPr/>
        </p:nvSpPr>
        <p:spPr>
          <a:xfrm rot="1968571">
            <a:off x="5724077" y="5085185"/>
            <a:ext cx="914400" cy="91440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2" name="Obrázek 6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692665">
            <a:off x="7225799" y="4669395"/>
            <a:ext cx="1562479" cy="208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557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1196" y="116632"/>
            <a:ext cx="8229600" cy="682103"/>
          </a:xfrm>
          <a:solidFill>
            <a:schemeClr val="accent1"/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Doplň i, í  nebo y, ý.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>Odůvodni  pravopis.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942751"/>
            <a:ext cx="8856984" cy="591524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851920" y="6360095"/>
            <a:ext cx="1316386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b="1" dirty="0"/>
              <a:t>n</a:t>
            </a:r>
            <a:r>
              <a:rPr lang="cs-CZ" sz="2400" b="1" dirty="0" smtClean="0"/>
              <a:t>etop---r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1848" y="3438710"/>
            <a:ext cx="1058303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/>
              <a:t>d</a:t>
            </a:r>
            <a:r>
              <a:rPr lang="cs-CZ" sz="2400" b="1" dirty="0" err="1" smtClean="0"/>
              <a:t>op</a:t>
            </a:r>
            <a:r>
              <a:rPr lang="cs-CZ" sz="2400" b="1" dirty="0" smtClean="0"/>
              <a:t>---s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 rot="2163928">
            <a:off x="5482060" y="3522145"/>
            <a:ext cx="168988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/>
              <a:t>s</a:t>
            </a:r>
            <a:r>
              <a:rPr lang="cs-CZ" sz="2400" b="1" dirty="0" smtClean="0"/>
              <a:t>lep---l   loď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 rot="16879838">
            <a:off x="324624" y="3390998"/>
            <a:ext cx="199445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---</a:t>
            </a:r>
            <a:r>
              <a:rPr lang="cs-CZ" sz="2400" b="1" dirty="0" err="1" smtClean="0"/>
              <a:t>chlavý</a:t>
            </a:r>
            <a:r>
              <a:rPr lang="cs-CZ" sz="2400" b="1" dirty="0" smtClean="0"/>
              <a:t>  keř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 rot="19811435">
            <a:off x="-5455" y="1379709"/>
            <a:ext cx="1744388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/>
              <a:t>v</a:t>
            </a:r>
            <a:r>
              <a:rPr lang="cs-CZ" sz="2400" b="1" dirty="0" smtClean="0"/>
              <a:t>elké  p---</a:t>
            </a:r>
            <a:r>
              <a:rPr lang="cs-CZ" sz="2400" b="1" dirty="0" err="1" smtClean="0"/>
              <a:t>hy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 rot="2453181">
            <a:off x="6946866" y="1709003"/>
            <a:ext cx="2052165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/>
              <a:t>h</a:t>
            </a:r>
            <a:r>
              <a:rPr lang="cs-CZ" sz="2400" b="1" dirty="0" smtClean="0"/>
              <a:t>rad  z  p---</a:t>
            </a:r>
            <a:r>
              <a:rPr lang="cs-CZ" sz="2400" b="1" dirty="0" err="1" smtClean="0"/>
              <a:t>sku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44112" y="5157192"/>
            <a:ext cx="1409360" cy="40011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p---</a:t>
            </a:r>
            <a:r>
              <a:rPr lang="cs-CZ" sz="2000" b="1" dirty="0" err="1" smtClean="0"/>
              <a:t>tlík</a:t>
            </a:r>
            <a:r>
              <a:rPr lang="cs-CZ" sz="2000" b="1" dirty="0" smtClean="0"/>
              <a:t>  hub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 rot="1104110">
            <a:off x="5724128" y="5157192"/>
            <a:ext cx="2153154" cy="40011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odp</a:t>
            </a:r>
            <a:r>
              <a:rPr lang="cs-CZ" sz="2000" b="1" dirty="0" smtClean="0"/>
              <a:t>---</a:t>
            </a:r>
            <a:r>
              <a:rPr lang="cs-CZ" sz="2000" b="1" dirty="0" err="1" smtClean="0"/>
              <a:t>kané</a:t>
            </a:r>
            <a:r>
              <a:rPr lang="cs-CZ" sz="2000" b="1" dirty="0" smtClean="0"/>
              <a:t>  tresty 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 rot="1737660">
            <a:off x="1892019" y="3099111"/>
            <a:ext cx="1625766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větní  p---l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 rot="2144552">
            <a:off x="4884706" y="3725465"/>
            <a:ext cx="1662635" cy="40011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---st  motoru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 rot="2054727">
            <a:off x="3545938" y="4281976"/>
            <a:ext cx="1390124" cy="40011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/>
              <a:t>p</a:t>
            </a:r>
            <a:r>
              <a:rPr lang="cs-CZ" sz="2000" b="1" dirty="0" err="1" smtClean="0"/>
              <a:t>osp</a:t>
            </a:r>
            <a:r>
              <a:rPr lang="cs-CZ" sz="2000" b="1" dirty="0" smtClean="0"/>
              <a:t>---chat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 rot="20055247">
            <a:off x="396759" y="6039667"/>
            <a:ext cx="1850186" cy="400110"/>
          </a:xfrm>
          <a:prstGeom prst="rect">
            <a:avLst/>
          </a:prstGeom>
          <a:solidFill>
            <a:schemeClr val="accent4"/>
          </a:solidFill>
        </p:spPr>
        <p:txBody>
          <a:bodyPr wrap="none" rtlCol="0">
            <a:spAutoFit/>
          </a:bodyPr>
          <a:lstStyle/>
          <a:p>
            <a:r>
              <a:rPr lang="cs-CZ" sz="2000" b="1" dirty="0"/>
              <a:t>n</a:t>
            </a:r>
            <a:r>
              <a:rPr lang="cs-CZ" sz="2000" b="1" dirty="0" smtClean="0"/>
              <a:t>ový  </a:t>
            </a:r>
            <a:r>
              <a:rPr lang="cs-CZ" sz="2000" b="1" dirty="0" err="1" smtClean="0"/>
              <a:t>záp</a:t>
            </a:r>
            <a:r>
              <a:rPr lang="cs-CZ" sz="2000" b="1" dirty="0" smtClean="0"/>
              <a:t>---</a:t>
            </a:r>
            <a:r>
              <a:rPr lang="cs-CZ" sz="2000" b="1" dirty="0" err="1" smtClean="0"/>
              <a:t>sník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 rot="21272826">
            <a:off x="7168432" y="4195182"/>
            <a:ext cx="1064715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třp</a:t>
            </a:r>
            <a:r>
              <a:rPr lang="cs-CZ" sz="2000" b="1" dirty="0" smtClean="0"/>
              <a:t>---</a:t>
            </a:r>
            <a:r>
              <a:rPr lang="cs-CZ" sz="2000" b="1" dirty="0" err="1" smtClean="0"/>
              <a:t>tka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 rot="3528419">
            <a:off x="6720569" y="2914148"/>
            <a:ext cx="1654620" cy="4001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---</a:t>
            </a:r>
            <a:r>
              <a:rPr lang="cs-CZ" sz="2000" b="1" dirty="0" err="1" smtClean="0"/>
              <a:t>štivý</a:t>
            </a:r>
            <a:r>
              <a:rPr lang="cs-CZ" sz="2000" b="1" dirty="0" smtClean="0"/>
              <a:t>  zvuk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 rot="2380200">
            <a:off x="1956429" y="3883596"/>
            <a:ext cx="1755609" cy="40011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nap---</a:t>
            </a:r>
            <a:r>
              <a:rPr lang="cs-CZ" sz="2000" b="1" dirty="0" err="1" smtClean="0"/>
              <a:t>navý</a:t>
            </a:r>
            <a:r>
              <a:rPr lang="cs-CZ" sz="2000" b="1" dirty="0" smtClean="0"/>
              <a:t>  děj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 rot="19935357">
            <a:off x="7387047" y="6039667"/>
            <a:ext cx="1776448" cy="40011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top---l  dřevem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98035" y="976669"/>
            <a:ext cx="1285929" cy="40011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---</a:t>
            </a:r>
            <a:r>
              <a:rPr lang="cs-CZ" sz="2000" b="1" dirty="0" err="1" smtClean="0"/>
              <a:t>chavka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 rot="18434127">
            <a:off x="4935350" y="1739780"/>
            <a:ext cx="1986441" cy="40011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/>
              <a:t>o</a:t>
            </a:r>
            <a:r>
              <a:rPr lang="cs-CZ" sz="2000" b="1" dirty="0" err="1" smtClean="0"/>
              <a:t>dp</a:t>
            </a:r>
            <a:r>
              <a:rPr lang="cs-CZ" sz="2000" b="1" dirty="0" smtClean="0"/>
              <a:t>---skat  zápas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02210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10" grpId="0" animBg="1"/>
      <p:bldP spid="12" grpId="0" animBg="1"/>
      <p:bldP spid="13" grpId="0" animBg="1"/>
      <p:bldP spid="16" grpId="0" animBg="1"/>
      <p:bldP spid="18" grpId="0" animBg="1"/>
      <p:bldP spid="19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570392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 smtClean="0"/>
              <a:t>Použité  zdroje</a:t>
            </a:r>
            <a:endParaRPr lang="cs-CZ" sz="24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251520" y="836712"/>
            <a:ext cx="878497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2"/>
              </a:rPr>
              <a:t>http://www.google.cz/imgres?q=obr%C3%A1zky+p%C3%ADsmeno+P&amp;hl=cs&amp;biw=1366&amp;bih=523&amp;tbm=isch&amp;tbnid=JhLkAgiHmVlSzM:&amp;imgrefurl=http://www.mozek.net/posilovna/povidka-na-jedno-pismeno/&amp;docid=LNNjHUOf1dfYhM&amp;imgurl=http://</a:t>
            </a:r>
            <a:r>
              <a:rPr lang="cs-CZ" u="sng" dirty="0" smtClean="0">
                <a:hlinkClick r:id="rId2"/>
              </a:rPr>
              <a:t>www.mozek.net/wp-content/uploads/2010/11/p.jpg&amp;w=322&amp;h=380&amp;ei=axfVToS8CPHU4QTJhfS7AQ&amp;zoom=1&amp;iact=hc&amp;vpx=978&amp;vpy=134&amp;dur=624&amp;hovh=244&amp;hovw=207&amp;tx=108&amp;ty=156&amp;sig=114264502479598340262&amp;page=1&amp;tbnh=157&amp;tbnw=133&amp;start=0&amp;ndsp=12&amp;ved=1t:429,r:4,s:0</a:t>
            </a:r>
            <a:endParaRPr lang="cs-CZ" u="sng" dirty="0" smtClean="0"/>
          </a:p>
          <a:p>
            <a:endParaRPr lang="cs-CZ" u="sng" dirty="0"/>
          </a:p>
          <a:p>
            <a:r>
              <a:rPr lang="cs-CZ" u="sng" dirty="0">
                <a:hlinkClick r:id="rId3"/>
              </a:rPr>
              <a:t>http://www.google.cz/imgres?q=netop%C3%BDr&amp;hl=cs&amp;biw=1366&amp;bih=523&amp;tbm=isch&amp;tbnid=f1BUS-02mhldNM:&amp;imgrefurl=http://www.omalovankykvytisknuti.info/tag/halloween&amp;docid=sNv00g5CFXdePM&amp;imgurl=http://</a:t>
            </a:r>
            <a:r>
              <a:rPr lang="cs-CZ" u="sng" dirty="0" smtClean="0">
                <a:hlinkClick r:id="rId3"/>
              </a:rPr>
              <a:t>www.omalovankykvytisknuti.info/wp-content/gallery/Halloween/netopyr.gif&amp;w=700&amp;h=525&amp;ei=XBjVTuOaAq754QSB5pDFAQ&amp;zoom=1&amp;iact=hc&amp;vpx=936&amp;vpy=225&amp;dur=2886&amp;hovh=194&amp;hovw=259&amp;tx=214&amp;ty=178&amp;sig=114264502479598340262&amp;page=1&amp;tbnh=135&amp;tbnw=180&amp;start=0&amp;ndsp=14&amp;ved=1t:429,r:12,s: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84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185</TotalTime>
  <Words>192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Vlnění</vt:lpstr>
      <vt:lpstr>Document</vt:lpstr>
      <vt:lpstr>Dokument aplikace Microsoft Word 97–2003</vt:lpstr>
      <vt:lpstr>Prezentace aplikace PowerPoint</vt:lpstr>
      <vt:lpstr>VYJMENOVANÁ   SLOVA</vt:lpstr>
      <vt:lpstr>Do slov doplň pi, pí  nebo py, pý</vt:lpstr>
      <vt:lpstr>Do rámečků doplň vyjmenovaná slova. Vylušti tajenku.</vt:lpstr>
      <vt:lpstr>Doplň i, í  nebo y, ý. Odůvodni  pravopis.</vt:lpstr>
      <vt:lpstr>Použité 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 SLOVA</dc:title>
  <dc:creator>07Z2</dc:creator>
  <cp:lastModifiedBy>07Z2</cp:lastModifiedBy>
  <cp:revision>19</cp:revision>
  <dcterms:created xsi:type="dcterms:W3CDTF">2011-11-29T18:26:04Z</dcterms:created>
  <dcterms:modified xsi:type="dcterms:W3CDTF">2011-11-30T11:23:31Z</dcterms:modified>
</cp:coreProperties>
</file>