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5" r:id="rId8"/>
    <p:sldId id="266" r:id="rId9"/>
    <p:sldId id="267" r:id="rId10"/>
    <p:sldId id="268" r:id="rId11"/>
    <p:sldId id="269" r:id="rId12"/>
    <p:sldId id="270" r:id="rId13"/>
    <p:sldId id="257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  <a:srgbClr val="CCFFCC"/>
    <a:srgbClr val="336600"/>
    <a:srgbClr val="000099"/>
    <a:srgbClr val="0000CC"/>
    <a:srgbClr val="000000"/>
    <a:srgbClr val="990099"/>
    <a:srgbClr val="660066"/>
    <a:srgbClr val="FF99FF"/>
    <a:srgbClr val="CC009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6A847BC-1106-437C-86F2-24F972172974}" type="datetimeFigureOut">
              <a:rPr lang="cs-CZ" smtClean="0"/>
              <a:pPr/>
              <a:t>25.9.2012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06E90AE-10DC-4A4F-BFB7-77444FC3789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A847BC-1106-437C-86F2-24F972172974}" type="datetimeFigureOut">
              <a:rPr lang="cs-CZ" smtClean="0"/>
              <a:pPr/>
              <a:t>25.9.2012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06E90AE-10DC-4A4F-BFB7-77444FC3789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A847BC-1106-437C-86F2-24F972172974}" type="datetimeFigureOut">
              <a:rPr lang="cs-CZ" smtClean="0"/>
              <a:pPr/>
              <a:t>25.9.2012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06E90AE-10DC-4A4F-BFB7-77444FC3789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A847BC-1106-437C-86F2-24F972172974}" type="datetimeFigureOut">
              <a:rPr lang="cs-CZ" smtClean="0"/>
              <a:pPr/>
              <a:t>25.9.2012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06E90AE-10DC-4A4F-BFB7-77444FC3789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A847BC-1106-437C-86F2-24F972172974}" type="datetimeFigureOut">
              <a:rPr lang="cs-CZ" smtClean="0"/>
              <a:pPr/>
              <a:t>25.9.2012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06E90AE-10DC-4A4F-BFB7-77444FC3789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A847BC-1106-437C-86F2-24F972172974}" type="datetimeFigureOut">
              <a:rPr lang="cs-CZ" smtClean="0"/>
              <a:pPr/>
              <a:t>25.9.2012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06E90AE-10DC-4A4F-BFB7-77444FC3789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A847BC-1106-437C-86F2-24F972172974}" type="datetimeFigureOut">
              <a:rPr lang="cs-CZ" smtClean="0"/>
              <a:pPr/>
              <a:t>25.9.2012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06E90AE-10DC-4A4F-BFB7-77444FC3789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6A847BC-1106-437C-86F2-24F972172974}" type="datetimeFigureOut">
              <a:rPr lang="cs-CZ" smtClean="0"/>
              <a:pPr/>
              <a:t>25.9.2012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06E90AE-10DC-4A4F-BFB7-77444FC3789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6A847BC-1106-437C-86F2-24F972172974}" type="datetimeFigureOut">
              <a:rPr lang="cs-CZ" smtClean="0"/>
              <a:pPr/>
              <a:t>25.9.2012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06E90AE-10DC-4A4F-BFB7-77444FC3789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A847BC-1106-437C-86F2-24F972172974}" type="datetimeFigureOut">
              <a:rPr lang="cs-CZ" smtClean="0"/>
              <a:pPr/>
              <a:t>25.9.2012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06E90AE-10DC-4A4F-BFB7-77444FC3789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A847BC-1106-437C-86F2-24F972172974}" type="datetimeFigureOut">
              <a:rPr lang="cs-CZ" smtClean="0"/>
              <a:pPr/>
              <a:t>25.9.2012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06E90AE-10DC-4A4F-BFB7-77444FC3789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6A847BC-1106-437C-86F2-24F972172974}" type="datetimeFigureOut">
              <a:rPr lang="cs-CZ" smtClean="0"/>
              <a:pPr/>
              <a:t>25.9.2012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06E90AE-10DC-4A4F-BFB7-77444FC3789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o.quizlet.com/i/xww7v8zcB2uMXKZCBICxzQ_m.jpg" TargetMode="External"/><Relationship Id="rId2" Type="http://schemas.openxmlformats.org/officeDocument/2006/relationships/hyperlink" Target="http://www.ceskatelevize.cz/program/porady/10319921345/foto09/211563230150013_houpacka_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b/be/Paka.png/300px-Paka.png" TargetMode="External"/><Relationship Id="rId5" Type="http://schemas.openxmlformats.org/officeDocument/2006/relationships/hyperlink" Target="http://weakonomics.com/wp-content/uploads/2011/07/lever_35944_lg.gif" TargetMode="External"/><Relationship Id="rId4" Type="http://schemas.openxmlformats.org/officeDocument/2006/relationships/hyperlink" Target="http://upload.wikimedia.org/wikipedia/commons/thumb/1/1a/Jednostupnova_prevodovka.JPG/220px-Jednostupnova_prevodovka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331640" y="4797152"/>
            <a:ext cx="6624736" cy="703550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</a:t>
            </a:r>
            <a:r>
              <a:rPr lang="cs-CZ" sz="1600" b="1" dirty="0" smtClean="0">
                <a:solidFill>
                  <a:srgbClr val="00B0F0"/>
                </a:solidFill>
              </a:rPr>
              <a:t>7. ročníku. Slouží k  naučení nového učiva.  Žák určí velikost působící síly nebo délky ramene.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357290" y="3286124"/>
            <a:ext cx="5786478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PÁKA – řešení úloh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57422" y="332656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09/2012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VY_32_INOVACE_FY.7.A.06_Paka_reseni_uloh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1429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723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990099"/>
                </a:solidFill>
                <a:effectLst/>
              </a:rPr>
              <a:t>Příklad č.1: </a:t>
            </a:r>
            <a:br>
              <a:rPr lang="cs-CZ" sz="2800" dirty="0" smtClean="0">
                <a:solidFill>
                  <a:srgbClr val="990099"/>
                </a:solidFill>
                <a:effectLst/>
              </a:rPr>
            </a:br>
            <a:r>
              <a:rPr lang="cs-CZ" sz="2800" dirty="0" smtClean="0">
                <a:solidFill>
                  <a:srgbClr val="990099"/>
                </a:solidFill>
                <a:effectLst/>
              </a:rPr>
              <a:t>Mirek, který má hmotnost 35 kg, a Petr s hmotností 42 kg se chtějí příjemně houpat. Petr si sedl na pravou stranu houpačky 2 m od osy otáčení. </a:t>
            </a:r>
            <a:br>
              <a:rPr lang="cs-CZ" sz="2800" dirty="0" smtClean="0">
                <a:solidFill>
                  <a:srgbClr val="990099"/>
                </a:solidFill>
                <a:effectLst/>
              </a:rPr>
            </a:br>
            <a:r>
              <a:rPr lang="cs-CZ" sz="2800" dirty="0" smtClean="0">
                <a:solidFill>
                  <a:srgbClr val="990099"/>
                </a:solidFill>
                <a:effectLst/>
              </a:rPr>
              <a:t>Do jaké vzdálenosti od osy otáčení si musí na levé straně houpačky sednout Mirek?</a:t>
            </a:r>
            <a:endParaRPr lang="cs-CZ" sz="2800" dirty="0">
              <a:solidFill>
                <a:srgbClr val="990099"/>
              </a:solidFill>
              <a:effectLst/>
            </a:endParaRPr>
          </a:p>
        </p:txBody>
      </p:sp>
      <p:pic>
        <p:nvPicPr>
          <p:cNvPr id="4" name="Obrázek 3" descr="211563230150013_houpacka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662" y="3500438"/>
            <a:ext cx="4643470" cy="2483180"/>
          </a:xfrm>
          <a:prstGeom prst="rect">
            <a:avLst/>
          </a:prstGeom>
        </p:spPr>
      </p:pic>
      <p:sp>
        <p:nvSpPr>
          <p:cNvPr id="5" name="Šipka doprava 4"/>
          <p:cNvSpPr/>
          <p:nvPr/>
        </p:nvSpPr>
        <p:spPr>
          <a:xfrm>
            <a:off x="5929322" y="3500438"/>
            <a:ext cx="2857520" cy="2000264"/>
          </a:xfrm>
          <a:prstGeom prst="rightArrow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ŘEŠENÍ</a:t>
            </a:r>
            <a:endParaRPr lang="cs-CZ" sz="24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285992"/>
            <a:ext cx="5900750" cy="3721299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9900"/>
                </a:solidFill>
              </a:rPr>
              <a:t>Řešení: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9900"/>
                </a:solidFill>
              </a:rPr>
              <a:t>F</a:t>
            </a:r>
            <a:r>
              <a:rPr lang="cs-CZ" sz="2800" b="1" baseline="-25000" dirty="0" smtClean="0">
                <a:solidFill>
                  <a:srgbClr val="009900"/>
                </a:solidFill>
              </a:rPr>
              <a:t>1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= </a:t>
            </a:r>
            <a:r>
              <a:rPr lang="cs-CZ" sz="2800" b="1" dirty="0" smtClean="0">
                <a:solidFill>
                  <a:srgbClr val="009900"/>
                </a:solidFill>
              </a:rPr>
              <a:t>m</a:t>
            </a:r>
            <a:r>
              <a:rPr lang="cs-CZ" sz="2800" b="1" baseline="-25000" dirty="0" smtClean="0">
                <a:solidFill>
                  <a:srgbClr val="009900"/>
                </a:solidFill>
              </a:rPr>
              <a:t>1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∙g		M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1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=M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2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F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1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= 35∙10		a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1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∙F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1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=a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2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∙F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2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009900"/>
                </a:solidFill>
                <a:latin typeface="Arial"/>
                <a:cs typeface="Arial"/>
              </a:rPr>
              <a:t>F</a:t>
            </a:r>
            <a:r>
              <a:rPr lang="cs-CZ" sz="2800" b="1" u="sng" baseline="-25000" dirty="0" smtClean="0">
                <a:solidFill>
                  <a:srgbClr val="009900"/>
                </a:solidFill>
                <a:latin typeface="Arial"/>
                <a:cs typeface="Arial"/>
              </a:rPr>
              <a:t>1</a:t>
            </a:r>
            <a:r>
              <a:rPr lang="cs-CZ" sz="2800" b="1" u="sng" dirty="0" smtClean="0">
                <a:solidFill>
                  <a:srgbClr val="009900"/>
                </a:solidFill>
                <a:latin typeface="Arial"/>
                <a:cs typeface="Arial"/>
              </a:rPr>
              <a:t>=350 N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		a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1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∙350=a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2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∙420</a:t>
            </a:r>
            <a:endParaRPr lang="cs-CZ" sz="2800" b="1" u="sng" dirty="0" smtClean="0">
              <a:solidFill>
                <a:srgbClr val="009900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F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2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=m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2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∙g		a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1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∙350=2∙420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F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2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=42∙10		a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1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∙350=840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009900"/>
                </a:solidFill>
                <a:latin typeface="Arial"/>
                <a:cs typeface="Arial"/>
              </a:rPr>
              <a:t>F</a:t>
            </a:r>
            <a:r>
              <a:rPr lang="cs-CZ" sz="2800" b="1" u="sng" baseline="-25000" dirty="0" smtClean="0">
                <a:solidFill>
                  <a:srgbClr val="009900"/>
                </a:solidFill>
                <a:latin typeface="Arial"/>
                <a:cs typeface="Arial"/>
              </a:rPr>
              <a:t>2</a:t>
            </a:r>
            <a:r>
              <a:rPr lang="cs-CZ" sz="2800" b="1" u="sng" dirty="0" smtClean="0">
                <a:solidFill>
                  <a:srgbClr val="009900"/>
                </a:solidFill>
                <a:latin typeface="Arial"/>
                <a:cs typeface="Arial"/>
              </a:rPr>
              <a:t>=420 N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		a</a:t>
            </a:r>
            <a:r>
              <a:rPr lang="cs-CZ" sz="2800" b="1" baseline="-25000" dirty="0" smtClean="0">
                <a:solidFill>
                  <a:srgbClr val="009900"/>
                </a:solidFill>
                <a:latin typeface="Arial"/>
                <a:cs typeface="Arial"/>
              </a:rPr>
              <a:t>1</a:t>
            </a: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=840:350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9900"/>
                </a:solidFill>
                <a:latin typeface="Arial"/>
                <a:cs typeface="Arial"/>
              </a:rPr>
              <a:t>				</a:t>
            </a:r>
            <a:r>
              <a:rPr lang="cs-CZ" sz="2800" b="1" u="sng" dirty="0" smtClean="0">
                <a:solidFill>
                  <a:srgbClr val="009900"/>
                </a:solidFill>
                <a:latin typeface="Arial"/>
                <a:cs typeface="Arial"/>
              </a:rPr>
              <a:t>a</a:t>
            </a:r>
            <a:r>
              <a:rPr lang="cs-CZ" sz="2800" b="1" u="sng" baseline="-25000" dirty="0" smtClean="0">
                <a:solidFill>
                  <a:srgbClr val="009900"/>
                </a:solidFill>
                <a:latin typeface="Arial"/>
                <a:cs typeface="Arial"/>
              </a:rPr>
              <a:t>1</a:t>
            </a:r>
            <a:r>
              <a:rPr lang="cs-CZ" sz="2800" b="1" u="sng" dirty="0" smtClean="0">
                <a:solidFill>
                  <a:srgbClr val="009900"/>
                </a:solidFill>
                <a:latin typeface="Arial"/>
                <a:cs typeface="Arial"/>
              </a:rPr>
              <a:t>=2,4 m</a:t>
            </a:r>
          </a:p>
          <a:p>
            <a:pPr>
              <a:buNone/>
            </a:pPr>
            <a:endParaRPr lang="cs-CZ" sz="2800" b="1" dirty="0" smtClean="0">
              <a:solidFill>
                <a:srgbClr val="009900"/>
              </a:solidFill>
              <a:latin typeface="Arial"/>
              <a:cs typeface="Arial"/>
            </a:endParaRPr>
          </a:p>
          <a:p>
            <a:pPr>
              <a:buNone/>
            </a:pP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2071702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33CC33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33CC33"/>
                </a:solidFill>
                <a:effectLst/>
              </a:rPr>
            </a:br>
            <a:r>
              <a:rPr lang="cs-CZ" sz="3200" dirty="0" smtClean="0">
                <a:solidFill>
                  <a:srgbClr val="33CC33"/>
                </a:solidFill>
                <a:effectLst/>
              </a:rPr>
              <a:t>Rozbor:</a:t>
            </a:r>
            <a:br>
              <a:rPr lang="cs-CZ" sz="3200" dirty="0" smtClean="0">
                <a:solidFill>
                  <a:srgbClr val="33CC33"/>
                </a:solidFill>
                <a:effectLst/>
              </a:rPr>
            </a:br>
            <a:r>
              <a:rPr lang="cs-CZ" sz="3200" dirty="0" smtClean="0">
                <a:solidFill>
                  <a:srgbClr val="33CC33"/>
                </a:solidFill>
                <a:effectLst/>
              </a:rPr>
              <a:t>Jedná se o dvojzvratnou páku, příjemné houpání nastane v případě rovnováhy na páce. </a:t>
            </a:r>
            <a:br>
              <a:rPr lang="cs-CZ" sz="3200" dirty="0" smtClean="0">
                <a:solidFill>
                  <a:srgbClr val="33CC33"/>
                </a:solidFill>
                <a:effectLst/>
              </a:rPr>
            </a:br>
            <a:endParaRPr lang="cs-CZ" sz="3200" dirty="0">
              <a:solidFill>
                <a:srgbClr val="33CC33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43636" y="3929066"/>
            <a:ext cx="271464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3300"/>
                </a:solidFill>
              </a:rPr>
              <a:t>Mirek musí sedět ve vzdálenosti 2,4 m od osy otáčení houpačky.</a:t>
            </a:r>
            <a:endParaRPr lang="cs-CZ" sz="28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4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79730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Příklad č. 2: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Jakou silou působí skokanské prkno na upevnění, na jehož druhém konci stojí dívka o hmotnosti 50 kg. Víme, že prkno je dlouhé 3,75 m a je podepřeno ve vzdálenosti 1,25 m od upevnění.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endParaRPr lang="cs-CZ" sz="3200" dirty="0">
              <a:solidFill>
                <a:srgbClr val="0000FF"/>
              </a:solidFill>
              <a:effectLst/>
            </a:endParaRPr>
          </a:p>
        </p:txBody>
      </p:sp>
      <p:pic>
        <p:nvPicPr>
          <p:cNvPr id="5" name="Obrázek 4" descr="xww7v8zcB2uMXKZCBICxzQ_m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3306" y="3429000"/>
            <a:ext cx="2357442" cy="3143256"/>
          </a:xfrm>
          <a:prstGeom prst="rect">
            <a:avLst/>
          </a:prstGeom>
        </p:spPr>
      </p:pic>
      <p:sp>
        <p:nvSpPr>
          <p:cNvPr id="6" name="Šipka doprava 5"/>
          <p:cNvSpPr/>
          <p:nvPr/>
        </p:nvSpPr>
        <p:spPr>
          <a:xfrm>
            <a:off x="6072198" y="4071942"/>
            <a:ext cx="2857520" cy="2000264"/>
          </a:xfrm>
          <a:prstGeom prst="rightArrow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ŘEŠENÍ</a:t>
            </a:r>
            <a:endParaRPr lang="cs-CZ" sz="24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225932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000099"/>
                </a:solidFill>
                <a:effectLst/>
              </a:rPr>
              <a:t>Řešení: </a:t>
            </a:r>
            <a:br>
              <a:rPr lang="cs-CZ" sz="2800" dirty="0" smtClean="0">
                <a:solidFill>
                  <a:srgbClr val="000099"/>
                </a:solidFill>
                <a:effectLst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a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1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= </a:t>
            </a:r>
            <a:r>
              <a:rPr lang="cs-CZ" sz="2800" dirty="0" smtClean="0">
                <a:solidFill>
                  <a:srgbClr val="000099"/>
                </a:solidFill>
                <a:effectLst/>
              </a:rPr>
              <a:t>l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-a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2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			M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1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=M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2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/>
            </a:r>
            <a:b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a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1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= 3,75-1,25		a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1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∙F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1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=a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2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∙F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2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/>
            </a:r>
            <a:b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a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1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=2,5 m			2,5∙500=1,25∙F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2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/>
            </a:r>
            <a:b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F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1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=m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1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∙g			1 250=1,25∙F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2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/>
            </a:r>
            <a:b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F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1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=50∙10			F</a:t>
            </a:r>
            <a:r>
              <a:rPr lang="cs-CZ" sz="2800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2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=1 250:1,25</a:t>
            </a:r>
            <a:b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</a:br>
            <a:r>
              <a:rPr lang="cs-CZ" sz="2800" u="sng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F</a:t>
            </a:r>
            <a:r>
              <a:rPr lang="cs-CZ" sz="2800" u="sng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1</a:t>
            </a:r>
            <a:r>
              <a:rPr lang="cs-CZ" sz="2800" u="sng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=500 N</a:t>
            </a: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			</a:t>
            </a:r>
            <a:r>
              <a:rPr lang="cs-CZ" sz="2800" u="sng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F</a:t>
            </a:r>
            <a:r>
              <a:rPr lang="cs-CZ" sz="2800" u="sng" baseline="-250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2</a:t>
            </a:r>
            <a:r>
              <a:rPr lang="cs-CZ" sz="2800" u="sng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=1 000 N</a:t>
            </a:r>
            <a:br>
              <a:rPr lang="cs-CZ" sz="2800" u="sng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</a:br>
            <a:r>
              <a:rPr lang="cs-CZ" sz="2800" u="sng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/>
            </a:r>
            <a:br>
              <a:rPr lang="cs-CZ" sz="2800" u="sng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  <a:latin typeface="Arial"/>
                <a:cs typeface="Arial"/>
              </a:rPr>
              <a:t>Skokanské prkno působí na upevnění silou 1 000 N</a:t>
            </a:r>
            <a:endParaRPr lang="cs-CZ" sz="2800" u="sng" dirty="0">
              <a:solidFill>
                <a:srgbClr val="00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92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C00CC"/>
                </a:solidFill>
                <a:effectLst/>
              </a:rPr>
              <a:t>Příklad č. 3:</a:t>
            </a:r>
            <a:br>
              <a:rPr lang="cs-CZ" sz="2800" dirty="0" smtClean="0">
                <a:solidFill>
                  <a:srgbClr val="CC00CC"/>
                </a:solidFill>
                <a:effectLst/>
              </a:rPr>
            </a:br>
            <a:r>
              <a:rPr lang="cs-CZ" sz="2800" dirty="0" smtClean="0">
                <a:solidFill>
                  <a:srgbClr val="CC00CC"/>
                </a:solidFill>
                <a:effectLst/>
              </a:rPr>
              <a:t>Jakou silou působí člověk na držadla kolečka, jestliže na korbě je ve vzdálenosti 70 cm od osy kola kámen o hmotnosti 50 kg a držadla jsou ve vzdálenosti 175 cm od osy kola?</a:t>
            </a:r>
            <a:br>
              <a:rPr lang="cs-CZ" sz="2800" dirty="0" smtClean="0">
                <a:solidFill>
                  <a:srgbClr val="CC00CC"/>
                </a:solidFill>
                <a:effectLst/>
              </a:rPr>
            </a:br>
            <a:r>
              <a:rPr lang="cs-CZ" sz="2800" dirty="0" smtClean="0">
                <a:solidFill>
                  <a:srgbClr val="CC00CC"/>
                </a:solidFill>
                <a:effectLst/>
              </a:rPr>
              <a:t>Vyberte správnou odpověď:</a:t>
            </a:r>
            <a:endParaRPr lang="cs-CZ" sz="2800" dirty="0">
              <a:solidFill>
                <a:srgbClr val="CC00CC"/>
              </a:solidFill>
              <a:effectLst/>
            </a:endParaRPr>
          </a:p>
        </p:txBody>
      </p:sp>
      <p:pic>
        <p:nvPicPr>
          <p:cNvPr id="4" name="Obrázek 3" descr="kolec1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0694" y="3929066"/>
            <a:ext cx="2985194" cy="2471741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500034" y="3429000"/>
            <a:ext cx="1785950" cy="928694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100 N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786050" y="4143380"/>
            <a:ext cx="1785950" cy="928694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50 N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00034" y="4857760"/>
            <a:ext cx="1785950" cy="928694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200 N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786050" y="5500702"/>
            <a:ext cx="1785950" cy="928694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250 N</a:t>
            </a:r>
            <a:endParaRPr lang="cs-CZ" sz="28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92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9900"/>
                </a:solidFill>
                <a:effectLst/>
              </a:rPr>
              <a:t>Příklad č. 4:</a:t>
            </a:r>
            <a:br>
              <a:rPr lang="cs-CZ" sz="2800" dirty="0" smtClean="0">
                <a:solidFill>
                  <a:srgbClr val="009900"/>
                </a:solidFill>
                <a:effectLst/>
              </a:rPr>
            </a:br>
            <a:r>
              <a:rPr lang="cs-CZ" sz="2800" dirty="0" smtClean="0">
                <a:solidFill>
                  <a:srgbClr val="009900"/>
                </a:solidFill>
                <a:effectLst/>
              </a:rPr>
              <a:t>Jaká síla působí na ořech v louskáčku, jestliže ořech je ve vzdálenosti 3 cm od kloubu louskáčku a ruka působí ve vzdálenosti 15 cm od kloubu louskáčku silou 30 N?</a:t>
            </a:r>
            <a:br>
              <a:rPr lang="cs-CZ" sz="2800" dirty="0" smtClean="0">
                <a:solidFill>
                  <a:srgbClr val="009900"/>
                </a:solidFill>
                <a:effectLst/>
              </a:rPr>
            </a:br>
            <a:r>
              <a:rPr lang="cs-CZ" sz="2800" dirty="0" smtClean="0">
                <a:solidFill>
                  <a:srgbClr val="009900"/>
                </a:solidFill>
                <a:effectLst/>
              </a:rPr>
              <a:t>Vyberte správnou odpověď:</a:t>
            </a:r>
            <a:endParaRPr lang="cs-CZ" sz="2800" dirty="0">
              <a:solidFill>
                <a:srgbClr val="009900"/>
              </a:solidFill>
              <a:effectLst/>
            </a:endParaRPr>
          </a:p>
        </p:txBody>
      </p:sp>
      <p:pic>
        <p:nvPicPr>
          <p:cNvPr id="4" name="Obrázek 3" descr="MC900361808.WM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7950" y="4572008"/>
            <a:ext cx="2047665" cy="1872121"/>
          </a:xfrm>
          <a:prstGeom prst="rect">
            <a:avLst/>
          </a:prstGeom>
        </p:spPr>
      </p:pic>
      <p:sp>
        <p:nvSpPr>
          <p:cNvPr id="5" name="Elipsa 4"/>
          <p:cNvSpPr/>
          <p:nvPr/>
        </p:nvSpPr>
        <p:spPr>
          <a:xfrm>
            <a:off x="571472" y="3643314"/>
            <a:ext cx="1714512" cy="1357322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100 N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072066" y="3643314"/>
            <a:ext cx="1714512" cy="1357322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150 N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2857488" y="3643314"/>
            <a:ext cx="1714512" cy="1357322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250 N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928926" y="5214950"/>
            <a:ext cx="1714512" cy="1357322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50 N</a:t>
            </a:r>
            <a:endParaRPr lang="cs-CZ" sz="28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86874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800000"/>
                </a:solidFill>
                <a:effectLst/>
              </a:rPr>
              <a:t>Příklad č. 4:</a:t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r>
              <a:rPr lang="cs-CZ" sz="2800" dirty="0" smtClean="0">
                <a:solidFill>
                  <a:srgbClr val="800000"/>
                </a:solidFill>
                <a:effectLst/>
              </a:rPr>
              <a:t>Jakou silou působí vidlice řadící páky na ozubená kolečka v převodovce, jestliže délka řadící páky od osy otáčení je 20 cm, ruka na ni působí silou 10 N?</a:t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r>
              <a:rPr lang="cs-CZ" sz="2800" dirty="0" smtClean="0">
                <a:solidFill>
                  <a:srgbClr val="800000"/>
                </a:solidFill>
                <a:effectLst/>
              </a:rPr>
              <a:t>Vidlice posouvající ozubená kolečka (druhé rameno páky) je dlouhá 4 cm.</a:t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r>
              <a:rPr lang="cs-CZ" sz="2800" dirty="0" smtClean="0">
                <a:solidFill>
                  <a:srgbClr val="800000"/>
                </a:solidFill>
                <a:effectLst/>
              </a:rPr>
              <a:t>Vyberte správnou odpověď:</a:t>
            </a:r>
            <a:endParaRPr lang="cs-CZ" sz="2800" dirty="0">
              <a:solidFill>
                <a:srgbClr val="800000"/>
              </a:solidFill>
              <a:effectLst/>
            </a:endParaRPr>
          </a:p>
        </p:txBody>
      </p:sp>
      <p:pic>
        <p:nvPicPr>
          <p:cNvPr id="4" name="Obrázek 3" descr="220px-Jednostupnova_prevodovk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6182" y="4572008"/>
            <a:ext cx="2095500" cy="1666875"/>
          </a:xfrm>
          <a:prstGeom prst="rect">
            <a:avLst/>
          </a:prstGeom>
        </p:spPr>
      </p:pic>
      <p:pic>
        <p:nvPicPr>
          <p:cNvPr id="5" name="Obrázek 4" descr="Svitici rukojet I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2198" y="4143380"/>
            <a:ext cx="2838478" cy="2132823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428596" y="4071942"/>
            <a:ext cx="1214446" cy="785818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00"/>
                </a:solidFill>
              </a:rPr>
              <a:t>50 N</a:t>
            </a:r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28596" y="5000636"/>
            <a:ext cx="1214446" cy="785818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00"/>
                </a:solidFill>
              </a:rPr>
              <a:t>25 N</a:t>
            </a:r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143108" y="5429264"/>
            <a:ext cx="1214446" cy="785818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00"/>
                </a:solidFill>
              </a:rPr>
              <a:t>60 N</a:t>
            </a:r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43108" y="4143380"/>
            <a:ext cx="1214446" cy="785818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00"/>
                </a:solidFill>
              </a:rPr>
              <a:t>30 N</a:t>
            </a:r>
            <a:endParaRPr lang="cs-CZ" sz="2800" b="1" dirty="0">
              <a:solidFill>
                <a:srgbClr val="8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99"/>
                </a:solidFill>
                <a:effectLst/>
              </a:rPr>
              <a:t>Doplňte tabulku správnými údaji: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71538" y="1500174"/>
          <a:ext cx="7500989" cy="37147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44049"/>
                <a:gridCol w="1084975"/>
                <a:gridCol w="1024692"/>
                <a:gridCol w="1047010"/>
                <a:gridCol w="1015285"/>
                <a:gridCol w="984978"/>
              </a:tblGrid>
              <a:tr h="80756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síla (N)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500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24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20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40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</a:tr>
              <a:tr h="145360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rameno síly (m)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0,8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0,02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0,2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</a:tr>
              <a:tr h="145360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moment</a:t>
                      </a:r>
                      <a:r>
                        <a:rPr lang="cs-CZ" sz="2400" b="1" baseline="0" dirty="0" smtClean="0">
                          <a:solidFill>
                            <a:srgbClr val="660066"/>
                          </a:solidFill>
                        </a:rPr>
                        <a:t> síly (Nm)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10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100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0,08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99"/>
                </a:solidFill>
                <a:effectLst/>
              </a:rPr>
              <a:t>Kontrola tabulky:</a:t>
            </a:r>
            <a:endParaRPr lang="cs-CZ" sz="3200" dirty="0">
              <a:solidFill>
                <a:srgbClr val="990099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71538" y="1500174"/>
          <a:ext cx="7500989" cy="37147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44049"/>
                <a:gridCol w="1084975"/>
                <a:gridCol w="1024692"/>
                <a:gridCol w="1047010"/>
                <a:gridCol w="1015285"/>
                <a:gridCol w="984978"/>
              </a:tblGrid>
              <a:tr h="80756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síla (N)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500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24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20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40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0,4</a:t>
                      </a:r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</a:tr>
              <a:tr h="145360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rameno síly (m)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0,8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0,02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0,5</a:t>
                      </a:r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2,5</a:t>
                      </a:r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0,2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</a:tr>
              <a:tr h="145360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moment</a:t>
                      </a:r>
                      <a:r>
                        <a:rPr lang="cs-CZ" sz="2400" b="1" baseline="0" dirty="0" smtClean="0">
                          <a:solidFill>
                            <a:srgbClr val="660066"/>
                          </a:solidFill>
                        </a:rPr>
                        <a:t> síly (Nm)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400</a:t>
                      </a:r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0,48</a:t>
                      </a:r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10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100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660066"/>
                          </a:solidFill>
                        </a:rPr>
                        <a:t>0,08</a:t>
                      </a:r>
                      <a:endParaRPr lang="cs-CZ" sz="2400" b="1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solidFill>
                      <a:srgbClr val="FF99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5442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CC"/>
                </a:solidFill>
                <a:effectLst/>
              </a:rPr>
              <a:t>Příklad č.5:</a:t>
            </a:r>
            <a:br>
              <a:rPr lang="cs-CZ" sz="3200" dirty="0" smtClean="0">
                <a:solidFill>
                  <a:srgbClr val="0000CC"/>
                </a:solidFill>
                <a:effectLst/>
              </a:rPr>
            </a:br>
            <a:r>
              <a:rPr lang="cs-CZ" sz="3200" dirty="0" smtClean="0">
                <a:solidFill>
                  <a:srgbClr val="0000CC"/>
                </a:solidFill>
                <a:effectLst/>
              </a:rPr>
              <a:t>Kámen je zvedán sochorem. Hmotnost kamene je 60 kg, vzdálenost od opěrného bodu ke kameni je 20 cm. Délka sochoru je 1 m. </a:t>
            </a:r>
            <a:br>
              <a:rPr lang="cs-CZ" sz="3200" dirty="0" smtClean="0">
                <a:solidFill>
                  <a:srgbClr val="0000CC"/>
                </a:solidFill>
                <a:effectLst/>
              </a:rPr>
            </a:br>
            <a:r>
              <a:rPr lang="cs-CZ" sz="3200" dirty="0" smtClean="0">
                <a:solidFill>
                  <a:srgbClr val="0000CC"/>
                </a:solidFill>
                <a:effectLst/>
              </a:rPr>
              <a:t>Urči sílu, kterou působí ruka na sochor.</a:t>
            </a:r>
            <a:br>
              <a:rPr lang="cs-CZ" sz="3200" dirty="0" smtClean="0">
                <a:solidFill>
                  <a:srgbClr val="0000CC"/>
                </a:solidFill>
                <a:effectLst/>
              </a:rPr>
            </a:br>
            <a:r>
              <a:rPr lang="cs-CZ" sz="3200" dirty="0" smtClean="0">
                <a:solidFill>
                  <a:srgbClr val="0000CC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00CC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142844" y="3929066"/>
            <a:ext cx="2143140" cy="1214446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240 N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643306" y="5214950"/>
            <a:ext cx="2143140" cy="1214446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180 N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1142976" y="5143512"/>
            <a:ext cx="2143140" cy="1214446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120 N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2643174" y="3929066"/>
            <a:ext cx="2143140" cy="1214446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60 N</a:t>
            </a:r>
            <a:endParaRPr lang="cs-CZ" sz="2800" b="1" dirty="0">
              <a:solidFill>
                <a:srgbClr val="000099"/>
              </a:solidFill>
            </a:endParaRPr>
          </a:p>
        </p:txBody>
      </p:sp>
      <p:pic>
        <p:nvPicPr>
          <p:cNvPr id="9" name="Obrázek 8" descr="lever_35944_lg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6446" y="3786190"/>
            <a:ext cx="3119436" cy="1898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72586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6600"/>
                </a:solidFill>
                <a:effectLst/>
              </a:rPr>
              <a:t>Příklad č. 6:</a:t>
            </a:r>
            <a:br>
              <a:rPr lang="cs-CZ" sz="3200" dirty="0" smtClean="0">
                <a:solidFill>
                  <a:srgbClr val="336600"/>
                </a:solidFill>
                <a:effectLst/>
              </a:rPr>
            </a:br>
            <a:r>
              <a:rPr lang="cs-CZ" sz="3200" dirty="0" smtClean="0">
                <a:solidFill>
                  <a:srgbClr val="336600"/>
                </a:solidFill>
                <a:effectLst/>
              </a:rPr>
              <a:t>Na páce působí síla 24 N ve vzdálenosti 1,6 m od osy. Jak daleko od osy musí být zavěšeno břemeno o hmotnosti 6,0 kg, aby na páce nastala rovnováha?</a:t>
            </a:r>
            <a:br>
              <a:rPr lang="cs-CZ" sz="3200" dirty="0" smtClean="0">
                <a:solidFill>
                  <a:srgbClr val="336600"/>
                </a:solidFill>
                <a:effectLst/>
              </a:rPr>
            </a:br>
            <a:r>
              <a:rPr lang="cs-CZ" sz="3200" dirty="0" smtClean="0">
                <a:solidFill>
                  <a:srgbClr val="336600"/>
                </a:solidFill>
                <a:effectLst/>
              </a:rPr>
              <a:t>Vypočítej a vyber správnou odpověď:</a:t>
            </a:r>
            <a:endParaRPr lang="cs-CZ" sz="3200" dirty="0">
              <a:solidFill>
                <a:srgbClr val="3366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57158" y="3857628"/>
            <a:ext cx="2286016" cy="857256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0,64 m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928794" y="5500702"/>
            <a:ext cx="2286016" cy="857256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0,96 m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214678" y="4214818"/>
            <a:ext cx="2286016" cy="857256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0,32 m</a:t>
            </a:r>
            <a:endParaRPr lang="cs-CZ" sz="2800" b="1" dirty="0">
              <a:solidFill>
                <a:srgbClr val="003300"/>
              </a:solidFill>
            </a:endParaRPr>
          </a:p>
        </p:txBody>
      </p:sp>
      <p:pic>
        <p:nvPicPr>
          <p:cNvPr id="7" name="Obrázek 6" descr="300px-Paka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9322" y="4286256"/>
            <a:ext cx="2857500" cy="2095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Tesař J., Jáchim F., Fyzika 2 pro ZŠ, Síla a její účinky-Pohyb těles, pedagogické nakladatelství, a.s., SPN 2008.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galerie office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  <a:hlinkClick r:id="rId2"/>
              </a:rPr>
              <a:t>http://www.</a:t>
            </a:r>
            <a:r>
              <a:rPr lang="cs-CZ" sz="1200" b="1" dirty="0" err="1" smtClean="0">
                <a:solidFill>
                  <a:srgbClr val="00CC00"/>
                </a:solidFill>
                <a:hlinkClick r:id="rId2"/>
              </a:rPr>
              <a:t>ceskatelevize.cz</a:t>
            </a:r>
            <a:r>
              <a:rPr lang="cs-CZ" sz="1200" b="1" dirty="0" smtClean="0">
                <a:solidFill>
                  <a:srgbClr val="00CC00"/>
                </a:solidFill>
                <a:hlinkClick r:id="rId2"/>
              </a:rPr>
              <a:t>/program/porady/10319921345/foto09/211563230150013_</a:t>
            </a:r>
            <a:r>
              <a:rPr lang="cs-CZ" sz="1200" b="1" dirty="0" err="1" smtClean="0">
                <a:solidFill>
                  <a:srgbClr val="00CC00"/>
                </a:solidFill>
                <a:hlinkClick r:id="rId2"/>
              </a:rPr>
              <a:t>houpacka</a:t>
            </a:r>
            <a:r>
              <a:rPr lang="cs-CZ" sz="1200" b="1" dirty="0" smtClean="0">
                <a:solidFill>
                  <a:srgbClr val="00CC00"/>
                </a:solidFill>
                <a:hlinkClick r:id="rId2"/>
              </a:rPr>
              <a:t>_01.jpg</a:t>
            </a:r>
            <a:r>
              <a:rPr lang="cs-CZ" sz="1200" b="1" dirty="0" smtClean="0">
                <a:solidFill>
                  <a:srgbClr val="00CC00"/>
                </a:solidFill>
              </a:rPr>
              <a:t> 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:2012-09-26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  <a:hlinkClick r:id="rId3"/>
              </a:rPr>
              <a:t>http://o.</a:t>
            </a:r>
            <a:r>
              <a:rPr lang="cs-CZ" sz="1200" b="1" dirty="0" err="1" smtClean="0">
                <a:solidFill>
                  <a:srgbClr val="00CC00"/>
                </a:solidFill>
                <a:hlinkClick r:id="rId3"/>
              </a:rPr>
              <a:t>quizlet.com</a:t>
            </a:r>
            <a:r>
              <a:rPr lang="cs-CZ" sz="1200" b="1" dirty="0" smtClean="0">
                <a:solidFill>
                  <a:srgbClr val="00CC00"/>
                </a:solidFill>
                <a:hlinkClick r:id="rId3"/>
              </a:rPr>
              <a:t>/i/xww7v8zcB2uMXKZCBICxzQ_m.jpg</a:t>
            </a:r>
            <a:r>
              <a:rPr lang="cs-CZ" sz="1200" b="1" dirty="0" smtClean="0">
                <a:solidFill>
                  <a:srgbClr val="00CC00"/>
                </a:solidFill>
              </a:rPr>
              <a:t> 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:2012-09-26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 http://fyzweb.cz/materialy/sily/paka/kolec1.gif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:2012-09-26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  <a:hlinkClick r:id="rId4"/>
              </a:rPr>
              <a:t>http://upload.wikimedia.org/wikipedia/commons/thumb/1/1a/Jednostupnova_prevodovka.JPG/220px-Jednostupnova_prevodovka.JPG</a:t>
            </a:r>
            <a:r>
              <a:rPr lang="cs-CZ" sz="1200" b="1" dirty="0" smtClean="0">
                <a:solidFill>
                  <a:srgbClr val="00CC00"/>
                </a:solidFill>
              </a:rPr>
              <a:t> 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:2012-09-26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 https://www.fordoriginalnidily.cz/data//Fotky_ND/Svitici%20rukojet%20I.JPG 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:2012-09-26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cs-CZ" sz="1200" b="1" dirty="0" smtClean="0">
                <a:solidFill>
                  <a:srgbClr val="00CC00"/>
                </a:solidFill>
                <a:hlinkClick r:id="rId5"/>
              </a:rPr>
              <a:t>http://</a:t>
            </a:r>
            <a:r>
              <a:rPr lang="cs-CZ" sz="1200" b="1" dirty="0" smtClean="0">
                <a:solidFill>
                  <a:srgbClr val="00CC00"/>
                </a:solidFill>
                <a:hlinkClick r:id="rId5"/>
              </a:rPr>
              <a:t>weakonomics.com/wp-content/uploads/2011/07/lever_35944_lg.gif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:2012-09-26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cs-CZ" sz="1200" b="1" dirty="0" smtClean="0">
                <a:solidFill>
                  <a:srgbClr val="00CC00"/>
                </a:solidFill>
                <a:hlinkClick r:id="rId6"/>
              </a:rPr>
              <a:t>http://</a:t>
            </a:r>
            <a:r>
              <a:rPr lang="cs-CZ" sz="1200" b="1" dirty="0" smtClean="0">
                <a:solidFill>
                  <a:srgbClr val="00CC00"/>
                </a:solidFill>
                <a:hlinkClick r:id="rId6"/>
              </a:rPr>
              <a:t>upload.wikimedia.org/wikipedia/commons/thumb/b/be/Paka.png/300px-Paka.png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:2012-09-26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endParaRPr lang="cs-CZ" sz="12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79690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Prezentace slouží k naučení nového učiva.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Vysvětlení řešení úloh na páku.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umí nakreslit rozbor úlohy.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řeší úlohy, počítá příklady a vybírá správné odpovědi.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</a:t>
            </a:r>
            <a:r>
              <a:rPr lang="cs-CZ" sz="2400" b="1" smtClean="0">
                <a:solidFill>
                  <a:srgbClr val="0070C0"/>
                </a:solidFill>
              </a:rPr>
              <a:t>doplní tabulku.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pPr marL="457200" indent="-457200">
              <a:buAutoNum type="arabicPeriod"/>
            </a:pP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1011222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113</TotalTime>
  <Words>388</Words>
  <Application>Microsoft Office PowerPoint</Application>
  <PresentationFormat>Předvádění na obrazovce (4:3)</PresentationFormat>
  <Paragraphs>98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Snímek 1</vt:lpstr>
      <vt:lpstr>Příklad č.1:  Mirek, který má hmotnost 35 kg, a Petr s hmotností 42 kg se chtějí příjemně houpat. Petr si sedl na pravou stranu houpačky 2 m od osy otáčení.  Do jaké vzdálenosti od osy otáčení si musí na levé straně houpačky sednout Mirek?</vt:lpstr>
      <vt:lpstr> Rozbor: Jedná se o dvojzvratnou páku, příjemné houpání nastane v případě rovnováhy na páce.  </vt:lpstr>
      <vt:lpstr>Příklad č. 2: Jakou silou působí skokanské prkno na upevnění, na jehož druhém konci stojí dívka o hmotnosti 50 kg. Víme, že prkno je dlouhé 3,75 m a je podepřeno ve vzdálenosti 1,25 m od upevnění. </vt:lpstr>
      <vt:lpstr>Řešení:  a1= l-a2   M1=M2 a1= 3,75-1,25  a1∙F1=a2∙F2 a1=2,5 m   2,5∙500=1,25∙F2 F1=m1∙g   1 250=1,25∙F2 F1=50∙10   F2=1 250:1,25 F1=500 N   F2=1 000 N  Skokanské prkno působí na upevnění silou 1 000 N</vt:lpstr>
      <vt:lpstr>Příklad č. 3: Jakou silou působí člověk na držadla kolečka, jestliže na korbě je ve vzdálenosti 70 cm od osy kola kámen o hmotnosti 50 kg a držadla jsou ve vzdálenosti 175 cm od osy kola? Vyberte správnou odpověď:</vt:lpstr>
      <vt:lpstr>Příklad č. 4: Jaká síla působí na ořech v louskáčku, jestliže ořech je ve vzdálenosti 3 cm od kloubu louskáčku a ruka působí ve vzdálenosti 15 cm od kloubu louskáčku silou 30 N? Vyberte správnou odpověď:</vt:lpstr>
      <vt:lpstr>Příklad č. 4: Jakou silou působí vidlice řadící páky na ozubená kolečka v převodovce, jestliže délka řadící páky od osy otáčení je 20 cm, ruka na ni působí silou 10 N? Vidlice posouvající ozubená kolečka (druhé rameno páky) je dlouhá 4 cm. Vyberte správnou odpověď:</vt:lpstr>
      <vt:lpstr>Doplňte tabulku správnými údaji:</vt:lpstr>
      <vt:lpstr>Kontrola tabulky:</vt:lpstr>
      <vt:lpstr>Příklad č.5: Kámen je zvedán sochorem. Hmotnost kamene je 60 kg, vzdálenost od opěrného bodu ke kameni je 20 cm. Délka sochoru je 1 m.  Urči sílu, kterou působí ruka na sochor. Vyber správnou odpověď:</vt:lpstr>
      <vt:lpstr>Příklad č. 6: Na páce působí síla 24 N ve vzdálenosti 1,6 m od osy. Jak daleko od osy musí být zavěšeno břemeno o hmotnosti 6,0 kg, aby na páce nastala rovnováha? Vypočítej a vyber správnou odpověď: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Radlena</cp:lastModifiedBy>
  <cp:revision>14</cp:revision>
  <dcterms:created xsi:type="dcterms:W3CDTF">2012-09-23T16:18:23Z</dcterms:created>
  <dcterms:modified xsi:type="dcterms:W3CDTF">2012-09-25T18:35:58Z</dcterms:modified>
</cp:coreProperties>
</file>