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4" r:id="rId6"/>
    <p:sldId id="265" r:id="rId7"/>
    <p:sldId id="266" r:id="rId8"/>
    <p:sldId id="267" r:id="rId9"/>
    <p:sldId id="268" r:id="rId10"/>
    <p:sldId id="271" r:id="rId11"/>
    <p:sldId id="270" r:id="rId12"/>
    <p:sldId id="269" r:id="rId13"/>
    <p:sldId id="272" r:id="rId14"/>
    <p:sldId id="262" r:id="rId15"/>
    <p:sldId id="263" r:id="rId16"/>
    <p:sldId id="273" r:id="rId17"/>
    <p:sldId id="274" r:id="rId18"/>
    <p:sldId id="257" r:id="rId19"/>
    <p:sldId id="25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FF99FF"/>
    <a:srgbClr val="6600CC"/>
    <a:srgbClr val="464646"/>
    <a:srgbClr val="003300"/>
    <a:srgbClr val="99FF99"/>
    <a:srgbClr val="008000"/>
    <a:srgbClr val="800080"/>
    <a:srgbClr val="FF0000"/>
    <a:srgbClr val="8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8034B3E-78CB-4A34-BAFD-7F47658CA34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2AF2A29-E843-414F-B7B9-2CF7B2E5E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034B3E-78CB-4A34-BAFD-7F47658CA34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AF2A29-E843-414F-B7B9-2CF7B2E5EA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034B3E-78CB-4A34-BAFD-7F47658CA34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AF2A29-E843-414F-B7B9-2CF7B2E5EA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034B3E-78CB-4A34-BAFD-7F47658CA34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AF2A29-E843-414F-B7B9-2CF7B2E5EA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034B3E-78CB-4A34-BAFD-7F47658CA34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AF2A29-E843-414F-B7B9-2CF7B2E5E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034B3E-78CB-4A34-BAFD-7F47658CA34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AF2A29-E843-414F-B7B9-2CF7B2E5EA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034B3E-78CB-4A34-BAFD-7F47658CA34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AF2A29-E843-414F-B7B9-2CF7B2E5E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8034B3E-78CB-4A34-BAFD-7F47658CA34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AF2A29-E843-414F-B7B9-2CF7B2E5E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8034B3E-78CB-4A34-BAFD-7F47658CA34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2AF2A29-E843-414F-B7B9-2CF7B2E5EA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034B3E-78CB-4A34-BAFD-7F47658CA34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AF2A29-E843-414F-B7B9-2CF7B2E5E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8034B3E-78CB-4A34-BAFD-7F47658CA34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AF2A29-E843-414F-B7B9-2CF7B2E5E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8034B3E-78CB-4A34-BAFD-7F47658CA348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2AF2A29-E843-414F-B7B9-2CF7B2E5EA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chranne-prostredky.cz/data/images/1918_0.jpg" TargetMode="External"/><Relationship Id="rId13" Type="http://schemas.openxmlformats.org/officeDocument/2006/relationships/hyperlink" Target="http://pepinator.tym.cz/images/stroje/kladka-volna.png" TargetMode="External"/><Relationship Id="rId18" Type="http://schemas.openxmlformats.org/officeDocument/2006/relationships/hyperlink" Target="http://vyuka.ic.cz/sily/obr/kladka-draty.jpg" TargetMode="External"/><Relationship Id="rId3" Type="http://schemas.openxmlformats.org/officeDocument/2006/relationships/hyperlink" Target="http://www.gypri.cz/zde/fyzika/vyuka/stred_f/obr/kruh5.gif" TargetMode="External"/><Relationship Id="rId7" Type="http://schemas.openxmlformats.org/officeDocument/2006/relationships/hyperlink" Target="http://www.stavospol.cz/underwood/download/images/kladka-zednick-z-500-d.jpg" TargetMode="External"/><Relationship Id="rId12" Type="http://schemas.openxmlformats.org/officeDocument/2006/relationships/hyperlink" Target="http://www.bucovice711.cz/wwwfyzika/vyuka/e-learning/pracevykl_files/pevkladka.JPG" TargetMode="External"/><Relationship Id="rId17" Type="http://schemas.openxmlformats.org/officeDocument/2006/relationships/hyperlink" Target="http://media0.717.cz/images/media0:4b5c2437a3704.jpg/Polea-simple-movil2.jpg" TargetMode="External"/><Relationship Id="rId2" Type="http://schemas.openxmlformats.org/officeDocument/2006/relationships/hyperlink" Target="http://www.fyzika7.tym.sk/obrazky/kladka11.jpg" TargetMode="External"/><Relationship Id="rId16" Type="http://schemas.openxmlformats.org/officeDocument/2006/relationships/hyperlink" Target="http://www.vyukovematerialy.cz/fyzika/obr7/kladka.jpg" TargetMode="External"/><Relationship Id="rId20" Type="http://schemas.openxmlformats.org/officeDocument/2006/relationships/hyperlink" Target="http://www.zeleznicni-modelarstvi.cz/data/products/big/1669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tombike.cz/images/kladka1.jpg" TargetMode="External"/><Relationship Id="rId11" Type="http://schemas.openxmlformats.org/officeDocument/2006/relationships/hyperlink" Target="http://www.scholaludus.sk/OFV/2/A1/A1-22.jpg" TargetMode="External"/><Relationship Id="rId5" Type="http://schemas.openxmlformats.org/officeDocument/2006/relationships/hyperlink" Target="http://www.domafit.cz/photo/s0-1826/kladka-zada-siroka-grunsport-c0114.jpg" TargetMode="External"/><Relationship Id="rId15" Type="http://schemas.openxmlformats.org/officeDocument/2006/relationships/hyperlink" Target="http://www.techmania.cz/edutorium/data/fil_0889.gif" TargetMode="External"/><Relationship Id="rId10" Type="http://schemas.openxmlformats.org/officeDocument/2006/relationships/hyperlink" Target="http://vytahy-stavebni.cz/fotografie/alulift.jpg" TargetMode="External"/><Relationship Id="rId19" Type="http://schemas.openxmlformats.org/officeDocument/2006/relationships/hyperlink" Target="http://vyuka.ic.cz/sily/obr/kladka-jerabV3S.jpg" TargetMode="External"/><Relationship Id="rId4" Type="http://schemas.openxmlformats.org/officeDocument/2006/relationships/hyperlink" Target="http://wiki.rvp.cz/@api/deki/files/18585/=kladka.JPG" TargetMode="External"/><Relationship Id="rId9" Type="http://schemas.openxmlformats.org/officeDocument/2006/relationships/hyperlink" Target="http://www.hriste-piccolino.cz/fotocache/bigorig/kladka-duoswing-3.jpg" TargetMode="External"/><Relationship Id="rId14" Type="http://schemas.openxmlformats.org/officeDocument/2006/relationships/hyperlink" Target="http://fyzweb.cz/materialy/sily/paka/f01.jp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4797152"/>
            <a:ext cx="6624736" cy="70355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</a:t>
            </a:r>
            <a:r>
              <a:rPr lang="cs-CZ" sz="1600" b="1" dirty="0" smtClean="0">
                <a:solidFill>
                  <a:srgbClr val="00B0F0"/>
                </a:solidFill>
              </a:rPr>
              <a:t>                   k  </a:t>
            </a:r>
            <a:r>
              <a:rPr lang="cs-CZ" sz="1600" b="1" dirty="0" smtClean="0">
                <a:solidFill>
                  <a:srgbClr val="00B0F0"/>
                </a:solidFill>
              </a:rPr>
              <a:t>naučení nového učiva. 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357290" y="3286124"/>
            <a:ext cx="5786478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Kladka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pevná a volná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7422" y="332656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10/2012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VY_32_INOVACE_FY.7.A.07_Kladka_pevna_a_volna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1429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9"/>
            <a:ext cx="8229600" cy="27146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Volně otočné kolo se zářezem, po kterém se pohybuje lano.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Může jí být také ozubené kolo se řetězem.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Kladka pevná je pevně upevněná na čepu </a:t>
            </a:r>
            <a:r>
              <a:rPr lang="cs-CZ" sz="2800" b="1" dirty="0" smtClean="0">
                <a:solidFill>
                  <a:srgbClr val="CC00CC"/>
                </a:solidFill>
              </a:rPr>
              <a:t>              a </a:t>
            </a:r>
            <a:r>
              <a:rPr lang="cs-CZ" sz="2800" b="1" dirty="0" smtClean="0">
                <a:solidFill>
                  <a:srgbClr val="CC00CC"/>
                </a:solidFill>
              </a:rPr>
              <a:t>oba konce lana volně visí dolů.</a:t>
            </a:r>
            <a:endParaRPr lang="cs-CZ" sz="2800" b="1" dirty="0">
              <a:solidFill>
                <a:srgbClr val="CC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Kladka pevná: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5" name="Obrázek 4" descr="kladka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29256" y="3433286"/>
            <a:ext cx="1928826" cy="31761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5191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u="sng" dirty="0" smtClean="0">
                <a:solidFill>
                  <a:srgbClr val="009900"/>
                </a:solidFill>
              </a:rPr>
              <a:t>Zapamatujte si: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009900"/>
                </a:solidFill>
              </a:rPr>
              <a:t>Rovnováha sil na kladce pevné nastane tehdy, jestliže na obou koncích lana působí stejně velké síly, platí tedy: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009900"/>
                </a:solidFill>
              </a:rPr>
              <a:t>F</a:t>
            </a:r>
            <a:r>
              <a:rPr lang="cs-CZ" sz="2800" b="1" baseline="-25000" dirty="0" smtClean="0">
                <a:solidFill>
                  <a:srgbClr val="009900"/>
                </a:solidFill>
              </a:rPr>
              <a:t>1</a:t>
            </a:r>
            <a:r>
              <a:rPr lang="cs-CZ" sz="2800" b="1" dirty="0" smtClean="0">
                <a:solidFill>
                  <a:srgbClr val="009900"/>
                </a:solidFill>
              </a:rPr>
              <a:t>=F</a:t>
            </a:r>
            <a:r>
              <a:rPr lang="cs-CZ" sz="2800" b="1" baseline="-25000" dirty="0" smtClean="0">
                <a:solidFill>
                  <a:srgbClr val="009900"/>
                </a:solidFill>
              </a:rPr>
              <a:t>2</a:t>
            </a:r>
            <a:endParaRPr lang="cs-CZ" sz="2800" b="1" baseline="-25000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6600"/>
                </a:solidFill>
                <a:effectLst/>
              </a:rPr>
              <a:t>Rovnováha na kladce pevné:</a:t>
            </a:r>
            <a:endParaRPr lang="cs-CZ" sz="3200" dirty="0">
              <a:solidFill>
                <a:srgbClr val="006600"/>
              </a:solidFill>
              <a:effectLst/>
            </a:endParaRPr>
          </a:p>
        </p:txBody>
      </p:sp>
      <p:pic>
        <p:nvPicPr>
          <p:cNvPr id="4" name="Obrázek 3" descr="kruh5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57950" y="3857628"/>
            <a:ext cx="1357322" cy="27782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lad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28860" y="937785"/>
            <a:ext cx="6429391" cy="50917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85720" y="714356"/>
            <a:ext cx="235745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C0000"/>
                </a:solidFill>
              </a:rPr>
              <a:t>Výpočet velikosti síly.</a:t>
            </a:r>
            <a:endParaRPr lang="cs-CZ" sz="3200" b="1" dirty="0">
              <a:solidFill>
                <a:srgbClr val="CC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328614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Příklad: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Jakou tahovou sílu musí vyvinout elektromotor nákladního výtahu, jestliže zdvihá dva pytle cementu přes kladku pevnou, každý po 50 kg a hmotnost samotné plošiny výtahu je 30 kg.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pic>
        <p:nvPicPr>
          <p:cNvPr id="4" name="Obrázek 3" descr="alulif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43108" y="3500438"/>
            <a:ext cx="3071834" cy="2748483"/>
          </a:xfrm>
          <a:prstGeom prst="rect">
            <a:avLst/>
          </a:prstGeom>
        </p:spPr>
      </p:pic>
      <p:sp>
        <p:nvSpPr>
          <p:cNvPr id="5" name="Šipka doprava 4"/>
          <p:cNvSpPr/>
          <p:nvPr/>
        </p:nvSpPr>
        <p:spPr>
          <a:xfrm>
            <a:off x="5429256" y="4000504"/>
            <a:ext cx="3214710" cy="2143140"/>
          </a:xfrm>
          <a:prstGeom prst="rightArrow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3300"/>
                </a:solidFill>
              </a:rPr>
              <a:t>Rozbor a řešení</a:t>
            </a:r>
            <a:endParaRPr lang="cs-CZ" sz="20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6543692" cy="3578423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0099"/>
                </a:solidFill>
              </a:rPr>
              <a:t>Řešení:</a:t>
            </a:r>
          </a:p>
          <a:p>
            <a:pPr>
              <a:buNone/>
            </a:pPr>
            <a:r>
              <a:rPr lang="cs-CZ" b="1" dirty="0" smtClean="0">
                <a:solidFill>
                  <a:srgbClr val="000099"/>
                </a:solidFill>
              </a:rPr>
              <a:t>m=m</a:t>
            </a:r>
            <a:r>
              <a:rPr lang="cs-CZ" b="1" baseline="-25000" dirty="0" smtClean="0">
                <a:solidFill>
                  <a:srgbClr val="000099"/>
                </a:solidFill>
              </a:rPr>
              <a:t>1</a:t>
            </a:r>
            <a:r>
              <a:rPr lang="cs-CZ" b="1" dirty="0" smtClean="0">
                <a:solidFill>
                  <a:srgbClr val="000099"/>
                </a:solidFill>
                <a:latin typeface="Arial"/>
                <a:cs typeface="Arial"/>
              </a:rPr>
              <a:t>+m</a:t>
            </a:r>
            <a:r>
              <a:rPr lang="cs-CZ" b="1" baseline="-25000" dirty="0" smtClean="0">
                <a:solidFill>
                  <a:srgbClr val="000099"/>
                </a:solidFill>
                <a:latin typeface="Arial"/>
                <a:cs typeface="Arial"/>
              </a:rPr>
              <a:t>2</a:t>
            </a:r>
            <a:r>
              <a:rPr lang="cs-CZ" b="1" dirty="0" smtClean="0">
                <a:solidFill>
                  <a:srgbClr val="000099"/>
                </a:solidFill>
                <a:latin typeface="Arial"/>
                <a:cs typeface="Arial"/>
              </a:rPr>
              <a:t>+m</a:t>
            </a:r>
            <a:r>
              <a:rPr lang="cs-CZ" b="1" baseline="-25000" dirty="0" smtClean="0">
                <a:solidFill>
                  <a:srgbClr val="000099"/>
                </a:solidFill>
                <a:latin typeface="Arial"/>
                <a:cs typeface="Arial"/>
              </a:rPr>
              <a:t>3</a:t>
            </a:r>
          </a:p>
          <a:p>
            <a:pPr>
              <a:buNone/>
            </a:pPr>
            <a:r>
              <a:rPr lang="cs-CZ" b="1" dirty="0" smtClean="0">
                <a:solidFill>
                  <a:srgbClr val="000099"/>
                </a:solidFill>
                <a:latin typeface="Arial"/>
                <a:cs typeface="Arial"/>
              </a:rPr>
              <a:t>m=50+50+30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0099"/>
                </a:solidFill>
                <a:latin typeface="Arial"/>
                <a:cs typeface="Arial"/>
              </a:rPr>
              <a:t>m=130 kg</a:t>
            </a:r>
          </a:p>
          <a:p>
            <a:pPr>
              <a:buNone/>
            </a:pPr>
            <a:r>
              <a:rPr lang="cs-CZ" b="1" dirty="0" smtClean="0">
                <a:solidFill>
                  <a:srgbClr val="000099"/>
                </a:solidFill>
                <a:latin typeface="Arial"/>
                <a:cs typeface="Arial"/>
              </a:rPr>
              <a:t>G=m∙g</a:t>
            </a:r>
          </a:p>
          <a:p>
            <a:pPr>
              <a:buNone/>
            </a:pPr>
            <a:r>
              <a:rPr lang="cs-CZ" b="1" dirty="0" smtClean="0">
                <a:solidFill>
                  <a:srgbClr val="000099"/>
                </a:solidFill>
                <a:latin typeface="Arial"/>
                <a:cs typeface="Arial"/>
              </a:rPr>
              <a:t>G=130 ∙10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0099"/>
                </a:solidFill>
                <a:latin typeface="Arial"/>
                <a:cs typeface="Arial"/>
              </a:rPr>
              <a:t>G=1 300 N</a:t>
            </a:r>
          </a:p>
          <a:p>
            <a:pPr>
              <a:buNone/>
            </a:pPr>
            <a:r>
              <a:rPr lang="cs-CZ" b="1" dirty="0" smtClean="0">
                <a:solidFill>
                  <a:srgbClr val="000099"/>
                </a:solidFill>
                <a:latin typeface="Arial"/>
                <a:cs typeface="Arial"/>
              </a:rPr>
              <a:t>F=G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0099"/>
                </a:solidFill>
                <a:latin typeface="Arial"/>
                <a:cs typeface="Arial"/>
              </a:rPr>
              <a:t>F=1 300 N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0099"/>
                </a:solidFill>
                <a:latin typeface="Arial"/>
                <a:cs typeface="Arial"/>
              </a:rPr>
              <a:t>Motor musí vyvinout tahovou sílu 1 300 N.</a:t>
            </a:r>
            <a:endParaRPr lang="cs-CZ" b="1" u="sng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 fontScale="90000"/>
          </a:bodyPr>
          <a:lstStyle/>
          <a:p>
            <a:r>
              <a:rPr lang="cs-CZ" sz="2200" dirty="0" smtClean="0">
                <a:solidFill>
                  <a:srgbClr val="0000FF"/>
                </a:solidFill>
                <a:effectLst/>
              </a:rPr>
              <a:t/>
            </a:r>
            <a:br>
              <a:rPr lang="cs-CZ" sz="2200" dirty="0" smtClean="0">
                <a:solidFill>
                  <a:srgbClr val="0000FF"/>
                </a:solidFill>
                <a:effectLst/>
              </a:rPr>
            </a:br>
            <a:r>
              <a:rPr lang="cs-CZ" sz="2200" dirty="0" smtClean="0">
                <a:solidFill>
                  <a:srgbClr val="0000FF"/>
                </a:solidFill>
                <a:effectLst/>
              </a:rPr>
              <a:t>Rozbor:</a:t>
            </a:r>
            <a:br>
              <a:rPr lang="cs-CZ" sz="2200" dirty="0" smtClean="0">
                <a:solidFill>
                  <a:srgbClr val="0000FF"/>
                </a:solidFill>
                <a:effectLst/>
              </a:rPr>
            </a:br>
            <a:r>
              <a:rPr lang="cs-CZ" sz="2200" dirty="0" smtClean="0">
                <a:solidFill>
                  <a:srgbClr val="0000FF"/>
                </a:solidFill>
                <a:effectLst/>
              </a:rPr>
              <a:t>Jedná se o kladku pevnou – rovnováha nastane, jestliže na obou stranách kladky působí stejně veliké síly.</a:t>
            </a:r>
            <a:br>
              <a:rPr lang="cs-CZ" sz="2200" dirty="0" smtClean="0">
                <a:solidFill>
                  <a:srgbClr val="0000FF"/>
                </a:solidFill>
                <a:effectLst/>
              </a:rPr>
            </a:br>
            <a:r>
              <a:rPr lang="cs-CZ" sz="2200" dirty="0" smtClean="0">
                <a:solidFill>
                  <a:srgbClr val="0000FF"/>
                </a:solidFill>
                <a:effectLst/>
              </a:rPr>
              <a:t>Síla působící na straně břemene je rovna tíze plošiny </a:t>
            </a:r>
            <a:r>
              <a:rPr lang="cs-CZ" sz="2200" dirty="0" smtClean="0">
                <a:solidFill>
                  <a:srgbClr val="0000FF"/>
                </a:solidFill>
                <a:effectLst/>
              </a:rPr>
              <a:t>                           s </a:t>
            </a:r>
            <a:r>
              <a:rPr lang="cs-CZ" sz="2200" dirty="0" smtClean="0">
                <a:solidFill>
                  <a:srgbClr val="0000FF"/>
                </a:solidFill>
                <a:effectLst/>
              </a:rPr>
              <a:t>nákladem. </a:t>
            </a:r>
            <a:br>
              <a:rPr lang="cs-CZ" sz="2200" dirty="0" smtClean="0">
                <a:solidFill>
                  <a:srgbClr val="0000FF"/>
                </a:solidFill>
                <a:effectLst/>
              </a:rPr>
            </a:br>
            <a:r>
              <a:rPr lang="cs-CZ" sz="2200" dirty="0" smtClean="0">
                <a:solidFill>
                  <a:srgbClr val="0000FF"/>
                </a:solidFill>
                <a:effectLst/>
              </a:rPr>
              <a:t>Tahová síla motoru musí mít stejnou velikost.</a:t>
            </a:r>
            <a:r>
              <a:rPr lang="cs-CZ" sz="2800" dirty="0" smtClean="0">
                <a:solidFill>
                  <a:srgbClr val="0000FF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endParaRPr lang="cs-CZ" sz="28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9900CC"/>
                </a:solidFill>
                <a:effectLst/>
              </a:rPr>
              <a:t>Úloha:</a:t>
            </a:r>
            <a:br>
              <a:rPr lang="cs-CZ" sz="3200" dirty="0" smtClean="0">
                <a:solidFill>
                  <a:srgbClr val="9900CC"/>
                </a:solidFill>
                <a:effectLst/>
              </a:rPr>
            </a:br>
            <a:r>
              <a:rPr lang="cs-CZ" sz="3200" dirty="0" smtClean="0">
                <a:solidFill>
                  <a:srgbClr val="9900CC"/>
                </a:solidFill>
                <a:effectLst/>
              </a:rPr>
              <a:t>Jakou největší tíhu může mít těleso, které by mohl zvednout pomocí kladky pevné žák </a:t>
            </a:r>
            <a:r>
              <a:rPr lang="cs-CZ" sz="3200" dirty="0" smtClean="0">
                <a:solidFill>
                  <a:srgbClr val="9900CC"/>
                </a:solidFill>
                <a:effectLst/>
              </a:rPr>
              <a:t>              o </a:t>
            </a:r>
            <a:r>
              <a:rPr lang="cs-CZ" sz="3200" dirty="0" smtClean="0">
                <a:solidFill>
                  <a:srgbClr val="9900CC"/>
                </a:solidFill>
                <a:effectLst/>
              </a:rPr>
              <a:t>hmotnosti 60 kg?</a:t>
            </a:r>
            <a:br>
              <a:rPr lang="cs-CZ" sz="3200" dirty="0" smtClean="0">
                <a:solidFill>
                  <a:srgbClr val="9900CC"/>
                </a:solidFill>
                <a:effectLst/>
              </a:rPr>
            </a:br>
            <a:r>
              <a:rPr lang="cs-CZ" sz="3200" dirty="0" smtClean="0">
                <a:solidFill>
                  <a:srgbClr val="9900CC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9900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14282" y="2928934"/>
            <a:ext cx="2428892" cy="114300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660066"/>
                </a:solidFill>
              </a:rPr>
              <a:t>6</a:t>
            </a:r>
            <a:r>
              <a:rPr lang="cs-CZ" sz="3600" b="1" dirty="0" smtClean="0">
                <a:solidFill>
                  <a:srgbClr val="660066"/>
                </a:solidFill>
              </a:rPr>
              <a:t>0 N</a:t>
            </a:r>
            <a:endParaRPr lang="cs-CZ" sz="36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000364" y="3357562"/>
            <a:ext cx="2428892" cy="114300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660066"/>
                </a:solidFill>
              </a:rPr>
              <a:t>6</a:t>
            </a:r>
            <a:r>
              <a:rPr lang="cs-CZ" sz="3600" b="1" dirty="0" smtClean="0">
                <a:solidFill>
                  <a:srgbClr val="660066"/>
                </a:solidFill>
              </a:rPr>
              <a:t>00 N</a:t>
            </a:r>
            <a:endParaRPr lang="cs-CZ" sz="36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4282" y="4357694"/>
            <a:ext cx="2428892" cy="114300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660066"/>
                </a:solidFill>
              </a:rPr>
              <a:t>6</a:t>
            </a:r>
            <a:r>
              <a:rPr lang="cs-CZ" sz="3600" b="1" dirty="0" smtClean="0">
                <a:solidFill>
                  <a:srgbClr val="660066"/>
                </a:solidFill>
              </a:rPr>
              <a:t> 000 N</a:t>
            </a:r>
            <a:endParaRPr lang="cs-CZ" sz="3600" b="1" dirty="0">
              <a:solidFill>
                <a:srgbClr val="660066"/>
              </a:solidFill>
            </a:endParaRPr>
          </a:p>
        </p:txBody>
      </p:sp>
      <p:pic>
        <p:nvPicPr>
          <p:cNvPr id="7" name="Obrázek 6" descr="A1-2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72132" y="4286256"/>
            <a:ext cx="3105712" cy="22145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368676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9900"/>
                </a:solidFill>
              </a:rPr>
              <a:t>Úloha:</a:t>
            </a:r>
            <a:br>
              <a:rPr lang="cs-CZ" sz="3200" dirty="0" smtClean="0">
                <a:solidFill>
                  <a:srgbClr val="009900"/>
                </a:solidFill>
              </a:rPr>
            </a:br>
            <a:r>
              <a:rPr lang="cs-CZ" sz="3200" dirty="0" smtClean="0">
                <a:solidFill>
                  <a:srgbClr val="009900"/>
                </a:solidFill>
              </a:rPr>
              <a:t>Lano pevné kladky se přetrhne působením síly 5 000 N. </a:t>
            </a:r>
            <a:br>
              <a:rPr lang="cs-CZ" sz="3200" dirty="0" smtClean="0">
                <a:solidFill>
                  <a:srgbClr val="009900"/>
                </a:solidFill>
              </a:rPr>
            </a:br>
            <a:r>
              <a:rPr lang="cs-CZ" sz="3200" dirty="0" smtClean="0">
                <a:solidFill>
                  <a:srgbClr val="009900"/>
                </a:solidFill>
              </a:rPr>
              <a:t>Jakou největší hmotnost může mít těleso zvedané pomocí pevné kladky?</a:t>
            </a:r>
            <a:br>
              <a:rPr lang="cs-CZ" sz="3200" dirty="0" smtClean="0">
                <a:solidFill>
                  <a:srgbClr val="009900"/>
                </a:solidFill>
              </a:rPr>
            </a:br>
            <a:r>
              <a:rPr lang="cs-CZ" sz="3200" dirty="0" smtClean="0">
                <a:solidFill>
                  <a:srgbClr val="009900"/>
                </a:solidFill>
              </a:rPr>
              <a:t>Vyber správnou odpověď:</a:t>
            </a:r>
            <a:endParaRPr lang="cs-CZ" sz="3200" dirty="0">
              <a:solidFill>
                <a:srgbClr val="009900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428596" y="3929066"/>
            <a:ext cx="1714512" cy="1428760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100 kg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643174" y="5072074"/>
            <a:ext cx="1714512" cy="1428760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250 kg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571736" y="3429000"/>
            <a:ext cx="1714512" cy="1428760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500 kg</a:t>
            </a:r>
            <a:endParaRPr lang="cs-CZ" sz="2800" b="1" dirty="0">
              <a:solidFill>
                <a:srgbClr val="003300"/>
              </a:solidFill>
            </a:endParaRPr>
          </a:p>
        </p:txBody>
      </p:sp>
      <p:pic>
        <p:nvPicPr>
          <p:cNvPr id="7" name="Obrázek 6" descr="pevklad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00760" y="3571876"/>
            <a:ext cx="2071702" cy="30845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94767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99"/>
                </a:solidFill>
              </a:rPr>
              <a:t>obrácené uspořádání lan a provazu,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99"/>
                </a:solidFill>
              </a:rPr>
              <a:t>volně otočné kolo se zářezem,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99"/>
                </a:solidFill>
              </a:rPr>
              <a:t>je zavěšena na lanu, tj. není upevněna </a:t>
            </a:r>
            <a:r>
              <a:rPr lang="cs-CZ" sz="2800" b="1" dirty="0" smtClean="0">
                <a:solidFill>
                  <a:srgbClr val="000099"/>
                </a:solidFill>
              </a:rPr>
              <a:t>                 k </a:t>
            </a:r>
            <a:r>
              <a:rPr lang="cs-CZ" sz="2800" b="1" dirty="0" smtClean="0">
                <a:solidFill>
                  <a:srgbClr val="000099"/>
                </a:solidFill>
              </a:rPr>
              <a:t>nosníku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Kladka volná: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pic>
        <p:nvPicPr>
          <p:cNvPr id="4" name="Obrázek 3" descr="kladka-voln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71934" y="3272867"/>
            <a:ext cx="4314138" cy="34357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3686172" cy="5072097"/>
          </a:xfrm>
          <a:ln w="31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Na obou koncích lana na kladce volné působí síly, které jsou poloviční, než je součet tíhy kladky volné a závaží </a:t>
            </a:r>
            <a:r>
              <a:rPr lang="cs-CZ" sz="2800" b="1" dirty="0" smtClean="0">
                <a:solidFill>
                  <a:srgbClr val="FF0000"/>
                </a:solidFill>
              </a:rPr>
              <a:t>            na </a:t>
            </a:r>
            <a:r>
              <a:rPr lang="cs-CZ" sz="2800" b="1" dirty="0" smtClean="0">
                <a:solidFill>
                  <a:srgbClr val="FF0000"/>
                </a:solidFill>
              </a:rPr>
              <a:t>ní zavěšeného.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Platí vztah: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F</a:t>
            </a:r>
            <a:r>
              <a:rPr lang="cs-CZ" sz="2800" b="1" u="sng" baseline="-25000" dirty="0" smtClean="0">
                <a:solidFill>
                  <a:srgbClr val="FF0000"/>
                </a:solidFill>
              </a:rPr>
              <a:t>1</a:t>
            </a:r>
            <a:r>
              <a:rPr lang="cs-CZ" sz="2800" b="1" u="sng" dirty="0" smtClean="0">
                <a:solidFill>
                  <a:srgbClr val="FF0000"/>
                </a:solidFill>
              </a:rPr>
              <a:t>=F</a:t>
            </a:r>
            <a:r>
              <a:rPr lang="cs-CZ" sz="2800" b="1" u="sng" baseline="-25000" dirty="0" smtClean="0">
                <a:solidFill>
                  <a:srgbClr val="FF0000"/>
                </a:solidFill>
              </a:rPr>
              <a:t>2</a:t>
            </a:r>
            <a:r>
              <a:rPr lang="cs-CZ" sz="2800" b="1" u="sng" dirty="0" smtClean="0">
                <a:solidFill>
                  <a:srgbClr val="FF0000"/>
                </a:solidFill>
              </a:rPr>
              <a:t>=G/2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00"/>
                </a:solidFill>
                <a:effectLst/>
              </a:rPr>
              <a:t>K zapamatování:</a:t>
            </a:r>
            <a:endParaRPr lang="cs-CZ" sz="3200" dirty="0">
              <a:solidFill>
                <a:srgbClr val="800000"/>
              </a:solidFill>
              <a:effectLst/>
            </a:endParaRPr>
          </a:p>
        </p:txBody>
      </p:sp>
      <p:pic>
        <p:nvPicPr>
          <p:cNvPr id="4" name="Obrázek 3" descr="Polea-simple-movil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628" y="571480"/>
            <a:ext cx="3219450" cy="56197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571480"/>
            <a:ext cx="8229600" cy="1011222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990099"/>
                </a:solidFill>
                <a:effectLst/>
              </a:rPr>
              <a:t>Schematický rozdíl mezi kladkou pevnou </a:t>
            </a:r>
            <a:r>
              <a:rPr lang="cs-CZ" sz="3200" dirty="0" smtClean="0">
                <a:solidFill>
                  <a:srgbClr val="990099"/>
                </a:solidFill>
                <a:effectLst/>
              </a:rPr>
              <a:t>                a </a:t>
            </a:r>
            <a:r>
              <a:rPr lang="cs-CZ" sz="3200" dirty="0" smtClean="0">
                <a:solidFill>
                  <a:srgbClr val="990099"/>
                </a:solidFill>
                <a:effectLst/>
              </a:rPr>
              <a:t>volnou:</a:t>
            </a:r>
            <a:endParaRPr lang="cs-CZ" sz="3200" dirty="0">
              <a:solidFill>
                <a:srgbClr val="990099"/>
              </a:solidFill>
              <a:effectLst/>
            </a:endParaRPr>
          </a:p>
        </p:txBody>
      </p:sp>
      <p:pic>
        <p:nvPicPr>
          <p:cNvPr id="4" name="Obrázek 3" descr="fil_0889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85984" y="1643050"/>
            <a:ext cx="5128866" cy="42672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3186106" cy="1590481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Složen z jedné pevné a jedné volné kladky.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972188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Nejjednodušší kladkostroj: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pic>
        <p:nvPicPr>
          <p:cNvPr id="4" name="Obrázek 3" descr="f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6248" y="1357298"/>
            <a:ext cx="3606800" cy="4826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86700" cy="186847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80"/>
                </a:solidFill>
                <a:effectLst/>
              </a:rPr>
              <a:t>KLADKOSTROJ: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Síla, kterou působíme na konec lana, je rovna polovině tíhy břemene: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Platí vztah: F=G/2</a:t>
            </a:r>
            <a:endParaRPr lang="cs-CZ" sz="28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Obrázek 3" descr="klad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71604" y="2571744"/>
            <a:ext cx="6285862" cy="34061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15005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3399"/>
                </a:solidFill>
              </a:rPr>
              <a:t>V technické praxi se kladky používají </a:t>
            </a:r>
            <a:r>
              <a:rPr lang="cs-CZ" sz="2400" b="1" dirty="0" smtClean="0">
                <a:solidFill>
                  <a:srgbClr val="003399"/>
                </a:solidFill>
              </a:rPr>
              <a:t>                               u </a:t>
            </a:r>
            <a:r>
              <a:rPr lang="cs-CZ" sz="2400" b="1" dirty="0" smtClean="0">
                <a:solidFill>
                  <a:srgbClr val="003399"/>
                </a:solidFill>
              </a:rPr>
              <a:t>nejrůznějších mechanismů, od zavěšení hodinového závaží až po velká zdvihadla, stavební, důlní a těžební stroje, dále pro napínání drátů elektrického vedení, vypínání plachtoví na jachtách, při stavbách drátěných ohrad či plotů apod.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3399"/>
                </a:solidFill>
              </a:rPr>
              <a:t>Nejčastěji u různých strojů na stavbách, 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3399"/>
                </a:solidFill>
              </a:rPr>
              <a:t>Kladkostroje jsou na téměř všech jeřábech a vyprošťovacích zařízeních,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3399"/>
                </a:solidFill>
              </a:rPr>
              <a:t>V autodílnách, např. k zdvihání motoru,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3399"/>
                </a:solidFill>
              </a:rPr>
              <a:t>Velkými kladkami jsou vybaveny těžní věže, kterými se do dolů spouštějí horníci a vyváží se uhlí atd.</a:t>
            </a:r>
            <a:endParaRPr lang="cs-CZ" sz="2400" b="1" dirty="0">
              <a:solidFill>
                <a:srgbClr val="0033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14290"/>
            <a:ext cx="4900618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Použití kladky: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kladka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15074" y="571480"/>
            <a:ext cx="2285996" cy="2285996"/>
          </a:xfrm>
          <a:prstGeom prst="rect">
            <a:avLst/>
          </a:prstGeom>
        </p:spPr>
      </p:pic>
      <p:pic>
        <p:nvPicPr>
          <p:cNvPr id="5" name="Obrázek 4" descr="kladka-zada-siroka-grunsport-c011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57984" y="3857628"/>
            <a:ext cx="2286016" cy="2286016"/>
          </a:xfrm>
          <a:prstGeom prst="rect">
            <a:avLst/>
          </a:prstGeom>
        </p:spPr>
      </p:pic>
      <p:pic>
        <p:nvPicPr>
          <p:cNvPr id="6" name="Obrázek 5" descr="kladka-duoswing-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4348" y="1071546"/>
            <a:ext cx="2262182" cy="2262182"/>
          </a:xfrm>
          <a:prstGeom prst="rect">
            <a:avLst/>
          </a:prstGeom>
        </p:spPr>
      </p:pic>
      <p:pic>
        <p:nvPicPr>
          <p:cNvPr id="7" name="Obrázek 6" descr="kladka-zednick-z-500-d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1472" y="3929066"/>
            <a:ext cx="2214578" cy="1653551"/>
          </a:xfrm>
          <a:prstGeom prst="rect">
            <a:avLst/>
          </a:prstGeom>
        </p:spPr>
      </p:pic>
      <p:pic>
        <p:nvPicPr>
          <p:cNvPr id="8" name="Obrázek 7" descr="1918_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214810" y="285728"/>
            <a:ext cx="929042" cy="192880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000100" y="357166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KLADKY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" name="Obrázek 9" descr="kladka-draty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500430" y="3286124"/>
            <a:ext cx="2840119" cy="32813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Úloha: Jakou sílu musí vyvinout motor jeřábu, jestliže zdvihá panel </a:t>
            </a:r>
            <a:r>
              <a:rPr lang="cs-CZ" sz="3200" dirty="0" smtClean="0">
                <a:solidFill>
                  <a:srgbClr val="008000"/>
                </a:solidFill>
                <a:effectLst/>
              </a:rPr>
              <a:t>                           o </a:t>
            </a:r>
            <a:r>
              <a:rPr lang="cs-CZ" sz="3200" dirty="0" smtClean="0">
                <a:solidFill>
                  <a:srgbClr val="008000"/>
                </a:solidFill>
                <a:effectLst/>
              </a:rPr>
              <a:t>hmotnosti 300 kg pomocí kladky volné o hmotnosti 10 kg: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Vyřeš úlohu a vyber správné řešení: 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5720" y="3500438"/>
            <a:ext cx="2071702" cy="857256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00"/>
                </a:solidFill>
              </a:rPr>
              <a:t>1 550 N</a:t>
            </a:r>
            <a:endParaRPr lang="cs-CZ" sz="3200" b="1" dirty="0">
              <a:solidFill>
                <a:srgbClr val="0033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57488" y="4357694"/>
            <a:ext cx="2071702" cy="857256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00"/>
                </a:solidFill>
              </a:rPr>
              <a:t>3 100 N</a:t>
            </a:r>
            <a:endParaRPr lang="cs-CZ" sz="3200" b="1" dirty="0">
              <a:solidFill>
                <a:srgbClr val="0033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5720" y="4929198"/>
            <a:ext cx="2071702" cy="857256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00"/>
                </a:solidFill>
              </a:rPr>
              <a:t>6 200 N</a:t>
            </a:r>
            <a:endParaRPr lang="cs-CZ" sz="3200" b="1" dirty="0">
              <a:solidFill>
                <a:srgbClr val="003300"/>
              </a:solidFill>
            </a:endParaRPr>
          </a:p>
        </p:txBody>
      </p:sp>
      <p:pic>
        <p:nvPicPr>
          <p:cNvPr id="7" name="Obrázek 6" descr="kladka-jerabV3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78114" y="3571876"/>
            <a:ext cx="3176978" cy="28209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3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7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8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9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31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142852"/>
            <a:ext cx="8229600" cy="2082792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6600CC"/>
                </a:solidFill>
                <a:effectLst/>
              </a:rPr>
              <a:t>Úloha:</a:t>
            </a:r>
            <a:br>
              <a:rPr lang="cs-CZ" sz="2800" dirty="0" smtClean="0">
                <a:solidFill>
                  <a:srgbClr val="6600CC"/>
                </a:solidFill>
                <a:effectLst/>
              </a:rPr>
            </a:br>
            <a:r>
              <a:rPr lang="cs-CZ" sz="2800" dirty="0" smtClean="0">
                <a:solidFill>
                  <a:srgbClr val="6600CC"/>
                </a:solidFill>
                <a:effectLst/>
              </a:rPr>
              <a:t>Jakou silou je napínáno lano troleje u železniční tratě, jestliže hmotnost závaží je 150 kg?</a:t>
            </a:r>
            <a:br>
              <a:rPr lang="cs-CZ" sz="2800" dirty="0" smtClean="0">
                <a:solidFill>
                  <a:srgbClr val="6600CC"/>
                </a:solidFill>
                <a:effectLst/>
              </a:rPr>
            </a:br>
            <a:r>
              <a:rPr lang="cs-CZ" sz="2800" dirty="0" smtClean="0">
                <a:solidFill>
                  <a:srgbClr val="6600CC"/>
                </a:solidFill>
                <a:effectLst/>
              </a:rPr>
              <a:t>Úlohu vyřeš a vyber správné řešení:</a:t>
            </a:r>
            <a:endParaRPr lang="cs-CZ" sz="2800" dirty="0">
              <a:solidFill>
                <a:srgbClr val="6600CC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14282" y="2071678"/>
            <a:ext cx="2500330" cy="1500198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1 500 N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57158" y="5357802"/>
            <a:ext cx="2500330" cy="1500198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3 000 N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85720" y="3714752"/>
            <a:ext cx="2500330" cy="1500198"/>
          </a:xfrm>
          <a:prstGeom prst="ellips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4 500 N</a:t>
            </a:r>
            <a:endParaRPr lang="cs-CZ" sz="3200" b="1" dirty="0">
              <a:solidFill>
                <a:srgbClr val="660066"/>
              </a:solidFill>
            </a:endParaRPr>
          </a:p>
        </p:txBody>
      </p:sp>
      <p:pic>
        <p:nvPicPr>
          <p:cNvPr id="7" name="Obrázek 6" descr="1669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71802" y="2428868"/>
            <a:ext cx="5912308" cy="37623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</a:rPr>
              <a:t>galerie office</a:t>
            </a: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2"/>
              </a:rPr>
              <a:t>http://www.fyzika7.tym.sk/obrazky/kladka11.jpg</a:t>
            </a:r>
            <a:r>
              <a:rPr lang="cs-CZ" sz="1000" b="1" dirty="0" smtClean="0">
                <a:solidFill>
                  <a:srgbClr val="00CC00"/>
                </a:solidFill>
              </a:rPr>
              <a:t> 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:2012-10-03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3"/>
              </a:rPr>
              <a:t>http://www.</a:t>
            </a:r>
            <a:r>
              <a:rPr lang="cs-CZ" sz="1000" b="1" dirty="0" err="1" smtClean="0">
                <a:solidFill>
                  <a:srgbClr val="00CC00"/>
                </a:solidFill>
                <a:hlinkClick r:id="rId3"/>
              </a:rPr>
              <a:t>gypri.cz</a:t>
            </a:r>
            <a:r>
              <a:rPr lang="cs-CZ" sz="1000" b="1" dirty="0" smtClean="0">
                <a:solidFill>
                  <a:srgbClr val="00CC00"/>
                </a:solidFill>
                <a:hlinkClick r:id="rId3"/>
              </a:rPr>
              <a:t>/zde/fyzika/vyuka/</a:t>
            </a:r>
            <a:r>
              <a:rPr lang="cs-CZ" sz="1000" b="1" dirty="0" err="1" smtClean="0">
                <a:solidFill>
                  <a:srgbClr val="00CC00"/>
                </a:solidFill>
                <a:hlinkClick r:id="rId3"/>
              </a:rPr>
              <a:t>stred</a:t>
            </a:r>
            <a:r>
              <a:rPr lang="cs-CZ" sz="1000" b="1" dirty="0" smtClean="0">
                <a:solidFill>
                  <a:srgbClr val="00CC00"/>
                </a:solidFill>
                <a:hlinkClick r:id="rId3"/>
              </a:rPr>
              <a:t>_f/obr/kruh5.gif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:2012-10-03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4"/>
              </a:rPr>
              <a:t>http://wiki.rvp.cz/@api/deki/files/18585/=kladka.JPG</a:t>
            </a:r>
            <a:r>
              <a:rPr lang="cs-CZ" sz="1000" b="1" dirty="0" smtClean="0">
                <a:solidFill>
                  <a:srgbClr val="00CC00"/>
                </a:solidFill>
              </a:rPr>
              <a:t> 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:2012-10-03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5"/>
              </a:rPr>
              <a:t>http://www.</a:t>
            </a:r>
            <a:r>
              <a:rPr lang="cs-CZ" sz="1000" b="1" dirty="0" err="1" smtClean="0">
                <a:solidFill>
                  <a:srgbClr val="00CC00"/>
                </a:solidFill>
                <a:hlinkClick r:id="rId5"/>
              </a:rPr>
              <a:t>domafit.cz</a:t>
            </a:r>
            <a:r>
              <a:rPr lang="cs-CZ" sz="1000" b="1" dirty="0" smtClean="0">
                <a:solidFill>
                  <a:srgbClr val="00CC00"/>
                </a:solidFill>
                <a:hlinkClick r:id="rId5"/>
              </a:rPr>
              <a:t>/photo/s0-1826/kladka-</a:t>
            </a:r>
            <a:r>
              <a:rPr lang="cs-CZ" sz="1000" b="1" dirty="0" err="1" smtClean="0">
                <a:solidFill>
                  <a:srgbClr val="00CC00"/>
                </a:solidFill>
                <a:hlinkClick r:id="rId5"/>
              </a:rPr>
              <a:t>zada</a:t>
            </a:r>
            <a:r>
              <a:rPr lang="cs-CZ" sz="1000" b="1" dirty="0" smtClean="0">
                <a:solidFill>
                  <a:srgbClr val="00CC00"/>
                </a:solidFill>
                <a:hlinkClick r:id="rId5"/>
              </a:rPr>
              <a:t>-</a:t>
            </a:r>
            <a:r>
              <a:rPr lang="cs-CZ" sz="1000" b="1" dirty="0" err="1" smtClean="0">
                <a:solidFill>
                  <a:srgbClr val="00CC00"/>
                </a:solidFill>
                <a:hlinkClick r:id="rId5"/>
              </a:rPr>
              <a:t>siroka</a:t>
            </a:r>
            <a:r>
              <a:rPr lang="cs-CZ" sz="1000" b="1" dirty="0" smtClean="0">
                <a:solidFill>
                  <a:srgbClr val="00CC00"/>
                </a:solidFill>
                <a:hlinkClick r:id="rId5"/>
              </a:rPr>
              <a:t>-</a:t>
            </a:r>
            <a:r>
              <a:rPr lang="cs-CZ" sz="1000" b="1" dirty="0" err="1" smtClean="0">
                <a:solidFill>
                  <a:srgbClr val="00CC00"/>
                </a:solidFill>
                <a:hlinkClick r:id="rId5"/>
              </a:rPr>
              <a:t>grunsport</a:t>
            </a:r>
            <a:r>
              <a:rPr lang="cs-CZ" sz="1000" b="1" dirty="0" smtClean="0">
                <a:solidFill>
                  <a:srgbClr val="00CC00"/>
                </a:solidFill>
                <a:hlinkClick r:id="rId5"/>
              </a:rPr>
              <a:t>-c0114.jpg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:2012-10-03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00" b="1" dirty="0" smtClean="0">
                <a:solidFill>
                  <a:srgbClr val="00CC00"/>
                </a:solidFill>
                <a:hlinkClick r:id="rId6"/>
              </a:rPr>
              <a:t>http://atombike.cz/images/kladka1.jpg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:2012-10-03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cs-CZ" sz="1000" b="1" dirty="0" smtClean="0">
                <a:solidFill>
                  <a:srgbClr val="00CC00"/>
                </a:solidFill>
                <a:hlinkClick r:id="rId7"/>
              </a:rPr>
              <a:t>http://www.</a:t>
            </a:r>
            <a:r>
              <a:rPr lang="cs-CZ" sz="1000" b="1" dirty="0" err="1" smtClean="0">
                <a:solidFill>
                  <a:srgbClr val="00CC00"/>
                </a:solidFill>
                <a:hlinkClick r:id="rId7"/>
              </a:rPr>
              <a:t>stavospol.cz</a:t>
            </a:r>
            <a:r>
              <a:rPr lang="cs-CZ" sz="1000" b="1" dirty="0" smtClean="0">
                <a:solidFill>
                  <a:srgbClr val="00CC00"/>
                </a:solidFill>
                <a:hlinkClick r:id="rId7"/>
              </a:rPr>
              <a:t>/underwood/</a:t>
            </a:r>
            <a:r>
              <a:rPr lang="cs-CZ" sz="1000" b="1" dirty="0" err="1" smtClean="0">
                <a:solidFill>
                  <a:srgbClr val="00CC00"/>
                </a:solidFill>
                <a:hlinkClick r:id="rId7"/>
              </a:rPr>
              <a:t>download</a:t>
            </a:r>
            <a:r>
              <a:rPr lang="cs-CZ" sz="1000" b="1" dirty="0" smtClean="0">
                <a:solidFill>
                  <a:srgbClr val="00CC00"/>
                </a:solidFill>
                <a:hlinkClick r:id="rId7"/>
              </a:rPr>
              <a:t>/images/kladka-</a:t>
            </a:r>
            <a:r>
              <a:rPr lang="cs-CZ" sz="1000" b="1" dirty="0" err="1" smtClean="0">
                <a:solidFill>
                  <a:srgbClr val="00CC00"/>
                </a:solidFill>
                <a:hlinkClick r:id="rId7"/>
              </a:rPr>
              <a:t>zednick</a:t>
            </a:r>
            <a:r>
              <a:rPr lang="cs-CZ" sz="1000" b="1" dirty="0" smtClean="0">
                <a:solidFill>
                  <a:srgbClr val="00CC00"/>
                </a:solidFill>
                <a:hlinkClick r:id="rId7"/>
              </a:rPr>
              <a:t>-z-500-</a:t>
            </a:r>
            <a:r>
              <a:rPr lang="cs-CZ" sz="1000" b="1" dirty="0" err="1" smtClean="0">
                <a:solidFill>
                  <a:srgbClr val="00CC00"/>
                </a:solidFill>
                <a:hlinkClick r:id="rId7"/>
              </a:rPr>
              <a:t>d.jpg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:2012-10-03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8"/>
              </a:rPr>
              <a:t>http://www.</a:t>
            </a:r>
            <a:r>
              <a:rPr lang="cs-CZ" sz="1000" b="1" dirty="0" err="1" smtClean="0">
                <a:solidFill>
                  <a:srgbClr val="00CC00"/>
                </a:solidFill>
                <a:hlinkClick r:id="rId8"/>
              </a:rPr>
              <a:t>ochranne</a:t>
            </a:r>
            <a:r>
              <a:rPr lang="cs-CZ" sz="1000" b="1" dirty="0" smtClean="0">
                <a:solidFill>
                  <a:srgbClr val="00CC00"/>
                </a:solidFill>
                <a:hlinkClick r:id="rId8"/>
              </a:rPr>
              <a:t>-</a:t>
            </a:r>
            <a:r>
              <a:rPr lang="cs-CZ" sz="1000" b="1" dirty="0" err="1" smtClean="0">
                <a:solidFill>
                  <a:srgbClr val="00CC00"/>
                </a:solidFill>
                <a:hlinkClick r:id="rId8"/>
              </a:rPr>
              <a:t>prostredky.cz</a:t>
            </a:r>
            <a:r>
              <a:rPr lang="cs-CZ" sz="1000" b="1" dirty="0" smtClean="0">
                <a:solidFill>
                  <a:srgbClr val="00CC00"/>
                </a:solidFill>
                <a:hlinkClick r:id="rId8"/>
              </a:rPr>
              <a:t>/data/images/1918_0.jpg</a:t>
            </a:r>
            <a:r>
              <a:rPr lang="cs-CZ" sz="1000" b="1" dirty="0" smtClean="0">
                <a:solidFill>
                  <a:srgbClr val="00CC00"/>
                </a:solidFill>
              </a:rPr>
              <a:t> 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:2012-10-03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9"/>
              </a:rPr>
              <a:t>http://www.</a:t>
            </a:r>
            <a:r>
              <a:rPr lang="cs-CZ" sz="1000" b="1" dirty="0" err="1" smtClean="0">
                <a:solidFill>
                  <a:srgbClr val="00CC00"/>
                </a:solidFill>
                <a:hlinkClick r:id="rId9"/>
              </a:rPr>
              <a:t>hriste</a:t>
            </a:r>
            <a:r>
              <a:rPr lang="cs-CZ" sz="1000" b="1" dirty="0" smtClean="0">
                <a:solidFill>
                  <a:srgbClr val="00CC00"/>
                </a:solidFill>
                <a:hlinkClick r:id="rId9"/>
              </a:rPr>
              <a:t>-</a:t>
            </a:r>
            <a:r>
              <a:rPr lang="cs-CZ" sz="1000" b="1" dirty="0" err="1" smtClean="0">
                <a:solidFill>
                  <a:srgbClr val="00CC00"/>
                </a:solidFill>
                <a:hlinkClick r:id="rId9"/>
              </a:rPr>
              <a:t>piccolino.cz</a:t>
            </a:r>
            <a:r>
              <a:rPr lang="cs-CZ" sz="1000" b="1" dirty="0" smtClean="0">
                <a:solidFill>
                  <a:srgbClr val="00CC00"/>
                </a:solidFill>
                <a:hlinkClick r:id="rId9"/>
              </a:rPr>
              <a:t>/fotocache/</a:t>
            </a:r>
            <a:r>
              <a:rPr lang="cs-CZ" sz="1000" b="1" dirty="0" err="1" smtClean="0">
                <a:solidFill>
                  <a:srgbClr val="00CC00"/>
                </a:solidFill>
                <a:hlinkClick r:id="rId9"/>
              </a:rPr>
              <a:t>bigorig</a:t>
            </a:r>
            <a:r>
              <a:rPr lang="cs-CZ" sz="1000" b="1" dirty="0" smtClean="0">
                <a:solidFill>
                  <a:srgbClr val="00CC00"/>
                </a:solidFill>
                <a:hlinkClick r:id="rId9"/>
              </a:rPr>
              <a:t>/kladka-</a:t>
            </a:r>
            <a:r>
              <a:rPr lang="cs-CZ" sz="1000" b="1" dirty="0" err="1" smtClean="0">
                <a:solidFill>
                  <a:srgbClr val="00CC00"/>
                </a:solidFill>
                <a:hlinkClick r:id="rId9"/>
              </a:rPr>
              <a:t>duoswing</a:t>
            </a:r>
            <a:r>
              <a:rPr lang="cs-CZ" sz="1000" b="1" dirty="0" smtClean="0">
                <a:solidFill>
                  <a:srgbClr val="00CC00"/>
                </a:solidFill>
                <a:hlinkClick r:id="rId9"/>
              </a:rPr>
              <a:t>-3.jpg</a:t>
            </a:r>
            <a:r>
              <a:rPr lang="cs-CZ" sz="1000" b="1" dirty="0" smtClean="0">
                <a:solidFill>
                  <a:srgbClr val="00CC00"/>
                </a:solidFill>
              </a:rPr>
              <a:t> 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:2012-10-03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10"/>
              </a:rPr>
              <a:t>http://vytahy-stavebni.cz/fotografie/alulift.jpg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:2012-10-03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00" b="1" dirty="0" smtClean="0">
                <a:solidFill>
                  <a:srgbClr val="00CC00"/>
                </a:solidFill>
                <a:hlinkClick r:id="rId11"/>
              </a:rPr>
              <a:t>http://www.scholaludus.sk/OFV/2/A1/A1-22.jpg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:2012-10-03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00" b="1" dirty="0" smtClean="0">
                <a:solidFill>
                  <a:srgbClr val="00CC00"/>
                </a:solidFill>
                <a:hlinkClick r:id="rId12"/>
              </a:rPr>
              <a:t>http://www.bucovice711.cz/wwwfyzika/vyuka/e-learning/pracevykl_files/pevkladka.JPG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:2012-10-03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00" b="1" dirty="0" smtClean="0">
                <a:solidFill>
                  <a:srgbClr val="00CC00"/>
                </a:solidFill>
                <a:hlinkClick r:id="rId13"/>
              </a:rPr>
              <a:t>http://pepinator.tym.cz/images/stroje/kladka-volna.png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:2012-10-03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00" b="1" dirty="0" smtClean="0">
                <a:solidFill>
                  <a:srgbClr val="00CC00"/>
                </a:solidFill>
                <a:hlinkClick r:id="rId14"/>
              </a:rPr>
              <a:t>http://fyzweb.cz/materialy/sily/paka/f01.jpg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:2012-10-03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00" b="1" dirty="0" smtClean="0">
                <a:solidFill>
                  <a:srgbClr val="00CC00"/>
                </a:solidFill>
                <a:hlinkClick r:id="rId15"/>
              </a:rPr>
              <a:t>http://www.techmania.cz/edutorium/data/fil_0889.gif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:2012-10-03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00" b="1" dirty="0" smtClean="0">
                <a:solidFill>
                  <a:srgbClr val="00CC00"/>
                </a:solidFill>
                <a:hlinkClick r:id="rId16"/>
              </a:rPr>
              <a:t>http://www.vyukovematerialy.cz/fyzika/obr7/kladka.jpg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:2012-10-03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000" b="1" dirty="0" smtClean="0">
                <a:solidFill>
                  <a:srgbClr val="00CC00"/>
                </a:solidFill>
                <a:hlinkClick r:id="rId17"/>
              </a:rPr>
              <a:t>http://media0.717.cz/images/media0:4b5c2437a3704.jpg/Polea-simple-movil2.jpg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:2012-10-03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/>
          </a:p>
          <a:p>
            <a:pPr>
              <a:buNone/>
            </a:pPr>
            <a:r>
              <a:rPr lang="en-US" sz="1000" b="1" dirty="0" smtClean="0">
                <a:solidFill>
                  <a:srgbClr val="00CC00"/>
                </a:solidFill>
                <a:hlinkClick r:id="rId18"/>
              </a:rPr>
              <a:t>http://vyuka.ic.cz/sily/obr/kladka-draty.jpg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:2012-10-03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/>
          </a:p>
          <a:p>
            <a:pPr>
              <a:buNone/>
            </a:pPr>
            <a:r>
              <a:rPr lang="en-US" sz="1000" b="1" dirty="0" smtClean="0">
                <a:solidFill>
                  <a:srgbClr val="00CC00"/>
                </a:solidFill>
                <a:hlinkClick r:id="rId19"/>
              </a:rPr>
              <a:t>http://vyuka.ic.cz/sily/obr/kladka-jerabV3S.jpg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:2012-10-03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/>
          </a:p>
          <a:p>
            <a:pPr>
              <a:buNone/>
            </a:pPr>
            <a:r>
              <a:rPr lang="en-US" sz="1000" b="1" dirty="0" smtClean="0">
                <a:solidFill>
                  <a:srgbClr val="00CC00"/>
                </a:solidFill>
                <a:hlinkClick r:id="rId20"/>
              </a:rPr>
              <a:t>http://www.zeleznicni-modelarstvi.cz/data/products/big/16693.jpg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:2012-10-03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/>
          </a:p>
          <a:p>
            <a:pPr>
              <a:buNone/>
            </a:pPr>
            <a:endParaRPr lang="cs-CZ" sz="10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6540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Prezentace slouží k naučení nového učiva.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Vysvětlení principu kladky pevné.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Žák pochopí, kdy na kladce pevné nastane rovnováha.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Žák řeší úlohy na rovnováhu na kladce pevné.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Vysvětlení rozdílu mezi kladkou pevnou a volnou. 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Rovnováha na kladce volné.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Žák umí sestavit kladku pevnou a volnou.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Žák pochopí, jak vznikne kladkostroj a sestaví nejjednodušší kladkostroj složený z jedné kladky pevné a z jedné kladky volné.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Žák řeší úlohy, využije poznatky o rovnováze na kladce.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70C0"/>
                </a:solidFill>
              </a:rPr>
              <a:t>Žák vyjmenuje příklady užití kladek.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217</TotalTime>
  <Words>708</Words>
  <Application>Microsoft Office PowerPoint</Application>
  <PresentationFormat>Předvádění na obrazovce (4:3)</PresentationFormat>
  <Paragraphs>100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Shluk</vt:lpstr>
      <vt:lpstr>Snímek 1</vt:lpstr>
      <vt:lpstr>Kladka pevná:</vt:lpstr>
      <vt:lpstr>Rovnováha na kladce pevné:</vt:lpstr>
      <vt:lpstr>Snímek 4</vt:lpstr>
      <vt:lpstr>Příklad: Jakou tahovou sílu musí vyvinout elektromotor nákladního výtahu, jestliže zdvihá dva pytle cementu přes kladku pevnou, každý po 50 kg a hmotnost samotné plošiny výtahu je 30 kg.</vt:lpstr>
      <vt:lpstr> Rozbor: Jedná se o kladku pevnou – rovnováha nastane, jestliže na obou stranách kladky působí stejně veliké síly. Síla působící na straně břemene je rovna tíze plošiny                            s nákladem.  Tahová síla motoru musí mít stejnou velikost. </vt:lpstr>
      <vt:lpstr>Úloha: Jakou největší tíhu může mít těleso, které by mohl zvednout pomocí kladky pevné žák               o hmotnosti 60 kg? Vyber správnou odpověď:</vt:lpstr>
      <vt:lpstr>Úloha: Lano pevné kladky se přetrhne působením síly 5 000 N.  Jakou největší hmotnost může mít těleso zvedané pomocí pevné kladky? Vyber správnou odpověď:</vt:lpstr>
      <vt:lpstr>Kladka volná:</vt:lpstr>
      <vt:lpstr>K zapamatování:</vt:lpstr>
      <vt:lpstr>Schematický rozdíl mezi kladkou pevnou                 a volnou:</vt:lpstr>
      <vt:lpstr>Nejjednodušší kladkostroj:</vt:lpstr>
      <vt:lpstr>KLADKOSTROJ: Síla, kterou působíme na konec lana, je rovna polovině tíhy břemene: Platí vztah: F=G/2</vt:lpstr>
      <vt:lpstr>Použití kladky:</vt:lpstr>
      <vt:lpstr>Snímek 15</vt:lpstr>
      <vt:lpstr>Úloha: Jakou sílu musí vyvinout motor jeřábu, jestliže zdvihá panel                            o hmotnosti 300 kg pomocí kladky volné o hmotnosti 10 kg: Vyřeš úlohu a vyber správné řešení: </vt:lpstr>
      <vt:lpstr>Úloha: Jakou silou je napínáno lano troleje u železniční tratě, jestliže hmotnost závaží je 150 kg? Úlohu vyřeš a vyber správné řešení: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22</cp:revision>
  <dcterms:created xsi:type="dcterms:W3CDTF">2012-09-26T15:52:18Z</dcterms:created>
  <dcterms:modified xsi:type="dcterms:W3CDTF">2012-11-15T16:54:04Z</dcterms:modified>
</cp:coreProperties>
</file>