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CCECFF"/>
    <a:srgbClr val="333399"/>
    <a:srgbClr val="660066"/>
    <a:srgbClr val="FFCCFF"/>
    <a:srgbClr val="800080"/>
    <a:srgbClr val="003300"/>
    <a:srgbClr val="CCFFCC"/>
    <a:srgbClr val="008000"/>
    <a:srgbClr val="00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ED616A0-BBCC-471A-8D74-602F574E7CB3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44CAF0A-DD43-4AC6-B3B9-131446D7F4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ehodovelokality.bezpecnenasilnicich.cz/lokality/SMNL1/SMNL1_obr4.JPG" TargetMode="External"/><Relationship Id="rId2" Type="http://schemas.openxmlformats.org/officeDocument/2006/relationships/hyperlink" Target="http://www.ibesip.cz/zdroj.aspx?typ=5&amp;id=377&amp;sh=4076417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sever.cz/images/pepa_chodec.png" TargetMode="External"/><Relationship Id="rId5" Type="http://schemas.openxmlformats.org/officeDocument/2006/relationships/hyperlink" Target="http://upload.wikimedia.org/wikipedia/commons/thumb/c/c9/Tachometer_service_oil.jpg/220px-Tachometer_service_oil.jpg" TargetMode="External"/><Relationship Id="rId4" Type="http://schemas.openxmlformats.org/officeDocument/2006/relationships/hyperlink" Target="http://www.treking.cz/testy/multifunkcni-cyklocomputer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k  </a:t>
            </a:r>
            <a:r>
              <a:rPr lang="cs-CZ" sz="1600" b="1" dirty="0" smtClean="0">
                <a:solidFill>
                  <a:srgbClr val="00B0F0"/>
                </a:solidFill>
              </a:rPr>
              <a:t>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00298" y="328612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Rychlost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VY_32_INOVACE_FY.7.A.09_Rychlost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32147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Po silnici se pohybuje plně naložený nákladní automobil, ve vedlejším pruhu ho předjíždí motocyklista.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Co můžeme říci o těchto pohybujících se tělesech?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C90043483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3714740"/>
            <a:ext cx="2643206" cy="2643206"/>
          </a:xfrm>
          <a:prstGeom prst="rect">
            <a:avLst/>
          </a:prstGeom>
        </p:spPr>
      </p:pic>
      <p:pic>
        <p:nvPicPr>
          <p:cNvPr id="5" name="Obrázek 4" descr="MC90005669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14612" y="4214818"/>
            <a:ext cx="1805026" cy="16322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1357298"/>
            <a:ext cx="2543164" cy="50006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00FF"/>
                </a:solidFill>
              </a:rPr>
              <a:t>Značka: v</a:t>
            </a:r>
          </a:p>
          <a:p>
            <a:pPr>
              <a:buNone/>
            </a:pP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7218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Rychlost – fyzikální veličina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000240"/>
            <a:ext cx="821537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</a:rPr>
              <a:t>Příklady, které znáte: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chůze člověka, plavce a atd.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běžce (při hodině tělocviku běh </a:t>
            </a:r>
            <a:r>
              <a:rPr lang="cs-CZ" sz="2800" b="1" dirty="0" smtClean="0">
                <a:solidFill>
                  <a:srgbClr val="3333FF"/>
                </a:solidFill>
              </a:rPr>
              <a:t>  na </a:t>
            </a:r>
            <a:r>
              <a:rPr lang="cs-CZ" sz="2800" b="1" dirty="0" smtClean="0">
                <a:solidFill>
                  <a:srgbClr val="3333FF"/>
                </a:solidFill>
              </a:rPr>
              <a:t>100 m, 800 m, 1 500 m atd).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jízdy na kole.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motocyklu, automobilu, autobusu, vlaku, letadla atd.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letu motýla, ptáka atd.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Rychlost běhu závodního koně na dráze atd.</a:t>
            </a:r>
          </a:p>
          <a:p>
            <a:endParaRPr lang="cs-CZ" sz="2800" b="1" dirty="0" smtClean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44655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714488"/>
            <a:ext cx="2010397" cy="1934300"/>
          </a:xfrm>
          <a:prstGeom prst="rect">
            <a:avLst/>
          </a:prstGeom>
        </p:spPr>
      </p:pic>
      <p:pic>
        <p:nvPicPr>
          <p:cNvPr id="6" name="Obrázek 5" descr="MP9004385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72198" y="4429132"/>
            <a:ext cx="2136647" cy="1747981"/>
          </a:xfrm>
          <a:prstGeom prst="rect">
            <a:avLst/>
          </a:prstGeom>
        </p:spPr>
      </p:pic>
      <p:pic>
        <p:nvPicPr>
          <p:cNvPr id="7" name="Obrázek 6" descr="MP9004424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4000504"/>
            <a:ext cx="2750331" cy="183355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285984" y="500042"/>
            <a:ext cx="442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Rychlost v animaci:</a:t>
            </a:r>
            <a:endParaRPr lang="cs-CZ" sz="3200" b="1" dirty="0">
              <a:solidFill>
                <a:srgbClr val="800000"/>
              </a:solidFill>
            </a:endParaRPr>
          </a:p>
        </p:txBody>
      </p:sp>
      <p:pic>
        <p:nvPicPr>
          <p:cNvPr id="11" name="Obrázek 10" descr="MC900446500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28926" y="1643050"/>
            <a:ext cx="2165204" cy="2053402"/>
          </a:xfrm>
          <a:prstGeom prst="rect">
            <a:avLst/>
          </a:prstGeom>
        </p:spPr>
      </p:pic>
      <p:pic>
        <p:nvPicPr>
          <p:cNvPr id="12" name="Obrázek 11" descr="MC900290884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71868" y="3714752"/>
            <a:ext cx="2287509" cy="1824273"/>
          </a:xfrm>
          <a:prstGeom prst="rect">
            <a:avLst/>
          </a:prstGeom>
        </p:spPr>
      </p:pic>
      <p:pic>
        <p:nvPicPr>
          <p:cNvPr id="13" name="Obrázek 12" descr="MC900407880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43636" y="2000240"/>
            <a:ext cx="1841500" cy="1571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643050"/>
            <a:ext cx="8229600" cy="35004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33CC33"/>
                </a:solidFill>
              </a:rPr>
              <a:t>K ZAPAMATOVÁNÍ: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33CC33"/>
                </a:solidFill>
              </a:rPr>
              <a:t>Průměrnou rychlost pohybu tělesa určíme, jestliže celkovou dráhu dělíme celkovým časem: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33CC33"/>
                </a:solidFill>
              </a:rPr>
              <a:t>v=s/t</a:t>
            </a:r>
            <a:endParaRPr lang="cs-CZ" sz="36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Průměrná rychlost pohybu tělesa: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66205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3333CC"/>
                </a:solidFill>
              </a:rPr>
              <a:t>Je to rychlost, kterou se těleso pohybuje </a:t>
            </a:r>
            <a:r>
              <a:rPr lang="cs-CZ" b="1" dirty="0" smtClean="0">
                <a:solidFill>
                  <a:srgbClr val="3333CC"/>
                </a:solidFill>
              </a:rPr>
              <a:t>                 v </a:t>
            </a:r>
            <a:r>
              <a:rPr lang="cs-CZ" b="1" dirty="0" smtClean="0">
                <a:solidFill>
                  <a:srgbClr val="3333CC"/>
                </a:solidFill>
              </a:rPr>
              <a:t>daném okamžiku.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3333CC"/>
                </a:solidFill>
              </a:rPr>
              <a:t>Můžeme ji sledovat např. na komputeru </a:t>
            </a:r>
            <a:r>
              <a:rPr lang="cs-CZ" b="1" dirty="0" smtClean="0">
                <a:solidFill>
                  <a:srgbClr val="3333CC"/>
                </a:solidFill>
              </a:rPr>
              <a:t>              na </a:t>
            </a:r>
            <a:r>
              <a:rPr lang="cs-CZ" b="1" dirty="0" smtClean="0">
                <a:solidFill>
                  <a:srgbClr val="3333CC"/>
                </a:solidFill>
              </a:rPr>
              <a:t>bicyklu nebo ji ukazuje ručička „tachometru“ v automobilu.</a:t>
            </a:r>
            <a:endParaRPr lang="cs-CZ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Okamžitá rychlost: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5" name="Obrázek 4" descr="multifunkcni-cyklocompu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2976" y="3857628"/>
            <a:ext cx="2857500" cy="2143125"/>
          </a:xfrm>
          <a:prstGeom prst="rect">
            <a:avLst/>
          </a:prstGeom>
        </p:spPr>
      </p:pic>
      <p:pic>
        <p:nvPicPr>
          <p:cNvPr id="6" name="Obrázek 5" descr="220px-Tachometer_service_o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3714752"/>
            <a:ext cx="3286148" cy="27932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6172" cy="54403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Odpověz 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                   na 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otázku: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Jak se nazývá rychlostní dopravní značka na obrázku?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zdroj.asp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81897" y="1357298"/>
            <a:ext cx="2359485" cy="38867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Odpověz na otázku: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Jak se nazývá dopravní značka na obrázku?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4" name="Obrázek 3" descr="SMNL1_obr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7422" y="1571612"/>
            <a:ext cx="6357982" cy="47684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71546"/>
            <a:ext cx="4114800" cy="571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00FF"/>
                </a:solidFill>
              </a:rPr>
              <a:t>SPRÁVNÁ ODPOVĚĎ:</a:t>
            </a:r>
            <a:endParaRPr lang="cs-CZ" sz="24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0033CC"/>
                </a:solidFill>
                <a:effectLst/>
              </a:rPr>
              <a:t>Vyjmenujte jednotky délky a uveďte jejich vzájemné převody:</a:t>
            </a:r>
            <a:endParaRPr lang="cs-CZ" sz="24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1571612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km, m, dm, cm, mm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43438" y="3000372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cm = 0,1 dm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4214818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dm = 0,1 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20" y="2643182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km = 1 000 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3714752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m = 10 dm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4857760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dm = 10 cm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20" y="5929306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cm = 10 mm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3438" y="5429264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m = 0,001 km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72000" y="1785926"/>
            <a:ext cx="3786214" cy="9286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1 mm = 0,1 cm</a:t>
            </a:r>
            <a:endParaRPr lang="cs-CZ" sz="24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4114800" cy="6617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8000"/>
                </a:solidFill>
              </a:rPr>
              <a:t>SPRÁVNÁ ODPOVĚĎ: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9900"/>
                </a:solidFill>
                <a:effectLst/>
              </a:rPr>
              <a:t>Vyjmenujte jednotky času a uveďte jejich vzájemné převody:</a:t>
            </a:r>
            <a:endParaRPr lang="cs-CZ" sz="24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00166" y="4357694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min = 60 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00166" y="2071678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h, min, 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00166" y="3214686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h = 60 min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8" y="2428868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s = 1/60 min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57818" y="3500438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min = 1/60 h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57818" y="4572008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s = 1/3 600 h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57818" y="5715016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den = 24 h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00166" y="5500702"/>
            <a:ext cx="3500462" cy="928694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 h = 3 600 s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Jak rozumíte výroku: „Chodec se pohybuje průměrnou rychlostí 5 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>km/h?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282" y="2071678"/>
            <a:ext cx="471490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Chodec ujde </a:t>
            </a:r>
            <a:r>
              <a:rPr lang="cs-CZ" sz="2400" b="1" dirty="0" smtClean="0">
                <a:solidFill>
                  <a:srgbClr val="660066"/>
                </a:solidFill>
              </a:rPr>
              <a:t>                    5 </a:t>
            </a:r>
            <a:r>
              <a:rPr lang="cs-CZ" sz="2400" b="1" dirty="0" smtClean="0">
                <a:solidFill>
                  <a:srgbClr val="660066"/>
                </a:solidFill>
              </a:rPr>
              <a:t>kilometrů </a:t>
            </a:r>
            <a:r>
              <a:rPr lang="cs-CZ" sz="2400" b="1" dirty="0" smtClean="0">
                <a:solidFill>
                  <a:srgbClr val="660066"/>
                </a:solidFill>
              </a:rPr>
              <a:t>                   za </a:t>
            </a:r>
            <a:r>
              <a:rPr lang="cs-CZ" sz="2400" b="1" dirty="0" smtClean="0">
                <a:solidFill>
                  <a:srgbClr val="660066"/>
                </a:solidFill>
              </a:rPr>
              <a:t>5 hodin.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357422" y="3571876"/>
            <a:ext cx="471490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Chodec ujde průměrně </a:t>
            </a:r>
            <a:r>
              <a:rPr lang="cs-CZ" sz="2400" b="1" dirty="0" smtClean="0">
                <a:solidFill>
                  <a:srgbClr val="660066"/>
                </a:solidFill>
              </a:rPr>
              <a:t>                        5 </a:t>
            </a:r>
            <a:r>
              <a:rPr lang="cs-CZ" sz="2400" b="1" dirty="0" smtClean="0">
                <a:solidFill>
                  <a:srgbClr val="660066"/>
                </a:solidFill>
              </a:rPr>
              <a:t>kilometrů </a:t>
            </a:r>
            <a:r>
              <a:rPr lang="cs-CZ" sz="2400" b="1" dirty="0" smtClean="0">
                <a:solidFill>
                  <a:srgbClr val="660066"/>
                </a:solidFill>
              </a:rPr>
              <a:t>                    za </a:t>
            </a:r>
            <a:r>
              <a:rPr lang="cs-CZ" sz="2400" b="1" dirty="0" smtClean="0">
                <a:solidFill>
                  <a:srgbClr val="660066"/>
                </a:solidFill>
              </a:rPr>
              <a:t>1 hodinu.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000496" y="5143512"/>
            <a:ext cx="471490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Chodec ujde </a:t>
            </a:r>
            <a:r>
              <a:rPr lang="cs-CZ" sz="2400" b="1" dirty="0" smtClean="0">
                <a:solidFill>
                  <a:srgbClr val="660066"/>
                </a:solidFill>
              </a:rPr>
              <a:t>                    za </a:t>
            </a:r>
            <a:r>
              <a:rPr lang="cs-CZ" sz="2400" b="1" dirty="0" smtClean="0">
                <a:solidFill>
                  <a:srgbClr val="660066"/>
                </a:solidFill>
              </a:rPr>
              <a:t>1 </a:t>
            </a:r>
            <a:r>
              <a:rPr lang="cs-CZ" sz="2400" b="1" dirty="0" smtClean="0">
                <a:solidFill>
                  <a:srgbClr val="660066"/>
                </a:solidFill>
              </a:rPr>
              <a:t>hodinu                      </a:t>
            </a:r>
            <a:r>
              <a:rPr lang="cs-CZ" sz="2400" b="1" dirty="0" smtClean="0">
                <a:solidFill>
                  <a:srgbClr val="660066"/>
                </a:solidFill>
              </a:rPr>
              <a:t>5 kilometrů.</a:t>
            </a:r>
            <a:endParaRPr lang="cs-CZ" sz="24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pepa_chode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29454" y="1928802"/>
            <a:ext cx="1428750" cy="1924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85738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333399"/>
                </a:solidFill>
                <a:effectLst/>
              </a:rPr>
              <a:t>Úkol na doma:</a:t>
            </a:r>
            <a:r>
              <a:rPr lang="cs-CZ" sz="2800" dirty="0" smtClean="0">
                <a:solidFill>
                  <a:srgbClr val="3333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333399"/>
                </a:solidFill>
                <a:effectLst/>
              </a:rPr>
            </a:br>
            <a:r>
              <a:rPr lang="cs-CZ" sz="2800" dirty="0" smtClean="0">
                <a:solidFill>
                  <a:srgbClr val="333399"/>
                </a:solidFill>
                <a:effectLst/>
              </a:rPr>
              <a:t>V následující tabulce seřaďte pohyby </a:t>
            </a:r>
            <a:r>
              <a:rPr lang="cs-CZ" sz="2800" dirty="0" smtClean="0">
                <a:solidFill>
                  <a:srgbClr val="333399"/>
                </a:solidFill>
                <a:effectLst/>
              </a:rPr>
              <a:t>                              od </a:t>
            </a:r>
            <a:r>
              <a:rPr lang="cs-CZ" sz="2800" dirty="0" smtClean="0">
                <a:solidFill>
                  <a:srgbClr val="333399"/>
                </a:solidFill>
                <a:effectLst/>
              </a:rPr>
              <a:t>nejrychlejšího k nejpomalejšímu. </a:t>
            </a:r>
            <a:r>
              <a:rPr lang="cs-CZ" sz="2800" dirty="0" smtClean="0">
                <a:solidFill>
                  <a:srgbClr val="333399"/>
                </a:solidFill>
                <a:effectLst/>
              </a:rPr>
              <a:t>                  Rychlosti </a:t>
            </a:r>
            <a:r>
              <a:rPr lang="cs-CZ" sz="2800" dirty="0" smtClean="0">
                <a:solidFill>
                  <a:srgbClr val="333399"/>
                </a:solidFill>
                <a:effectLst/>
              </a:rPr>
              <a:t>vyhledejte.</a:t>
            </a:r>
            <a:endParaRPr lang="cs-CZ" sz="2800" dirty="0">
              <a:solidFill>
                <a:srgbClr val="3333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285992"/>
          <a:ext cx="8143932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6347"/>
                <a:gridCol w="1714512"/>
                <a:gridCol w="164307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Druh pohybu: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Pořadí: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Rychlost: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Hlemýžď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po zahradě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Cyklista po vyhrazené stezce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Raketa dostávající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se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                      na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oběžnou dráhu Země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Dopravní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letadlo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Závodní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kůň na dráze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Osobní automobil na dálnici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2"/>
              </a:rPr>
              <a:t>http://www.ibesip.cz/zdroj.aspx?typ=5&amp;id=377&amp;sh=407641729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:2012-10-10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3"/>
              </a:rPr>
              <a:t>http://nehodovelokality.bezpecnenasilnicich.cz/lokality/SMNL1/SMNL1_obr4.JPG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:2012-10-10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4"/>
              </a:rPr>
              <a:t>http://www.treking.cz/testy/multifunkcni-cyklocomputer.jpg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:2012-10-10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5"/>
              </a:rPr>
              <a:t>http://upload.wikimedia.org/wikipedia/commons/thumb/c/c9/Tachometer_service_oil.jpg/220px-Tachometer_service_oil.jpg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:2012-10-10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6"/>
              </a:rPr>
              <a:t>http://www.nasever.cz/images/pepa_chodec.png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:2012-10-10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K popisu různých pohybů a jejich porovnání musí žák znát, jak velkou dráhu urazí těleso za jednotku času.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Zavedení fyzikální veličiny „rychlost“.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uvede příklady z praxe, kdy se setkal s touto fyzikální veličinou.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Určení průměrné rychlosti tělesa.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umí pracovat s cyklocomputerem.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zná rychlostní dopravní značky.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vyjmenuje jednotky délky a uvede jejich vzájemné převody.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vyjmenuje jednotky času a uvede jejich vzájemné převody.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otázky, řeší úlohy, vybírá správné odpovědi.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119</TotalTime>
  <Words>609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Po silnici se pohybuje plně naložený nákladní automobil, ve vedlejším pruhu ho předjíždí motocyklista. Co můžeme říci o těchto pohybujících se tělesech? </vt:lpstr>
      <vt:lpstr>Rychlost – fyzikální veličina</vt:lpstr>
      <vt:lpstr>Snímek 4</vt:lpstr>
      <vt:lpstr>Průměrná rychlost pohybu tělesa:</vt:lpstr>
      <vt:lpstr>Okamžitá rychlost:</vt:lpstr>
      <vt:lpstr>Odpověz                    na otázku: Jak se nazývá rychlostní dopravní značka na obrázku? </vt:lpstr>
      <vt:lpstr>Odpověz na otázku: Jak se nazývá dopravní značka na obrázku?</vt:lpstr>
      <vt:lpstr>Vyjmenujte jednotky délky a uveďte jejich vzájemné převody:</vt:lpstr>
      <vt:lpstr>Vyjmenujte jednotky času a uveďte jejich vzájemné převody:</vt:lpstr>
      <vt:lpstr>Jak rozumíte výroku: „Chodec se pohybuje průměrnou rychlostí 5 km/h? Vyber správnou odpověď:</vt:lpstr>
      <vt:lpstr>Úkol na doma: V následující tabulce seřaďte pohyby                               od nejrychlejšího k nejpomalejšímu.                   Rychlosti vyhledejte.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15</cp:revision>
  <dcterms:created xsi:type="dcterms:W3CDTF">2012-10-06T16:56:01Z</dcterms:created>
  <dcterms:modified xsi:type="dcterms:W3CDTF">2012-11-15T17:17:16Z</dcterms:modified>
</cp:coreProperties>
</file>