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FFCCFF"/>
    <a:srgbClr val="000099"/>
    <a:srgbClr val="0000FF"/>
    <a:srgbClr val="003300"/>
    <a:srgbClr val="FFFF99"/>
    <a:srgbClr val="006600"/>
    <a:srgbClr val="CC0000"/>
    <a:srgbClr val="CC00FF"/>
    <a:srgbClr val="FF33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2C00BEE-28B7-4AE5-8852-41D60D51D516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2C00BEE-28B7-4AE5-8852-41D60D51D516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C00BEE-28B7-4AE5-8852-41D60D51D516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2C00BEE-28B7-4AE5-8852-41D60D51D516}" type="datetimeFigureOut">
              <a:rPr lang="cs-CZ" smtClean="0"/>
              <a:pPr/>
              <a:t>4.11.2012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5FB4C8B-1405-47D1-BFE3-AFC62BF9B23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2.bp.blogspot.com/_RnC_-LBM2OY/SzaJSwXG0LI/AAAAAAAANnM/-fV8ep6e8LA/s200/b%C4%9B%C5%BEec.gif" TargetMode="External"/><Relationship Id="rId3" Type="http://schemas.openxmlformats.org/officeDocument/2006/relationships/hyperlink" Target="http://www.orlicko.cz/Prezentace/Images/Fotografie/Pict0454a.jpg" TargetMode="External"/><Relationship Id="rId7" Type="http://schemas.openxmlformats.org/officeDocument/2006/relationships/hyperlink" Target="http://skolakov3a.sweb.cz/PRVOUKA/chodecacyklista/cyklista1.jpg" TargetMode="External"/><Relationship Id="rId2" Type="http://schemas.openxmlformats.org/officeDocument/2006/relationships/hyperlink" Target="http://www.mvp.cufo.cz/materialy/81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osand.cz/image-content/dopravnikove-systemy/pasovy-dopravnik-1-big.jpg" TargetMode="External"/><Relationship Id="rId5" Type="http://schemas.openxmlformats.org/officeDocument/2006/relationships/hyperlink" Target="http://generic.pixmac.com/4/tractor-tires-pneus-footprint-printed-on-beach-sand-4x4-picture-81400945.jpg" TargetMode="External"/><Relationship Id="rId10" Type="http://schemas.openxmlformats.org/officeDocument/2006/relationships/hyperlink" Target="http://akademon.cz/source/obr/automobil%20pivo%202.jpg" TargetMode="External"/><Relationship Id="rId4" Type="http://schemas.openxmlformats.org/officeDocument/2006/relationships/hyperlink" Target="http://www.t-antik.com/fotos/krasobruslar%201207111.jpg" TargetMode="External"/><Relationship Id="rId9" Type="http://schemas.openxmlformats.org/officeDocument/2006/relationships/hyperlink" Target="http://video.furtpryc.cz/f/2008/08/rude-more-zelva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403078" y="4286256"/>
            <a:ext cx="6624736" cy="14287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celkovému zopakování učiva o pohybu těles. Žák odpovídá na otázky, řeší úlohy o pohybu tělesa. Vypočítává fyzikální veličiny rychlost, dráhu a čas. Žák umí převody jednotek jmenovaných fyzikálních veličin.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071538" y="3143248"/>
            <a:ext cx="7215238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Souhrnná</a:t>
            </a:r>
            <a:r>
              <a:rPr kumimoji="0" lang="cs-CZ" sz="3200" b="1" i="0" u="none" strike="noStrike" kern="1200" cap="none" spc="0" normalizeH="0" noProof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200" b="1" i="0" u="none" strike="noStrike" kern="1200" cap="none" spc="0" normalizeH="0" noProof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cvičení-pohyb těles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00298" y="332656"/>
            <a:ext cx="63910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VY_32_INOVACE_FY.7.A.13_souhrnna_cviceni_pohyb_teles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1429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3940180"/>
          </a:xfrm>
        </p:spPr>
        <p:txBody>
          <a:bodyPr>
            <a:normAutofit fontScale="90000"/>
          </a:bodyPr>
          <a:lstStyle/>
          <a:p>
            <a:r>
              <a:rPr lang="cs-CZ" sz="3200" u="sng" dirty="0" smtClean="0">
                <a:solidFill>
                  <a:srgbClr val="660066"/>
                </a:solidFill>
                <a:effectLst/>
              </a:rPr>
              <a:t>1.Vyřešte úlohu:</a:t>
            </a:r>
            <a:br>
              <a:rPr lang="cs-CZ" sz="3200" u="sng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Sedíš na kole sjíždějícím z kopce. 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Urči, jsi-li v </a:t>
            </a:r>
            <a:r>
              <a:rPr lang="cs-CZ" sz="3200" u="sng" dirty="0" smtClean="0">
                <a:solidFill>
                  <a:srgbClr val="660066"/>
                </a:solidFill>
                <a:effectLst/>
              </a:rPr>
              <a:t>klidu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>, nebo v </a:t>
            </a:r>
            <a:r>
              <a:rPr lang="cs-CZ" sz="3200" u="sng" dirty="0" smtClean="0">
                <a:solidFill>
                  <a:srgbClr val="660066"/>
                </a:solidFill>
                <a:effectLst/>
              </a:rPr>
              <a:t>pohybu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>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a) vzhledem ke kamarádovi, který stojí na kopci,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b) vzhledem k mostu,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c) vzhledem k sedlu kola.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 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5" name="Obrázek 4" descr="MC900355345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9322" y="3115272"/>
            <a:ext cx="2286016" cy="3051106"/>
          </a:xfrm>
          <a:prstGeom prst="rect">
            <a:avLst/>
          </a:prstGeom>
        </p:spPr>
      </p:pic>
      <p:sp>
        <p:nvSpPr>
          <p:cNvPr id="6" name="Elipsa 5"/>
          <p:cNvSpPr/>
          <p:nvPr/>
        </p:nvSpPr>
        <p:spPr>
          <a:xfrm>
            <a:off x="714348" y="4500570"/>
            <a:ext cx="2214578" cy="1571636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a) pohyb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714612" y="3571876"/>
            <a:ext cx="2214578" cy="1571636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800080"/>
                </a:solidFill>
              </a:rPr>
              <a:t>b</a:t>
            </a:r>
            <a:r>
              <a:rPr lang="cs-CZ" sz="2800" b="1" dirty="0" smtClean="0">
                <a:solidFill>
                  <a:srgbClr val="800080"/>
                </a:solidFill>
              </a:rPr>
              <a:t>) pohyb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071934" y="5143512"/>
            <a:ext cx="2214578" cy="1571636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800080"/>
                </a:solidFill>
              </a:rPr>
              <a:t>c</a:t>
            </a:r>
            <a:r>
              <a:rPr lang="cs-CZ" sz="2800" b="1" dirty="0" smtClean="0">
                <a:solidFill>
                  <a:srgbClr val="800080"/>
                </a:solidFill>
              </a:rPr>
              <a:t>) klid</a:t>
            </a:r>
            <a:endParaRPr lang="cs-CZ" sz="28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5456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2. Hanka stojí na břehu řeky. Pozoruje Petra, který se blíží s loďkou ke břehu. Na loďku si sedne motýl. 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Petr říká, že motýl sedí v klidu na loďce. Hanka říká, že se motýl pohybuje ke břehu. 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Kdo má pravdu? 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Vyberte správnou odpověď: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Odpověď zdůvodněte. </a:t>
            </a:r>
            <a:endParaRPr lang="cs-CZ" sz="3200" u="sng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MC900311240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388" y="4500570"/>
            <a:ext cx="2387428" cy="2099352"/>
          </a:xfrm>
          <a:prstGeom prst="rect">
            <a:avLst/>
          </a:prstGeom>
        </p:spPr>
      </p:pic>
      <p:pic>
        <p:nvPicPr>
          <p:cNvPr id="5" name="Obrázek 4" descr="MP90044486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00826" y="2857496"/>
            <a:ext cx="2095633" cy="1618294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714348" y="5000636"/>
            <a:ext cx="2071702" cy="7858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Pouze Petr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000364" y="5857892"/>
            <a:ext cx="2071702" cy="7858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Petr i Hanka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857620" y="4929198"/>
            <a:ext cx="2071702" cy="7858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Pouze Hanka</a:t>
            </a:r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86370" cy="4511684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6600"/>
                </a:solidFill>
                <a:effectLst/>
              </a:rPr>
              <a:t>3. Pan Novák sedí v autobusu, který jede přes most. Rozhodněte, zde je pan Novák v klidu, nebo v pohybu: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a) vzhledem k podlaze autobusu,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b) vzhledem k protijedoucímu automobilu,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c)vzhledem k nákladnímu automobilu, který jede za autobusem stejnou rychlostí. </a:t>
            </a:r>
            <a:endParaRPr lang="cs-CZ" sz="2800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MP90040052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8" y="357166"/>
            <a:ext cx="3225159" cy="4929198"/>
          </a:xfrm>
          <a:prstGeom prst="rect">
            <a:avLst/>
          </a:prstGeom>
        </p:spPr>
      </p:pic>
      <p:sp>
        <p:nvSpPr>
          <p:cNvPr id="5" name="Vývojový diagram: děrná páska 4"/>
          <p:cNvSpPr/>
          <p:nvPr/>
        </p:nvSpPr>
        <p:spPr>
          <a:xfrm>
            <a:off x="428596" y="4714884"/>
            <a:ext cx="2143140" cy="1214446"/>
          </a:xfrm>
          <a:prstGeom prst="flowChartPunchedTap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a) klid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6000760" y="5500702"/>
            <a:ext cx="2143140" cy="1214446"/>
          </a:xfrm>
          <a:prstGeom prst="flowChartPunchedTap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3300"/>
                </a:solidFill>
              </a:rPr>
              <a:t>c</a:t>
            </a:r>
            <a:r>
              <a:rPr lang="cs-CZ" sz="2800" b="1" dirty="0" smtClean="0">
                <a:solidFill>
                  <a:srgbClr val="003300"/>
                </a:solidFill>
              </a:rPr>
              <a:t>) klid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3071802" y="4786322"/>
            <a:ext cx="2143140" cy="1214446"/>
          </a:xfrm>
          <a:prstGeom prst="flowChartPunchedTap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3300"/>
                </a:solidFill>
              </a:rPr>
              <a:t>b</a:t>
            </a:r>
            <a:r>
              <a:rPr lang="cs-CZ" sz="2800" b="1" dirty="0" smtClean="0">
                <a:solidFill>
                  <a:srgbClr val="003300"/>
                </a:solidFill>
              </a:rPr>
              <a:t>) pohyb</a:t>
            </a:r>
            <a:endParaRPr lang="cs-CZ" sz="2800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4. Jak se nazývá dráha (čára), kterou těleso opisuje při pohybu?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5" name="Obrázek 4" descr="81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43240" y="1785926"/>
            <a:ext cx="3084380" cy="2039934"/>
          </a:xfrm>
          <a:prstGeom prst="rect">
            <a:avLst/>
          </a:prstGeom>
        </p:spPr>
      </p:pic>
      <p:pic>
        <p:nvPicPr>
          <p:cNvPr id="6" name="Obrázek 5" descr="Pict0454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50" y="4143380"/>
            <a:ext cx="3324875" cy="2500306"/>
          </a:xfrm>
          <a:prstGeom prst="rect">
            <a:avLst/>
          </a:prstGeom>
        </p:spPr>
      </p:pic>
      <p:pic>
        <p:nvPicPr>
          <p:cNvPr id="7" name="Obrázek 6" descr="krasobruslar 120711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0826" y="2000240"/>
            <a:ext cx="2097658" cy="3258498"/>
          </a:xfrm>
          <a:prstGeom prst="rect">
            <a:avLst/>
          </a:prstGeom>
        </p:spPr>
      </p:pic>
      <p:pic>
        <p:nvPicPr>
          <p:cNvPr id="8" name="Obrázek 7" descr="tractor-tires-pneus-footprint-printed-on-beach-sand-4x4-picture-81400945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596" y="2500306"/>
            <a:ext cx="2078675" cy="3056875"/>
          </a:xfrm>
          <a:prstGeom prst="rect">
            <a:avLst/>
          </a:prstGeom>
        </p:spPr>
      </p:pic>
      <p:sp>
        <p:nvSpPr>
          <p:cNvPr id="9" name="Obdélník se zakulaceným příčným rohem 8"/>
          <p:cNvSpPr/>
          <p:nvPr/>
        </p:nvSpPr>
        <p:spPr>
          <a:xfrm>
            <a:off x="6500826" y="5500702"/>
            <a:ext cx="2286016" cy="928694"/>
          </a:xfrm>
          <a:prstGeom prst="round2Diag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>
                <a:solidFill>
                  <a:srgbClr val="660066"/>
                </a:solidFill>
              </a:rPr>
              <a:t>trajektorie</a:t>
            </a:r>
            <a:endParaRPr lang="cs-CZ" sz="2400" b="1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990000"/>
                </a:solidFill>
                <a:effectLst/>
              </a:rPr>
              <a:t>5. Rozhodněte, zda je pohyb štěrku přepravovaného pásovým dopravníkem na hromadu:</a:t>
            </a:r>
            <a:br>
              <a:rPr lang="cs-CZ" sz="3200" dirty="0" smtClean="0">
                <a:solidFill>
                  <a:srgbClr val="990000"/>
                </a:solidFill>
                <a:effectLst/>
              </a:rPr>
            </a:br>
            <a:r>
              <a:rPr lang="cs-CZ" sz="3200" dirty="0" smtClean="0">
                <a:solidFill>
                  <a:srgbClr val="990000"/>
                </a:solidFill>
                <a:effectLst/>
              </a:rPr>
              <a:t>a) posuvný, nebo otáčivý,</a:t>
            </a:r>
            <a:br>
              <a:rPr lang="cs-CZ" sz="3200" dirty="0" smtClean="0">
                <a:solidFill>
                  <a:srgbClr val="990000"/>
                </a:solidFill>
                <a:effectLst/>
              </a:rPr>
            </a:br>
            <a:r>
              <a:rPr lang="cs-CZ" sz="3200" dirty="0" smtClean="0">
                <a:solidFill>
                  <a:srgbClr val="990000"/>
                </a:solidFill>
                <a:effectLst/>
              </a:rPr>
              <a:t>b) nerovnoměrný, nebo rovnoměrný?</a:t>
            </a:r>
            <a:br>
              <a:rPr lang="cs-CZ" sz="3200" dirty="0" smtClean="0">
                <a:solidFill>
                  <a:srgbClr val="990000"/>
                </a:solidFill>
                <a:effectLst/>
              </a:rPr>
            </a:br>
            <a:endParaRPr lang="cs-CZ" sz="3200" dirty="0">
              <a:solidFill>
                <a:srgbClr val="990000"/>
              </a:solidFill>
              <a:effectLst/>
            </a:endParaRPr>
          </a:p>
        </p:txBody>
      </p:sp>
      <p:pic>
        <p:nvPicPr>
          <p:cNvPr id="5" name="Obrázek 4" descr="pasovy-dopravnik-1-bi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6248" y="3000372"/>
            <a:ext cx="4643470" cy="3476798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428596" y="2857496"/>
            <a:ext cx="3429024" cy="1143008"/>
          </a:xfrm>
          <a:prstGeom prst="roundRect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POSUVNÝ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034" y="4572008"/>
            <a:ext cx="3429024" cy="1143008"/>
          </a:xfrm>
          <a:prstGeom prst="roundRect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ROVNOMĚRNÝ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8000"/>
                </a:solidFill>
                <a:effectLst/>
              </a:rPr>
              <a:t>6. Zaznamenejte do tabulky, jaký pohyb konají tělesa: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1357298"/>
          <a:ext cx="8643999" cy="50024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4513"/>
                <a:gridCol w="1285884"/>
                <a:gridCol w="1143008"/>
                <a:gridCol w="1071570"/>
                <a:gridCol w="1071570"/>
                <a:gridCol w="1071569"/>
                <a:gridCol w="1285885"/>
              </a:tblGrid>
              <a:tr h="52189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Pohyb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posuvný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otáčivý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přímo-</a:t>
                      </a:r>
                    </a:p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čarý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křivo-</a:t>
                      </a:r>
                    </a:p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čarý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rovno-</a:t>
                      </a:r>
                    </a:p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měrný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nerovno-měrný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Vrtule vrtulníku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baseline="0" dirty="0" smtClean="0">
                          <a:solidFill>
                            <a:srgbClr val="000000"/>
                          </a:solidFill>
                        </a:rPr>
                        <a:t>List padající ze stromu</a:t>
                      </a: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Ručička hodinek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Země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Horolezec na skále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Pohyblivé schody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521893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0000"/>
                          </a:solidFill>
                        </a:rPr>
                        <a:t>Kotouč brusky</a:t>
                      </a:r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6" name="Veselý obličej 5"/>
          <p:cNvSpPr/>
          <p:nvPr/>
        </p:nvSpPr>
        <p:spPr>
          <a:xfrm>
            <a:off x="3571868" y="2143116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6858016" y="2143116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2357422" y="278605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8072462" y="278605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5715008" y="278605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3571868" y="3429000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858016" y="350043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2357422" y="4000504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3571868" y="4000504"/>
            <a:ext cx="428628" cy="357190"/>
          </a:xfrm>
          <a:prstGeom prst="smileyFace">
            <a:avLst>
              <a:gd name="adj" fmla="val 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5786446" y="4000504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8143900" y="4000504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8215338" y="457200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5786446" y="457200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2357422" y="4572008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7000892" y="5214950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4714876" y="5214950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2357422" y="5214950"/>
            <a:ext cx="428628" cy="357190"/>
          </a:xfrm>
          <a:prstGeom prst="smileyFace">
            <a:avLst>
              <a:gd name="adj" fmla="val 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7000892" y="5857892"/>
            <a:ext cx="428628" cy="35719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3643306" y="5857892"/>
            <a:ext cx="428628" cy="357190"/>
          </a:xfrm>
          <a:prstGeom prst="smileyFace">
            <a:avLst>
              <a:gd name="adj" fmla="val 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7. Vyhledejte, jakou průměrnou rychlostí se pohybují vybraní živočichové a správně přiřaďte: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2428868"/>
          <a:ext cx="2928958" cy="3582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8958"/>
              </a:tblGrid>
              <a:tr h="59706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0066"/>
                          </a:solidFill>
                        </a:rPr>
                        <a:t>Živočich</a:t>
                      </a:r>
                      <a:endParaRPr lang="cs-CZ" sz="2800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kůň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sokol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gepard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delfín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tučňák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643570" y="2428868"/>
          <a:ext cx="3143272" cy="3582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3272"/>
              </a:tblGrid>
              <a:tr h="59706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0066"/>
                          </a:solidFill>
                        </a:rPr>
                        <a:t>Rychlost </a:t>
                      </a:r>
                      <a:r>
                        <a:rPr lang="en-US" sz="2800" dirty="0" smtClean="0">
                          <a:solidFill>
                            <a:srgbClr val="000066"/>
                          </a:solidFill>
                        </a:rPr>
                        <a:t>[</a:t>
                      </a:r>
                      <a:r>
                        <a:rPr lang="cs-CZ" sz="2800" dirty="0" smtClean="0">
                          <a:solidFill>
                            <a:srgbClr val="000066"/>
                          </a:solidFill>
                        </a:rPr>
                        <a:t>km/h</a:t>
                      </a:r>
                      <a:r>
                        <a:rPr lang="en-US" sz="2800" baseline="0" dirty="0" smtClean="0">
                          <a:solidFill>
                            <a:srgbClr val="000066"/>
                          </a:solidFill>
                        </a:rPr>
                        <a:t> ]</a:t>
                      </a:r>
                      <a:endParaRPr lang="cs-CZ" sz="2800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300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65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15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112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59706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0066"/>
                          </a:solidFill>
                        </a:rPr>
                        <a:t>50</a:t>
                      </a:r>
                      <a:endParaRPr lang="cs-CZ" sz="32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</a:tbl>
          </a:graphicData>
        </a:graphic>
      </p:graphicFrame>
      <p:cxnSp>
        <p:nvCxnSpPr>
          <p:cNvPr id="7" name="Přímá spojovací šipka 6"/>
          <p:cNvCxnSpPr/>
          <p:nvPr/>
        </p:nvCxnSpPr>
        <p:spPr>
          <a:xfrm>
            <a:off x="3571868" y="3214686"/>
            <a:ext cx="2071702" cy="714380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3571868" y="3357562"/>
            <a:ext cx="2071702" cy="571504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571868" y="4429132"/>
            <a:ext cx="2071702" cy="714380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571868" y="5072074"/>
            <a:ext cx="2071702" cy="714380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3571868" y="4500570"/>
            <a:ext cx="2071702" cy="1214446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66"/>
                </a:solidFill>
                <a:effectLst/>
              </a:rPr>
              <a:t>8. Kdo se pohybuje rychleji, </a:t>
            </a:r>
            <a:r>
              <a:rPr lang="cs-CZ" sz="2800" u="sng" dirty="0" smtClean="0">
                <a:solidFill>
                  <a:srgbClr val="FF3399"/>
                </a:solidFill>
                <a:effectLst/>
              </a:rPr>
              <a:t>běžec, který uběhne 1 500 m za 2 minuty a 30 sekund</a:t>
            </a:r>
            <a:r>
              <a:rPr lang="cs-CZ" sz="2800" dirty="0" smtClean="0">
                <a:solidFill>
                  <a:srgbClr val="660066"/>
                </a:solidFill>
                <a:effectLst/>
              </a:rPr>
              <a:t>, nebo </a:t>
            </a:r>
            <a:r>
              <a:rPr lang="cs-CZ" sz="2800" u="sng" dirty="0" smtClean="0">
                <a:solidFill>
                  <a:srgbClr val="CC00FF"/>
                </a:solidFill>
                <a:effectLst/>
              </a:rPr>
              <a:t>cyklista, který etapu dlouhou 231 km urazí za 5 hodin a 30 minut</a:t>
            </a:r>
            <a:r>
              <a:rPr lang="cs-CZ" sz="2800" dirty="0" smtClean="0">
                <a:solidFill>
                  <a:srgbClr val="660066"/>
                </a:solidFill>
                <a:effectLst/>
              </a:rPr>
              <a:t>?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Úlohu vypočítejte a vyberte správnou odpověď: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5720" y="4071942"/>
            <a:ext cx="3357586" cy="857256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C0000"/>
                </a:solidFill>
              </a:rPr>
              <a:t>Cyklista, v=44 km/h</a:t>
            </a:r>
            <a:endParaRPr lang="cs-CZ" sz="2400" b="1" dirty="0">
              <a:solidFill>
                <a:srgbClr val="CC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428860" y="2928934"/>
            <a:ext cx="3357586" cy="857256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C0000"/>
                </a:solidFill>
              </a:rPr>
              <a:t>Běžec, v=46 km/h</a:t>
            </a:r>
            <a:endParaRPr lang="cs-CZ" sz="2400" b="1" dirty="0">
              <a:solidFill>
                <a:srgbClr val="CC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071538" y="5214950"/>
            <a:ext cx="3357586" cy="857256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C0000"/>
                </a:solidFill>
              </a:rPr>
              <a:t>Cyklista, v=42 km/h</a:t>
            </a:r>
            <a:endParaRPr lang="cs-CZ" sz="2400" b="1" dirty="0">
              <a:solidFill>
                <a:srgbClr val="CC0000"/>
              </a:solidFill>
            </a:endParaRPr>
          </a:p>
        </p:txBody>
      </p:sp>
      <p:pic>
        <p:nvPicPr>
          <p:cNvPr id="8" name="Obrázek 7" descr="cyklista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29454" y="2786058"/>
            <a:ext cx="1785950" cy="2200797"/>
          </a:xfrm>
          <a:prstGeom prst="rect">
            <a:avLst/>
          </a:prstGeom>
        </p:spPr>
      </p:pic>
      <p:pic>
        <p:nvPicPr>
          <p:cNvPr id="9" name="Obrázek 8" descr="běžec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2066" y="4786322"/>
            <a:ext cx="1905000" cy="1866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effectLst/>
              </a:rPr>
              <a:t>9. </a:t>
            </a:r>
            <a:r>
              <a:rPr lang="cs-CZ" sz="2800" dirty="0" smtClean="0">
                <a:solidFill>
                  <a:srgbClr val="006600"/>
                </a:solidFill>
                <a:effectLst/>
              </a:rPr>
              <a:t>Hloubka moře se zjišťuje tak, že se vyšle zvukový signál ke dnu moře. 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Jak hluboké je moře, jestliže zvukový signál vyslaný z lodi se vrátil za 4 sekundy?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Rychlost zvuku ve vodě je 1 500 m/s.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Úlohu vyřešte a vyberte správné odpovědi:</a:t>
            </a:r>
            <a:endParaRPr lang="cs-CZ" sz="2800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71472" y="3714752"/>
            <a:ext cx="2000264" cy="1571636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300  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786050" y="3000372"/>
            <a:ext cx="2000264" cy="1571636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3 000 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285984" y="4786322"/>
            <a:ext cx="2000264" cy="1571636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3  km</a:t>
            </a:r>
            <a:endParaRPr lang="cs-CZ" sz="2800" b="1" dirty="0">
              <a:solidFill>
                <a:srgbClr val="003300"/>
              </a:solidFill>
            </a:endParaRPr>
          </a:p>
        </p:txBody>
      </p:sp>
      <p:pic>
        <p:nvPicPr>
          <p:cNvPr id="7" name="Obrázek 6" descr="rude-more-zelv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2066" y="3429000"/>
            <a:ext cx="3746504" cy="28098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10. Auto jede rovnoměrným pohybem rychlostí 30 km/h. Za jak dlouhou dobu ujede 80 km?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Úlohu vyřešte a vyberte správnou odpověď: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4282" y="2928934"/>
            <a:ext cx="3000396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za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 2 hod. 20 min.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5720" y="4429132"/>
            <a:ext cx="3000396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za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 2 hod. 30 min.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143372" y="5500702"/>
            <a:ext cx="3000396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za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 2 hod. 40 min.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pic>
        <p:nvPicPr>
          <p:cNvPr id="8" name="Obrázek 7" descr="automobil pivo 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314" y="2857496"/>
            <a:ext cx="3729301" cy="24764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2"/>
              </a:rPr>
              <a:t>http://www.mvp.cufo.cz/materialy/81a.jpg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3"/>
              </a:rPr>
              <a:t>http://www.orlicko.cz/Prezentace/Images/Fotografie/Pict0454a.jpg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4"/>
              </a:rPr>
              <a:t>http://www.t-antik.com/fotos/krasobruslar%201207111.jpg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5"/>
              </a:rPr>
              <a:t>http://generic.pixmac.com/4/tractor-tires-pneus-footprint-printed-on-beach-sand-4x4-picture-81400945.jpg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CC00"/>
                </a:solidFill>
                <a:hlinkClick r:id="rId6"/>
              </a:rPr>
              <a:t>http://www.prosand.cz/image-content/dopravnikove-systemy/pasovy-dopravnik-1-big.jpg</a:t>
            </a:r>
            <a:r>
              <a:rPr lang="cs-CZ" sz="1200" b="1" dirty="0" smtClean="0">
                <a:solidFill>
                  <a:srgbClr val="00CC00"/>
                </a:solidFill>
              </a:rPr>
              <a:t> 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7"/>
              </a:rPr>
              <a:t>http://skolakov3a.sweb.cz/PRVOUKA/chodecacyklista/cyklista1.jpg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8"/>
              </a:rPr>
              <a:t>http://2.bp.blogspot.com/_RnC_-LBM2OY/SzaJSwXG0LI/AAAAAAAANnM/-fV8ep6e8LA/s200/b%C4%9B%C5%BEec.gif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9"/>
              </a:rPr>
              <a:t>http://video.furtpryc.cz/f/2008/08/rude-more-zelva.jpg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CC00"/>
                </a:solidFill>
                <a:hlinkClick r:id="rId10"/>
              </a:rPr>
              <a:t>http://akademon.cz/source/obr/automobil%20pivo%202.jpg</a:t>
            </a:r>
            <a:r>
              <a:rPr lang="cs-CZ" sz="1200" b="1" dirty="0" smtClean="0">
                <a:solidFill>
                  <a:srgbClr val="00CC00"/>
                </a:solidFill>
              </a:rPr>
              <a:t> </a:t>
            </a:r>
            <a:r>
              <a:rPr lang="en-US" sz="1200" b="1" dirty="0" smtClean="0">
                <a:solidFill>
                  <a:srgbClr val="00CC00"/>
                </a:solidFill>
              </a:rPr>
              <a:t>[cit</a:t>
            </a:r>
            <a:r>
              <a:rPr lang="cs-CZ" sz="1200" b="1" dirty="0" smtClean="0">
                <a:solidFill>
                  <a:srgbClr val="00CC00"/>
                </a:solidFill>
              </a:rPr>
              <a:t>:2012-10-24</a:t>
            </a:r>
            <a:r>
              <a:rPr lang="en-US" sz="1200" b="1" dirty="0" smtClean="0">
                <a:solidFill>
                  <a:srgbClr val="00CC00"/>
                </a:solidFill>
              </a:rPr>
              <a:t>]</a:t>
            </a:r>
            <a:endParaRPr lang="cs-CZ" sz="1200" b="1" dirty="0" smtClean="0">
              <a:solidFill>
                <a:srgbClr val="00CC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zopakování naučeného učiva.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odpovídá na otázky týkající se pohybu těles.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umí rozdělit pohyb tělesa.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vyhledává rychlosti pohybu živočichů.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vyplňuje tabulky, přiřazuje správné odpovědi.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dokáže určit průměrnou rychlost pohybu tělesa.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odvodí ze vzorce pro rychlost výpočet dráhy a času.</a:t>
            </a:r>
          </a:p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vypočítává příklady na dráhu a čas pohybu těles.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223</TotalTime>
  <Words>594</Words>
  <Application>Microsoft Office PowerPoint</Application>
  <PresentationFormat>Předvádění na obrazovce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1.Vyřešte úlohu: Sedíš na kole sjíždějícím z kopce.  Urči, jsi-li v klidu, nebo v pohybu: a) vzhledem ke kamarádovi, který stojí na kopci, b) vzhledem k mostu, c) vzhledem k sedlu kola.  </vt:lpstr>
      <vt:lpstr>2. Hanka stojí na břehu řeky. Pozoruje Petra, který se blíží s loďkou ke břehu. Na loďku si sedne motýl.  Petr říká, že motýl sedí v klidu na loďce. Hanka říká, že se motýl pohybuje ke břehu.  Kdo má pravdu?  Vyberte správnou odpověď: Odpověď zdůvodněte. </vt:lpstr>
      <vt:lpstr>3. Pan Novák sedí v autobusu, který jede přes most. Rozhodněte, zde je pan Novák v klidu, nebo v pohybu: a) vzhledem k podlaze autobusu, b) vzhledem k protijedoucímu automobilu, c)vzhledem k nákladnímu automobilu, který jede za autobusem stejnou rychlostí. </vt:lpstr>
      <vt:lpstr>4. Jak se nazývá dráha (čára), kterou těleso opisuje při pohybu? </vt:lpstr>
      <vt:lpstr>5. Rozhodněte, zda je pohyb štěrku přepravovaného pásovým dopravníkem na hromadu: a) posuvný, nebo otáčivý, b) nerovnoměrný, nebo rovnoměrný? </vt:lpstr>
      <vt:lpstr>6. Zaznamenejte do tabulky, jaký pohyb konají tělesa:</vt:lpstr>
      <vt:lpstr>7. Vyhledejte, jakou průměrnou rychlostí se pohybují vybraní živočichové a správně přiřaďte:</vt:lpstr>
      <vt:lpstr>8. Kdo se pohybuje rychleji, běžec, který uběhne 1 500 m za 2 minuty a 30 sekund, nebo cyklista, který etapu dlouhou 231 km urazí za 5 hodin a 30 minut? Úlohu vypočítejte a vyberte správnou odpověď:</vt:lpstr>
      <vt:lpstr>9. Hloubka moře se zjišťuje tak, že se vyšle zvukový signál ke dnu moře.  Jak hluboké je moře, jestliže zvukový signál vyslaný z lodi se vrátil za 4 sekundy? Rychlost zvuku ve vodě je 1 500 m/s. Úlohu vyřešte a vyberte správné odpovědi:</vt:lpstr>
      <vt:lpstr>10. Auto jede rovnoměrným pohybem rychlostí 30 km/h. Za jak dlouhou dobu ujede 80 km? Úlohu vyřešte a vyberte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25</cp:revision>
  <dcterms:created xsi:type="dcterms:W3CDTF">2012-10-20T15:23:28Z</dcterms:created>
  <dcterms:modified xsi:type="dcterms:W3CDTF">2012-11-04T15:47:38Z</dcterms:modified>
</cp:coreProperties>
</file>