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57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CCFFCC"/>
    <a:srgbClr val="008000"/>
    <a:srgbClr val="000099"/>
    <a:srgbClr val="0000FF"/>
    <a:srgbClr val="660066"/>
    <a:srgbClr val="FFCCFF"/>
    <a:srgbClr val="CC00CC"/>
    <a:srgbClr val="000066"/>
    <a:srgbClr val="0033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489" autoAdjust="0"/>
  </p:normalViewPr>
  <p:slideViewPr>
    <p:cSldViewPr>
      <p:cViewPr varScale="1">
        <p:scale>
          <a:sx n="102" d="100"/>
          <a:sy n="102" d="100"/>
        </p:scale>
        <p:origin x="-2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8AABA38-4615-4142-8BF0-C65AC3D4B11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ABA38-4615-4142-8BF0-C65AC3D4B11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ABA38-4615-4142-8BF0-C65AC3D4B11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ABA38-4615-4142-8BF0-C65AC3D4B11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ABA38-4615-4142-8BF0-C65AC3D4B11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ABA38-4615-4142-8BF0-C65AC3D4B11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ABA38-4615-4142-8BF0-C65AC3D4B11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8AABA38-4615-4142-8BF0-C65AC3D4B11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8AABA38-4615-4142-8BF0-C65AC3D4B11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ABA38-4615-4142-8BF0-C65AC3D4B11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AABA38-4615-4142-8BF0-C65AC3D4B11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8AABA38-4615-4142-8BF0-C65AC3D4B11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71E8E64-434D-401F-A2BC-7134755A3C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nd03.jxs.cz/252/883/63f8a34083_57747587_o2.jpg" TargetMode="External"/><Relationship Id="rId2" Type="http://schemas.openxmlformats.org/officeDocument/2006/relationships/hyperlink" Target="http://www.ddp.fmph.uniba.sk/~koubek/UT_html/G1/1/G1-9_soubory/image006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fyzikazuzu.webzdarma.cz/graf.gif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403078" y="4286256"/>
            <a:ext cx="6624736" cy="14287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opakování učiva zábavnou formou. Žák odpovídá na otázky, řeší úlohy. Žák hledá správné odpovědi. Žák doplňuje chybějící údaje.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571604" y="3286124"/>
            <a:ext cx="621510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Pohyb těles-fyzika hrou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00298" y="428604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VY_32_INOVACE_FY.7.A.15_pohyb_teles_fyzika_hrou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310238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effectLst/>
              </a:rPr>
              <a:t>1. </a:t>
            </a:r>
            <a:r>
              <a:rPr lang="cs-CZ" sz="3200" dirty="0" smtClean="0">
                <a:solidFill>
                  <a:srgbClr val="7030A0"/>
                </a:solidFill>
                <a:effectLst/>
              </a:rPr>
              <a:t>Jaký pohyb koná nákladní automobil?</a:t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dirty="0" smtClean="0">
                <a:solidFill>
                  <a:srgbClr val="7030A0"/>
                </a:solidFill>
                <a:effectLst/>
              </a:rPr>
              <a:t>Vyberte správnou odpověď: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  <p:pic>
        <p:nvPicPr>
          <p:cNvPr id="4" name="Obrázek 3" descr="image0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43372" y="1857364"/>
            <a:ext cx="4457700" cy="3429000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428596" y="2571744"/>
            <a:ext cx="3000396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rovnoměrný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28596" y="4143380"/>
            <a:ext cx="3000396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nerovnoměrný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3857620" y="2643182"/>
            <a:ext cx="857256" cy="8572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2. Vypočítejte rychlost nákladního automobilu.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Vyberte správné údaje: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image0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7686" y="2643182"/>
            <a:ext cx="4457700" cy="3429000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214282" y="2428868"/>
            <a:ext cx="1928826" cy="1714512"/>
          </a:xfrm>
          <a:prstGeom prst="ellips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10 m/s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357422" y="2714620"/>
            <a:ext cx="1928826" cy="1714512"/>
          </a:xfrm>
          <a:prstGeom prst="ellips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5 m/s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1000100" y="4429132"/>
            <a:ext cx="1928826" cy="1714512"/>
          </a:xfrm>
          <a:prstGeom prst="ellips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36 km/h</a:t>
            </a:r>
            <a:endParaRPr lang="cs-CZ" sz="28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3</a:t>
            </a:r>
            <a:r>
              <a:rPr lang="cs-CZ" sz="2400" dirty="0" smtClean="0">
                <a:solidFill>
                  <a:srgbClr val="008000"/>
                </a:solidFill>
                <a:effectLst/>
              </a:rPr>
              <a:t>. Jaký pohyb koná hruška při pádu ze stromu?</a:t>
            </a:r>
            <a:br>
              <a:rPr lang="cs-CZ" sz="2400" dirty="0" smtClean="0">
                <a:solidFill>
                  <a:srgbClr val="008000"/>
                </a:solidFill>
                <a:effectLst/>
              </a:rPr>
            </a:br>
            <a:r>
              <a:rPr lang="cs-CZ" sz="2400" dirty="0" smtClean="0">
                <a:solidFill>
                  <a:srgbClr val="008000"/>
                </a:solidFill>
                <a:effectLst/>
              </a:rPr>
              <a:t>Vyberte správnou odpověď:</a:t>
            </a:r>
            <a:endParaRPr lang="cs-CZ" sz="24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63f8a34083_57747587_o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6248" y="2214554"/>
            <a:ext cx="4418006" cy="3148222"/>
          </a:xfrm>
          <a:prstGeom prst="rect">
            <a:avLst/>
          </a:prstGeom>
        </p:spPr>
      </p:pic>
      <p:sp>
        <p:nvSpPr>
          <p:cNvPr id="6" name="Elipsa 5"/>
          <p:cNvSpPr/>
          <p:nvPr/>
        </p:nvSpPr>
        <p:spPr>
          <a:xfrm>
            <a:off x="214282" y="4714884"/>
            <a:ext cx="3929090" cy="121444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přímočarý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142844" y="3214686"/>
            <a:ext cx="3929090" cy="121444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křivočarý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14282" y="1785926"/>
            <a:ext cx="3929090" cy="121444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zrychlený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857752" y="5429264"/>
            <a:ext cx="3929090" cy="1214446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posuvný</a:t>
            </a:r>
            <a:endParaRPr lang="cs-CZ" sz="28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/>
          </a:bodyPr>
          <a:lstStyle/>
          <a:p>
            <a:pPr marL="852678" indent="-742950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852678" indent="-74295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Dráha tělesa (čára) se nazývá:</a:t>
            </a:r>
          </a:p>
          <a:p>
            <a:pPr marL="852678" indent="-74295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852678" indent="-74295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Hodinová ručička koná pohyb</a:t>
            </a:r>
          </a:p>
          <a:p>
            <a:pPr marL="852678" indent="-74295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a </a:t>
            </a:r>
          </a:p>
          <a:p>
            <a:pPr marL="852678" indent="-74295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852678" indent="-74295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Grafem přímočarého pohybu je</a:t>
            </a:r>
          </a:p>
          <a:p>
            <a:pPr marL="852678" indent="-742950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852678" indent="-74295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Dráha za čas je</a:t>
            </a:r>
          </a:p>
          <a:p>
            <a:pPr marL="852678" indent="-74295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852678" indent="-742950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852678" indent="-742950">
              <a:buNone/>
            </a:pPr>
            <a:endParaRPr lang="cs-CZ" sz="3600" dirty="0" smtClean="0">
              <a:solidFill>
                <a:srgbClr val="FF0000"/>
              </a:solidFill>
            </a:endParaRPr>
          </a:p>
          <a:p>
            <a:pPr marL="852678" indent="-742950">
              <a:buNone/>
            </a:pP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00"/>
                </a:solidFill>
                <a:effectLst/>
              </a:rPr>
              <a:t>4. Doplňte správně text: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000760" y="2000240"/>
            <a:ext cx="2428892" cy="1588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000100" y="3571876"/>
            <a:ext cx="2428892" cy="1588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000760" y="3071810"/>
            <a:ext cx="2428892" cy="1588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072198" y="4429132"/>
            <a:ext cx="2428892" cy="1588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643306" y="5429264"/>
            <a:ext cx="2428892" cy="1588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5857884" y="1428736"/>
            <a:ext cx="2714644" cy="50006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trajektorie</a:t>
            </a:r>
            <a:endParaRPr lang="cs-CZ" sz="2400" b="1" dirty="0">
              <a:solidFill>
                <a:srgbClr val="8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00760" y="2500306"/>
            <a:ext cx="2714644" cy="50006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otáčivý</a:t>
            </a:r>
            <a:endParaRPr lang="cs-CZ" sz="2400" b="1" dirty="0">
              <a:solidFill>
                <a:srgbClr val="8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00100" y="3000372"/>
            <a:ext cx="2714644" cy="50006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rovnoměrný</a:t>
            </a:r>
            <a:endParaRPr lang="cs-CZ" sz="2400" b="1" dirty="0">
              <a:solidFill>
                <a:srgbClr val="8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15074" y="3857628"/>
            <a:ext cx="2714644" cy="50006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přímka</a:t>
            </a:r>
            <a:endParaRPr lang="cs-CZ" sz="2400" b="1" dirty="0">
              <a:solidFill>
                <a:srgbClr val="8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71868" y="4857760"/>
            <a:ext cx="2714644" cy="50006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rychlost</a:t>
            </a:r>
            <a:endParaRPr lang="cs-CZ" sz="24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5. Podle grafu popište pohyb tělesa.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Vyberte správné odpovědi: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 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graf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4810" y="1500174"/>
            <a:ext cx="4632830" cy="3820053"/>
          </a:xfrm>
          <a:prstGeom prst="rect">
            <a:avLst/>
          </a:prstGeom>
        </p:spPr>
      </p:pic>
      <p:sp>
        <p:nvSpPr>
          <p:cNvPr id="5" name="Vývojový diagram: alternativní postup 4"/>
          <p:cNvSpPr/>
          <p:nvPr/>
        </p:nvSpPr>
        <p:spPr>
          <a:xfrm>
            <a:off x="428596" y="2714620"/>
            <a:ext cx="3357586" cy="1071570"/>
          </a:xfrm>
          <a:prstGeom prst="flowChartAlternateProcess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rovnoměrný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428596" y="4286256"/>
            <a:ext cx="3357586" cy="1071570"/>
          </a:xfrm>
          <a:prstGeom prst="flowChartAlternateProcess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nerovnoměrný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66FF"/>
                </a:solidFill>
                <a:effectLst/>
              </a:rPr>
              <a:t>6. Vymyslete tělesa (vztažná tělesa), vzhledem ke kterým můžou být vypsaná tělesa v klidu.</a:t>
            </a:r>
            <a:endParaRPr lang="cs-CZ" sz="3200" dirty="0">
              <a:solidFill>
                <a:srgbClr val="3366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7158" y="2571744"/>
            <a:ext cx="3071834" cy="785818"/>
          </a:xfrm>
          <a:prstGeom prst="round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zvonek na jedoucím kole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57158" y="3714752"/>
            <a:ext cx="3071834" cy="785818"/>
          </a:xfrm>
          <a:prstGeom prst="round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0066"/>
                </a:solidFill>
              </a:rPr>
              <a:t>č</a:t>
            </a:r>
            <a:r>
              <a:rPr lang="cs-CZ" sz="2800" b="1" dirty="0" smtClean="0">
                <a:solidFill>
                  <a:srgbClr val="000066"/>
                </a:solidFill>
              </a:rPr>
              <a:t>apka běžícího lyžaře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57158" y="4929198"/>
            <a:ext cx="3071834" cy="785818"/>
          </a:xfrm>
          <a:prstGeom prst="round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0066"/>
                </a:solidFill>
              </a:rPr>
              <a:t>s</a:t>
            </a:r>
            <a:r>
              <a:rPr lang="cs-CZ" sz="2800" b="1" dirty="0" smtClean="0">
                <a:solidFill>
                  <a:srgbClr val="000066"/>
                </a:solidFill>
              </a:rPr>
              <a:t>atelit na oběžné dráze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pic>
        <p:nvPicPr>
          <p:cNvPr id="7" name="Obrázek 6" descr="MH9002809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9124" y="2285992"/>
            <a:ext cx="1571636" cy="1571636"/>
          </a:xfrm>
          <a:prstGeom prst="rect">
            <a:avLst/>
          </a:prstGeom>
        </p:spPr>
      </p:pic>
      <p:pic>
        <p:nvPicPr>
          <p:cNvPr id="8" name="Obrázek 7" descr="MC90010070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75857" y="2357430"/>
            <a:ext cx="1089726" cy="1714488"/>
          </a:xfrm>
          <a:prstGeom prst="rect">
            <a:avLst/>
          </a:prstGeom>
        </p:spPr>
      </p:pic>
      <p:pic>
        <p:nvPicPr>
          <p:cNvPr id="9" name="Obrázek 8" descr="MC900083229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14809" y="4286256"/>
            <a:ext cx="2705869" cy="21993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7.</a:t>
            </a:r>
            <a:r>
              <a:rPr lang="cs-CZ" sz="3200" dirty="0" smtClean="0">
                <a:solidFill>
                  <a:srgbClr val="3366FF"/>
                </a:solidFill>
                <a:effectLst/>
              </a:rPr>
              <a:t> </a:t>
            </a:r>
            <a:r>
              <a:rPr lang="cs-CZ" sz="3200" dirty="0" smtClean="0">
                <a:solidFill>
                  <a:srgbClr val="009900"/>
                </a:solidFill>
                <a:effectLst/>
              </a:rPr>
              <a:t>Vymyslete tělesa (vztažná tělesa), vzhledem ke kterým můžou být vypsaná tělesa v pohybu. 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2285992"/>
            <a:ext cx="3500462" cy="1071570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6600"/>
                </a:solidFill>
              </a:rPr>
              <a:t>č</a:t>
            </a:r>
            <a:r>
              <a:rPr lang="cs-CZ" sz="2800" b="1" dirty="0" smtClean="0">
                <a:solidFill>
                  <a:srgbClr val="006600"/>
                </a:solidFill>
              </a:rPr>
              <a:t>lověk stojící </a:t>
            </a:r>
            <a:r>
              <a:rPr lang="cs-CZ" sz="2800" b="1" dirty="0" smtClean="0">
                <a:solidFill>
                  <a:srgbClr val="006600"/>
                </a:solidFill>
              </a:rPr>
              <a:t>             na </a:t>
            </a:r>
            <a:r>
              <a:rPr lang="cs-CZ" sz="2800" b="1" dirty="0" smtClean="0">
                <a:solidFill>
                  <a:srgbClr val="006600"/>
                </a:solidFill>
              </a:rPr>
              <a:t>nádraží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596" y="4857760"/>
            <a:ext cx="3500462" cy="1071570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6600"/>
                </a:solidFill>
              </a:rPr>
              <a:t>s</a:t>
            </a:r>
            <a:r>
              <a:rPr lang="cs-CZ" sz="2800" b="1" dirty="0" smtClean="0">
                <a:solidFill>
                  <a:srgbClr val="006600"/>
                </a:solidFill>
              </a:rPr>
              <a:t>pící kočka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28596" y="3571876"/>
            <a:ext cx="3500462" cy="1071570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6600"/>
                </a:solidFill>
              </a:rPr>
              <a:t>č</a:t>
            </a:r>
            <a:r>
              <a:rPr lang="cs-CZ" sz="2800" b="1" dirty="0" smtClean="0">
                <a:solidFill>
                  <a:srgbClr val="006600"/>
                </a:solidFill>
              </a:rPr>
              <a:t>lověk běžící </a:t>
            </a:r>
            <a:r>
              <a:rPr lang="cs-CZ" sz="2800" b="1" dirty="0" smtClean="0">
                <a:solidFill>
                  <a:srgbClr val="006600"/>
                </a:solidFill>
              </a:rPr>
              <a:t>           přes </a:t>
            </a:r>
            <a:r>
              <a:rPr lang="cs-CZ" sz="2800" b="1" dirty="0" smtClean="0">
                <a:solidFill>
                  <a:srgbClr val="006600"/>
                </a:solidFill>
              </a:rPr>
              <a:t>překážky</a:t>
            </a:r>
            <a:endParaRPr lang="cs-CZ" sz="2800" b="1" dirty="0">
              <a:solidFill>
                <a:srgbClr val="006600"/>
              </a:solidFill>
            </a:endParaRPr>
          </a:p>
        </p:txBody>
      </p:sp>
      <p:pic>
        <p:nvPicPr>
          <p:cNvPr id="7" name="Obrázek 6" descr="MC900331660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3438" y="2214554"/>
            <a:ext cx="1806166" cy="1619061"/>
          </a:xfrm>
          <a:prstGeom prst="rect">
            <a:avLst/>
          </a:prstGeom>
        </p:spPr>
      </p:pic>
      <p:pic>
        <p:nvPicPr>
          <p:cNvPr id="8" name="Obrázek 7" descr="MC900353666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929454" y="2714620"/>
            <a:ext cx="1857388" cy="2191280"/>
          </a:xfrm>
          <a:prstGeom prst="rect">
            <a:avLst/>
          </a:prstGeom>
        </p:spPr>
      </p:pic>
      <p:pic>
        <p:nvPicPr>
          <p:cNvPr id="9" name="Obrázek 8" descr="MC900089982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572000" y="4643446"/>
            <a:ext cx="2184355" cy="17145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8. Doplňte tabulku: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00035" y="1500174"/>
          <a:ext cx="8286805" cy="44291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1"/>
                <a:gridCol w="1357322"/>
                <a:gridCol w="1357322"/>
                <a:gridCol w="1843099"/>
                <a:gridCol w="1657361"/>
              </a:tblGrid>
              <a:tr h="1107289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660066"/>
                          </a:solidFill>
                        </a:rPr>
                        <a:t>Název</a:t>
                      </a:r>
                      <a:r>
                        <a:rPr lang="cs-CZ" sz="1800" b="1" baseline="0" dirty="0" smtClean="0">
                          <a:solidFill>
                            <a:srgbClr val="660066"/>
                          </a:solidFill>
                        </a:rPr>
                        <a:t> F.V.</a:t>
                      </a:r>
                      <a:endParaRPr lang="cs-CZ" sz="18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660066"/>
                          </a:solidFill>
                        </a:rPr>
                        <a:t>Značka</a:t>
                      </a:r>
                      <a:endParaRPr lang="cs-CZ" sz="18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660066"/>
                          </a:solidFill>
                        </a:rPr>
                        <a:t>Základní jednotka</a:t>
                      </a:r>
                      <a:endParaRPr lang="cs-CZ" sz="18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660066"/>
                          </a:solidFill>
                        </a:rPr>
                        <a:t>Další</a:t>
                      </a:r>
                      <a:r>
                        <a:rPr lang="cs-CZ" sz="1800" b="1" baseline="0" dirty="0" smtClean="0">
                          <a:solidFill>
                            <a:srgbClr val="660066"/>
                          </a:solidFill>
                        </a:rPr>
                        <a:t> jednotky</a:t>
                      </a:r>
                      <a:endParaRPr lang="cs-CZ" sz="18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660066"/>
                          </a:solidFill>
                        </a:rPr>
                        <a:t>Vzorec pro</a:t>
                      </a:r>
                      <a:r>
                        <a:rPr lang="cs-CZ" sz="1800" b="1" baseline="0" dirty="0" smtClean="0">
                          <a:solidFill>
                            <a:srgbClr val="660066"/>
                          </a:solidFill>
                        </a:rPr>
                        <a:t> výpočet F.V.</a:t>
                      </a:r>
                      <a:endParaRPr lang="cs-CZ" sz="18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110728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1107289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110728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čas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</a:tbl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571472" y="2714620"/>
            <a:ext cx="2000264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rychlost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000496" y="2714620"/>
            <a:ext cx="1285884" cy="78581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m/s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429256" y="2714620"/>
            <a:ext cx="1643074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km/h, km/s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215206" y="2643182"/>
            <a:ext cx="1500198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v=s/t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71472" y="3786190"/>
            <a:ext cx="1928826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dráha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571736" y="3786190"/>
            <a:ext cx="1562112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660066"/>
                </a:solidFill>
              </a:rPr>
              <a:t>s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5429256" y="3714752"/>
            <a:ext cx="1643074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660066"/>
                </a:solidFill>
              </a:rPr>
              <a:t>k</a:t>
            </a:r>
            <a:r>
              <a:rPr lang="cs-CZ" sz="2400" b="1" dirty="0" smtClean="0">
                <a:solidFill>
                  <a:srgbClr val="660066"/>
                </a:solidFill>
              </a:rPr>
              <a:t>m, dm, cm, mm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215206" y="3714752"/>
            <a:ext cx="1500198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s=v</a:t>
            </a:r>
            <a:r>
              <a:rPr lang="cs-CZ" sz="2400" b="1" dirty="0" smtClean="0">
                <a:solidFill>
                  <a:srgbClr val="660066"/>
                </a:solidFill>
                <a:latin typeface="Arial"/>
                <a:cs typeface="Arial"/>
              </a:rPr>
              <a:t>∙t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571736" y="4929198"/>
            <a:ext cx="1571636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660066"/>
                </a:solidFill>
              </a:rPr>
              <a:t>t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4286248" y="5000636"/>
            <a:ext cx="1000132" cy="78581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660066"/>
                </a:solidFill>
              </a:rPr>
              <a:t>s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5572132" y="4786322"/>
            <a:ext cx="1500198" cy="113348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den, hodina,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minuta 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215206" y="4857760"/>
            <a:ext cx="1500198" cy="92869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t=s/v</a:t>
            </a:r>
            <a:endParaRPr lang="cs-CZ" sz="24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33CC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9. </a:t>
            </a:r>
            <a:r>
              <a:rPr lang="cs-CZ" sz="2800" dirty="0" smtClean="0">
                <a:solidFill>
                  <a:srgbClr val="0033CC"/>
                </a:solidFill>
              </a:rPr>
              <a:t>Nosorožec běží rychlostí 35 km/h, žirafa </a:t>
            </a:r>
            <a:r>
              <a:rPr lang="cs-CZ" sz="2800" dirty="0" smtClean="0">
                <a:solidFill>
                  <a:srgbClr val="0033CC"/>
                </a:solidFill>
              </a:rPr>
              <a:t>                       42 </a:t>
            </a:r>
            <a:r>
              <a:rPr lang="cs-CZ" sz="2800" dirty="0" smtClean="0">
                <a:solidFill>
                  <a:srgbClr val="0033CC"/>
                </a:solidFill>
              </a:rPr>
              <a:t>km/h. </a:t>
            </a:r>
            <a:br>
              <a:rPr lang="cs-CZ" sz="2800" dirty="0" smtClean="0">
                <a:solidFill>
                  <a:srgbClr val="0033CC"/>
                </a:solidFill>
              </a:rPr>
            </a:br>
            <a:r>
              <a:rPr lang="cs-CZ" sz="2800" dirty="0" smtClean="0">
                <a:solidFill>
                  <a:srgbClr val="0033CC"/>
                </a:solidFill>
              </a:rPr>
              <a:t>Jakou vzdálenost překonají za 45 minut?</a:t>
            </a:r>
            <a:br>
              <a:rPr lang="cs-CZ" sz="2800" dirty="0" smtClean="0">
                <a:solidFill>
                  <a:srgbClr val="0033CC"/>
                </a:solidFill>
              </a:rPr>
            </a:br>
            <a:r>
              <a:rPr lang="cs-CZ" sz="2800" dirty="0" smtClean="0">
                <a:solidFill>
                  <a:srgbClr val="0033CC"/>
                </a:solidFill>
              </a:rPr>
              <a:t>Úlohu vyřešte a vyberte správnou odpověď.</a:t>
            </a:r>
            <a:br>
              <a:rPr lang="cs-CZ" sz="2800" dirty="0" smtClean="0">
                <a:solidFill>
                  <a:srgbClr val="0033CC"/>
                </a:solidFill>
              </a:rPr>
            </a:br>
            <a:r>
              <a:rPr lang="cs-CZ" sz="2800" dirty="0" smtClean="0">
                <a:solidFill>
                  <a:srgbClr val="0033CC"/>
                </a:solidFill>
              </a:rPr>
              <a:t/>
            </a:r>
            <a:br>
              <a:rPr lang="cs-CZ" sz="2800" dirty="0" smtClean="0">
                <a:solidFill>
                  <a:srgbClr val="0033CC"/>
                </a:solidFill>
              </a:rPr>
            </a:br>
            <a:r>
              <a:rPr lang="cs-CZ" sz="2800" dirty="0" smtClean="0">
                <a:solidFill>
                  <a:srgbClr val="0033CC"/>
                </a:solidFill>
              </a:rPr>
              <a:t/>
            </a:r>
            <a:br>
              <a:rPr lang="cs-CZ" sz="2800" dirty="0" smtClean="0">
                <a:solidFill>
                  <a:srgbClr val="0033CC"/>
                </a:solidFill>
              </a:rPr>
            </a:br>
            <a:endParaRPr lang="cs-CZ" sz="2800" dirty="0">
              <a:solidFill>
                <a:srgbClr val="0033CC"/>
              </a:solidFill>
              <a:effectLst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4282" y="2071678"/>
            <a:ext cx="6929486" cy="114300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0066"/>
                </a:solidFill>
              </a:rPr>
              <a:t>Za 3/4 hodiny překonají </a:t>
            </a:r>
            <a:r>
              <a:rPr lang="cs-CZ" sz="2400" b="1" dirty="0">
                <a:solidFill>
                  <a:srgbClr val="000066"/>
                </a:solidFill>
              </a:rPr>
              <a:t>NOSOROŽEC</a:t>
            </a:r>
            <a:r>
              <a:rPr lang="cs-CZ" sz="2400" dirty="0" smtClean="0">
                <a:solidFill>
                  <a:srgbClr val="000066"/>
                </a:solidFill>
              </a:rPr>
              <a:t> vzdálenost 42,5 km a </a:t>
            </a:r>
            <a:r>
              <a:rPr lang="cs-CZ" sz="2400" b="1" dirty="0">
                <a:solidFill>
                  <a:srgbClr val="000066"/>
                </a:solidFill>
              </a:rPr>
              <a:t>ŽIRAFA</a:t>
            </a:r>
            <a:r>
              <a:rPr lang="cs-CZ" sz="2400" dirty="0" smtClean="0">
                <a:solidFill>
                  <a:srgbClr val="000066"/>
                </a:solidFill>
              </a:rPr>
              <a:t> 63 km.</a:t>
            </a:r>
            <a:endParaRPr lang="cs-CZ" sz="2400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4282" y="3357562"/>
            <a:ext cx="6929486" cy="114300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0066"/>
                </a:solidFill>
              </a:rPr>
              <a:t>Za 3/4 hodiny překonají </a:t>
            </a:r>
            <a:r>
              <a:rPr lang="cs-CZ" sz="2400" b="1" dirty="0">
                <a:solidFill>
                  <a:srgbClr val="000066"/>
                </a:solidFill>
              </a:rPr>
              <a:t>NOSOROŽEC</a:t>
            </a:r>
            <a:r>
              <a:rPr lang="cs-CZ" sz="2400" dirty="0" smtClean="0">
                <a:solidFill>
                  <a:srgbClr val="000066"/>
                </a:solidFill>
              </a:rPr>
              <a:t> vzdálenost 26,25 km a </a:t>
            </a:r>
            <a:r>
              <a:rPr lang="cs-CZ" sz="2400" b="1" dirty="0">
                <a:solidFill>
                  <a:srgbClr val="000066"/>
                </a:solidFill>
              </a:rPr>
              <a:t>ŽIRAFA</a:t>
            </a:r>
            <a:r>
              <a:rPr lang="cs-CZ" sz="2400" dirty="0" smtClean="0">
                <a:solidFill>
                  <a:srgbClr val="000066"/>
                </a:solidFill>
              </a:rPr>
              <a:t> 31,5 km.</a:t>
            </a:r>
            <a:endParaRPr lang="cs-CZ" sz="2400" dirty="0">
              <a:solidFill>
                <a:srgbClr val="000066"/>
              </a:solidFill>
            </a:endParaRPr>
          </a:p>
        </p:txBody>
      </p:sp>
      <p:pic>
        <p:nvPicPr>
          <p:cNvPr id="8" name="Obrázek 7" descr="MC900030420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3768" y="3786190"/>
            <a:ext cx="1741903" cy="2574840"/>
          </a:xfrm>
          <a:prstGeom prst="rect">
            <a:avLst/>
          </a:prstGeom>
        </p:spPr>
      </p:pic>
      <p:pic>
        <p:nvPicPr>
          <p:cNvPr id="9" name="Obrázek 8" descr="MC900233991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14678" y="4786322"/>
            <a:ext cx="3143272" cy="17710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10. Určete  rychlost automobilu, který rovnoměrným pohybem ujel dráhu 20 m za 5 sekund.</a:t>
            </a:r>
            <a:br>
              <a:rPr lang="cs-CZ" sz="3200" dirty="0" smtClean="0">
                <a:solidFill>
                  <a:srgbClr val="CC00CC"/>
                </a:solidFill>
                <a:effectLst/>
              </a:rPr>
            </a:br>
            <a:r>
              <a:rPr lang="cs-CZ" sz="3200" dirty="0" smtClean="0">
                <a:solidFill>
                  <a:srgbClr val="CC00CC"/>
                </a:solidFill>
                <a:effectLst/>
              </a:rPr>
              <a:t>Vyberte správný výsledek: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sp>
        <p:nvSpPr>
          <p:cNvPr id="5" name="Elipsa 4"/>
          <p:cNvSpPr/>
          <p:nvPr/>
        </p:nvSpPr>
        <p:spPr>
          <a:xfrm>
            <a:off x="500034" y="3357562"/>
            <a:ext cx="2071702" cy="1714512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4 m/s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643174" y="4643446"/>
            <a:ext cx="2071702" cy="1714512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6 m/s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928926" y="2500306"/>
            <a:ext cx="2071702" cy="1714512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5 m/s</a:t>
            </a:r>
            <a:endParaRPr lang="cs-CZ" sz="2800" b="1" dirty="0">
              <a:solidFill>
                <a:srgbClr val="660066"/>
              </a:solidFill>
            </a:endParaRPr>
          </a:p>
        </p:txBody>
      </p:sp>
      <p:pic>
        <p:nvPicPr>
          <p:cNvPr id="8" name="Obrázek 7" descr="MC900398523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3504" y="3571876"/>
            <a:ext cx="3567752" cy="17625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11. Osobní automobil jede rychlostí </a:t>
            </a:r>
            <a:r>
              <a:rPr lang="cs-CZ" sz="3200" dirty="0" smtClean="0">
                <a:solidFill>
                  <a:srgbClr val="0000FF"/>
                </a:solidFill>
                <a:effectLst/>
              </a:rPr>
              <a:t>               72 </a:t>
            </a:r>
            <a:r>
              <a:rPr lang="cs-CZ" sz="3200" dirty="0" smtClean="0">
                <a:solidFill>
                  <a:srgbClr val="0000FF"/>
                </a:solidFill>
                <a:effectLst/>
              </a:rPr>
              <a:t>km/h.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Jaká je jeho rychlost v m/s?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Vyberte správnou hodnotu: 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20" y="4000504"/>
            <a:ext cx="2143140" cy="114300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0099"/>
                </a:solidFill>
              </a:rPr>
              <a:t>30 m/s</a:t>
            </a:r>
            <a:endParaRPr lang="cs-CZ" sz="4000" b="1" dirty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57488" y="3286124"/>
            <a:ext cx="2143140" cy="114300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0099"/>
                </a:solidFill>
              </a:rPr>
              <a:t>10 m/s</a:t>
            </a:r>
            <a:endParaRPr lang="cs-CZ" sz="40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71736" y="5214950"/>
            <a:ext cx="2143140" cy="114300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0099"/>
                </a:solidFill>
              </a:rPr>
              <a:t>20 m/s</a:t>
            </a:r>
            <a:endParaRPr lang="cs-CZ" sz="4000" b="1" dirty="0">
              <a:solidFill>
                <a:srgbClr val="000099"/>
              </a:solidFill>
            </a:endParaRPr>
          </a:p>
        </p:txBody>
      </p:sp>
      <p:pic>
        <p:nvPicPr>
          <p:cNvPr id="7" name="Obrázek 6" descr="MC900388738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14942" y="3214686"/>
            <a:ext cx="3601998" cy="24644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12. Jak určíme průměrnou rychlost pohybu tělesa?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Najděte chyby a vyberte správnou odpověď: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4282" y="2071678"/>
            <a:ext cx="8501122" cy="785818"/>
          </a:xfrm>
          <a:prstGeom prst="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a) </a:t>
            </a:r>
            <a:r>
              <a:rPr lang="cs-CZ" sz="2400" b="1" dirty="0" smtClean="0">
                <a:solidFill>
                  <a:srgbClr val="006600"/>
                </a:solidFill>
              </a:rPr>
              <a:t>Když určíme okamžitou rychlost tělesa.</a:t>
            </a:r>
            <a:endParaRPr lang="cs-CZ" sz="2400" b="1" dirty="0">
              <a:solidFill>
                <a:srgbClr val="0066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4282" y="3071810"/>
            <a:ext cx="8501122" cy="785818"/>
          </a:xfrm>
          <a:prstGeom prst="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b</a:t>
            </a:r>
            <a:r>
              <a:rPr lang="cs-CZ" sz="2400" b="1" dirty="0" smtClean="0">
                <a:solidFill>
                  <a:srgbClr val="006600"/>
                </a:solidFill>
              </a:rPr>
              <a:t>) Když celkovou dráhu pohybu dělíme celkovým časem.</a:t>
            </a:r>
            <a:endParaRPr lang="cs-CZ" sz="2400" b="1" dirty="0">
              <a:solidFill>
                <a:srgbClr val="0066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4282" y="4071942"/>
            <a:ext cx="8501122" cy="785818"/>
          </a:xfrm>
          <a:prstGeom prst="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6600"/>
                </a:solidFill>
              </a:rPr>
              <a:t>c) Když celkově naměřený čas dělíme celkovou dráhou pohybu</a:t>
            </a:r>
            <a:r>
              <a:rPr lang="cs-CZ" sz="2800" b="1" dirty="0" smtClean="0">
                <a:solidFill>
                  <a:srgbClr val="006600"/>
                </a:solidFill>
              </a:rPr>
              <a:t>.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4282" y="5072074"/>
            <a:ext cx="8501122" cy="785818"/>
          </a:xfrm>
          <a:prstGeom prst="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6600"/>
                </a:solidFill>
              </a:rPr>
              <a:t>d) Pomocí tachometru.</a:t>
            </a:r>
            <a:endParaRPr lang="cs-CZ" sz="24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CC00"/>
                </a:solidFill>
              </a:rPr>
              <a:t>www.office.</a:t>
            </a:r>
            <a:r>
              <a:rPr lang="cs-CZ" sz="1400" b="1" dirty="0" err="1" smtClean="0">
                <a:solidFill>
                  <a:srgbClr val="00CC00"/>
                </a:solidFill>
              </a:rPr>
              <a:t>microsoft.com</a:t>
            </a:r>
            <a:endParaRPr lang="cs-CZ" sz="14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CC00"/>
                </a:solidFill>
                <a:hlinkClick r:id="rId2"/>
              </a:rPr>
              <a:t>http://www.ddp.fmph.uniba.sk/~koubek/UT_html/G1/1/G1-9_soubory/image006.jpg</a:t>
            </a:r>
            <a:r>
              <a:rPr lang="cs-CZ" sz="1400" b="1" dirty="0" smtClean="0">
                <a:solidFill>
                  <a:srgbClr val="00CC00"/>
                </a:solidFill>
              </a:rPr>
              <a:t> </a:t>
            </a:r>
            <a:r>
              <a:rPr lang="en-US" sz="1400" b="1" dirty="0" smtClean="0">
                <a:solidFill>
                  <a:srgbClr val="00CC00"/>
                </a:solidFill>
              </a:rPr>
              <a:t>[cit</a:t>
            </a:r>
            <a:r>
              <a:rPr lang="cs-CZ" sz="1400" b="1" dirty="0" smtClean="0">
                <a:solidFill>
                  <a:srgbClr val="00CC00"/>
                </a:solidFill>
              </a:rPr>
              <a:t>:2012-11-07</a:t>
            </a:r>
            <a:r>
              <a:rPr lang="en-US" sz="1400" b="1" dirty="0" smtClean="0">
                <a:solidFill>
                  <a:srgbClr val="00CC00"/>
                </a:solidFill>
              </a:rPr>
              <a:t>]</a:t>
            </a:r>
            <a:endParaRPr lang="cs-CZ" sz="14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CC00"/>
                </a:solidFill>
                <a:hlinkClick r:id="rId3"/>
              </a:rPr>
              <a:t>http://nd03.jxs.cz/252/883/63f8a34083_57747587_o2.jpg</a:t>
            </a:r>
            <a:r>
              <a:rPr lang="cs-CZ" sz="1400" b="1" dirty="0" smtClean="0">
                <a:solidFill>
                  <a:srgbClr val="00CC00"/>
                </a:solidFill>
              </a:rPr>
              <a:t> </a:t>
            </a:r>
            <a:r>
              <a:rPr lang="en-US" sz="1400" b="1" dirty="0" smtClean="0">
                <a:solidFill>
                  <a:srgbClr val="00CC00"/>
                </a:solidFill>
              </a:rPr>
              <a:t>[cit</a:t>
            </a:r>
            <a:r>
              <a:rPr lang="cs-CZ" sz="1400" b="1" dirty="0" smtClean="0">
                <a:solidFill>
                  <a:srgbClr val="00CC00"/>
                </a:solidFill>
              </a:rPr>
              <a:t>:2012-11-07</a:t>
            </a:r>
            <a:r>
              <a:rPr lang="en-US" sz="1400" b="1" dirty="0" smtClean="0">
                <a:solidFill>
                  <a:srgbClr val="00CC00"/>
                </a:solidFill>
              </a:rPr>
              <a:t>]</a:t>
            </a:r>
            <a:endParaRPr lang="cs-CZ" sz="14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CC00"/>
                </a:solidFill>
                <a:hlinkClick r:id="rId4"/>
              </a:rPr>
              <a:t>http://fyzikazuzu.webzdarma.cz/graf.gif</a:t>
            </a:r>
            <a:r>
              <a:rPr lang="cs-CZ" sz="1400" b="1" dirty="0" smtClean="0">
                <a:solidFill>
                  <a:srgbClr val="00CC00"/>
                </a:solidFill>
              </a:rPr>
              <a:t> </a:t>
            </a:r>
            <a:r>
              <a:rPr lang="en-US" sz="1400" b="1" dirty="0" smtClean="0">
                <a:solidFill>
                  <a:srgbClr val="00CC00"/>
                </a:solidFill>
              </a:rPr>
              <a:t>[cit</a:t>
            </a:r>
            <a:r>
              <a:rPr lang="cs-CZ" sz="1400" b="1" dirty="0" smtClean="0">
                <a:solidFill>
                  <a:srgbClr val="00CC00"/>
                </a:solidFill>
              </a:rPr>
              <a:t>:2012-11-07</a:t>
            </a:r>
            <a:r>
              <a:rPr lang="en-US" sz="1400" b="1" dirty="0" smtClean="0">
                <a:solidFill>
                  <a:srgbClr val="00CC00"/>
                </a:solidFill>
              </a:rPr>
              <a:t>]</a:t>
            </a:r>
            <a:endParaRPr lang="cs-CZ" sz="14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Prezentace slouží k opakování učiva o pohybu těles.</a:t>
            </a: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odpovídá na otázky, řeší úlohy.</a:t>
            </a: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vybírá správné odpovědi.</a:t>
            </a: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vybírá správné hodnoty.</a:t>
            </a: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doplňuje chybějící údaje.</a:t>
            </a: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hledá a opravuje chyby.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93978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Metodika prezentace: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144</TotalTime>
  <Words>429</Words>
  <Application>Microsoft Office PowerPoint</Application>
  <PresentationFormat>Předvádění na obrazovce (4:3)</PresentationFormat>
  <Paragraphs>99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Snímek 1</vt:lpstr>
      <vt:lpstr>1. Jaký pohyb koná nákladní automobil? Vyberte správnou odpověď:</vt:lpstr>
      <vt:lpstr>2. Vypočítejte rychlost nákladního automobilu. Vyberte správné údaje:</vt:lpstr>
      <vt:lpstr>3. Jaký pohyb koná hruška při pádu ze stromu? Vyberte správnou odpověď:</vt:lpstr>
      <vt:lpstr>4. Doplňte správně text:</vt:lpstr>
      <vt:lpstr> 5. Podle grafu popište pohyb tělesa. Vyberte správné odpovědi:  </vt:lpstr>
      <vt:lpstr>6. Vymyslete tělesa (vztažná tělesa), vzhledem ke kterým můžou být vypsaná tělesa v klidu.</vt:lpstr>
      <vt:lpstr>7. Vymyslete tělesa (vztažná tělesa), vzhledem ke kterým můžou být vypsaná tělesa v pohybu. </vt:lpstr>
      <vt:lpstr>8. Doplňte tabulku:</vt:lpstr>
      <vt:lpstr>  9. Nosorožec běží rychlostí 35 km/h, žirafa                        42 km/h.  Jakou vzdálenost překonají za 45 minut? Úlohu vyřešte a vyberte správnou odpověď.   </vt:lpstr>
      <vt:lpstr>10. Určete  rychlost automobilu, který rovnoměrným pohybem ujel dráhu 20 m za 5 sekund. Vyberte správný výsledek:</vt:lpstr>
      <vt:lpstr>11. Osobní automobil jede rychlostí                72 km/h. Jaká je jeho rychlost v m/s? Vyberte správnou hodnotu: </vt:lpstr>
      <vt:lpstr>12. Jak určíme průměrnou rychlost pohybu tělesa? Najděte chyby a vyberte správnou odpověď: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17</cp:revision>
  <dcterms:created xsi:type="dcterms:W3CDTF">2012-11-04T15:49:09Z</dcterms:created>
  <dcterms:modified xsi:type="dcterms:W3CDTF">2012-11-15T17:52:11Z</dcterms:modified>
</cp:coreProperties>
</file>