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CCFF"/>
    <a:srgbClr val="990099"/>
    <a:srgbClr val="000099"/>
    <a:srgbClr val="0033CC"/>
    <a:srgbClr val="003300"/>
    <a:srgbClr val="CCFFCC"/>
    <a:srgbClr val="008000"/>
    <a:srgbClr val="FFFFFF"/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9CC75F-2747-47A3-81B9-4478B5CE9AF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E0AAB8-0F9D-4509-8B83-4E4AFED27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E0AAB8-0F9D-4509-8B83-4E4AFED27B1B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1127D10-C37E-4455-9E85-47CE4497D38C}" type="datetimeFigureOut">
              <a:rPr lang="cs-CZ" smtClean="0"/>
              <a:pPr/>
              <a:t>7.11.2012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9BAEC14-AE83-419B-8DC0-04694FCCBC9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lenarstvinonstop.cz/images/sortiment/zrcadla/zrcadlo-zlate.jpg" TargetMode="External"/><Relationship Id="rId13" Type="http://schemas.openxmlformats.org/officeDocument/2006/relationships/hyperlink" Target="http://files.sarka-pribylova.webnode.cz/200000202-a50a6a6041/oko3.jpg" TargetMode="External"/><Relationship Id="rId3" Type="http://schemas.openxmlformats.org/officeDocument/2006/relationships/hyperlink" Target="http://www.i-svetlo.cz/wp-content/uploads/2012/08/slunce.jpg" TargetMode="External"/><Relationship Id="rId7" Type="http://schemas.openxmlformats.org/officeDocument/2006/relationships/hyperlink" Target="http://hvezdarna.plzen.eu/foto/ada/Mesic/Mesic_Plejady.jpg" TargetMode="External"/><Relationship Id="rId12" Type="http://schemas.openxmlformats.org/officeDocument/2006/relationships/hyperlink" Target="http://www.fotoradce.cz/blog/soubory/clanky/227/mspektrum.jpg" TargetMode="External"/><Relationship Id="rId2" Type="http://schemas.openxmlformats.org/officeDocument/2006/relationships/hyperlink" Target="http://www.farnost-mb.cz/_d/svicka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traenergy.cz/data/content/images/zar1.jpg" TargetMode="External"/><Relationship Id="rId11" Type="http://schemas.openxmlformats.org/officeDocument/2006/relationships/hyperlink" Target="http://www.paladix.cz/clanky/img.php?ido=13412" TargetMode="External"/><Relationship Id="rId5" Type="http://schemas.openxmlformats.org/officeDocument/2006/relationships/hyperlink" Target="http://www.rc-auta.eu/Fotografie/Zbozi/Original/reflektor%202.JPG" TargetMode="External"/><Relationship Id="rId10" Type="http://schemas.openxmlformats.org/officeDocument/2006/relationships/hyperlink" Target="http://i.iinfo.cz/urs/povray30_02-122270207944825.jpg" TargetMode="External"/><Relationship Id="rId4" Type="http://schemas.openxmlformats.org/officeDocument/2006/relationships/hyperlink" Target="http://www.hw.cz/files/images/mimochodem/05.jpg" TargetMode="External"/><Relationship Id="rId9" Type="http://schemas.openxmlformats.org/officeDocument/2006/relationships/hyperlink" Target="http://www.aluminiumshop.cz/emdata/products/415_l.jpg" TargetMode="External"/><Relationship Id="rId14" Type="http://schemas.openxmlformats.org/officeDocument/2006/relationships/hyperlink" Target="http://media.investicniweb.cz/photos/2012/07/25/12-13990-6-rychlost-svetla_1_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03078" y="4286256"/>
            <a:ext cx="6624736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naučení nového učiva. Žák se učí o světle a  světelných zdrojích.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71604" y="3286124"/>
            <a:ext cx="621510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Světlo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a světelné zdroje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428604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VY_32_INOVACE_FY.7.A.16_svetlo_a_svetelne_zdroje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216198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druh elektromagnetického záření o vlnové délce 400 – 760 nm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je tělesy vyzařováno, odráženo, nebo pohlcováno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ve vakuu se šíří rychlostí 300 000 km/s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Co je světlo?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svicka-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602" y="3714752"/>
            <a:ext cx="4203577" cy="28098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285860"/>
            <a:ext cx="5329246" cy="214313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slunce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reflektor automobilu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plamen svíčky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zářivka v lampičce apod.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10112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Světelné zdroje, tělesa, která světlo VYZAŘUJÍ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0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578" y="500042"/>
            <a:ext cx="1776189" cy="2514605"/>
          </a:xfrm>
          <a:prstGeom prst="rect">
            <a:avLst/>
          </a:prstGeom>
        </p:spPr>
      </p:pic>
      <p:pic>
        <p:nvPicPr>
          <p:cNvPr id="6" name="Obrázek 5" descr="reflektor 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422" y="4000504"/>
            <a:ext cx="2876541" cy="2157406"/>
          </a:xfrm>
          <a:prstGeom prst="rect">
            <a:avLst/>
          </a:prstGeom>
        </p:spPr>
      </p:pic>
      <p:pic>
        <p:nvPicPr>
          <p:cNvPr id="7" name="Obrázek 6" descr="slunc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0693" y="3857628"/>
            <a:ext cx="3194853" cy="2300294"/>
          </a:xfrm>
          <a:prstGeom prst="rect">
            <a:avLst/>
          </a:prstGeom>
        </p:spPr>
      </p:pic>
      <p:pic>
        <p:nvPicPr>
          <p:cNvPr id="8" name="Obrázek 7" descr="zar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3" y="4214818"/>
            <a:ext cx="1905000" cy="1428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758006" cy="21619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Měsíc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zrcadlo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vyleštěný hliníkový plech apod.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Tělesa, která světlo ODRÁŽEJÍ: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Mesic_Plejad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3643314"/>
            <a:ext cx="2338470" cy="2928934"/>
          </a:xfrm>
          <a:prstGeom prst="rect">
            <a:avLst/>
          </a:prstGeom>
        </p:spPr>
      </p:pic>
      <p:pic>
        <p:nvPicPr>
          <p:cNvPr id="5" name="Obrázek 4" descr="zrcadlo-zlat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3357562"/>
            <a:ext cx="2698746" cy="2024060"/>
          </a:xfrm>
          <a:prstGeom prst="rect">
            <a:avLst/>
          </a:prstGeom>
        </p:spPr>
      </p:pic>
      <p:pic>
        <p:nvPicPr>
          <p:cNvPr id="6" name="Obrázek 5" descr="415_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3306" y="3643314"/>
            <a:ext cx="2361245" cy="2643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64320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CC"/>
                </a:solidFill>
              </a:rPr>
              <a:t>matná tmavá tkanina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CC"/>
                </a:solidFill>
              </a:rPr>
              <a:t>hluboký otvor v zemi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CC"/>
                </a:solidFill>
              </a:rPr>
              <a:t>další dutá nebo různě zprohýbaná, tmavá nebo matná tělesa</a:t>
            </a:r>
            <a:endParaRPr lang="cs-CZ" sz="2800" b="1" dirty="0">
              <a:solidFill>
                <a:srgbClr val="FF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Tělesa, která světlo POHLCUJÍ: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povray30_02-12227020794482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0430" y="3178809"/>
            <a:ext cx="4429125" cy="33267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Optické prostředí: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3333CC"/>
                </a:solidFill>
              </a:rPr>
              <a:t>PRŮHLEDNÉ</a:t>
            </a:r>
            <a:r>
              <a:rPr lang="cs-CZ" sz="3200" b="1" dirty="0" smtClean="0">
                <a:solidFill>
                  <a:srgbClr val="3333CC"/>
                </a:solidFill>
              </a:rPr>
              <a:t> (světlo jím prochází s minimálními ztrátami-např. čiré sklo),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3333CC"/>
                </a:solidFill>
              </a:rPr>
              <a:t>PRŮSVITNÉ</a:t>
            </a:r>
            <a:r>
              <a:rPr lang="cs-CZ" sz="3200" b="1" dirty="0" smtClean="0">
                <a:solidFill>
                  <a:srgbClr val="3333CC"/>
                </a:solidFill>
              </a:rPr>
              <a:t> (matné, světlo se v něm rozptyluje, např. sklo s vrypy nebo ornamenty, které se používá k výplni dveří),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3333CC"/>
                </a:solidFill>
              </a:rPr>
              <a:t>NEPRŮHLEDNÉ</a:t>
            </a:r>
            <a:r>
              <a:rPr lang="cs-CZ" sz="3200" b="1" dirty="0" smtClean="0">
                <a:solidFill>
                  <a:srgbClr val="3333CC"/>
                </a:solidFill>
              </a:rPr>
              <a:t> (světlo, které na něj dopadá, odráží nebo pohlcuje-např. beton, dřevo).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Optická prostředí=látky, ve kterých se šíří světlo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071546"/>
            <a:ext cx="6643734" cy="142876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značka: c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rychlost šíření světla ve vakuu je: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300 000 km/s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A50021"/>
                </a:solidFill>
                <a:effectLst/>
              </a:rPr>
              <a:t>Rychlost šíření světla:</a:t>
            </a:r>
            <a:endParaRPr lang="cs-CZ" sz="3200" dirty="0">
              <a:solidFill>
                <a:srgbClr val="A50021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643182"/>
          <a:ext cx="8143932" cy="313944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4071966"/>
                <a:gridCol w="407196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Látka</a:t>
                      </a:r>
                      <a:endParaRPr lang="cs-CZ" sz="32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Rychlost šíření světla </a:t>
                      </a:r>
                      <a:r>
                        <a:rPr lang="en-US" sz="3200" dirty="0" smtClean="0"/>
                        <a:t>[km</a:t>
                      </a:r>
                      <a:r>
                        <a:rPr lang="cs-CZ" sz="3200" dirty="0" smtClean="0"/>
                        <a:t>/s</a:t>
                      </a:r>
                      <a:r>
                        <a:rPr lang="en-US" sz="3200" dirty="0" smtClean="0"/>
                        <a:t>]</a:t>
                      </a:r>
                      <a:endParaRPr lang="cs-CZ" sz="32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VODA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225 000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LED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229 000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SKLO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200 000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DIAMANT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124 000</a:t>
                      </a:r>
                      <a:endParaRPr lang="cs-CZ" sz="2800" b="1" dirty="0">
                        <a:solidFill>
                          <a:srgbClr val="66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označení řeckým písmenem: </a:t>
            </a:r>
            <a:r>
              <a:rPr lang="el-GR" sz="2800" b="1" dirty="0" smtClean="0">
                <a:solidFill>
                  <a:srgbClr val="00CC00"/>
                </a:solidFill>
                <a:latin typeface="Arial"/>
                <a:cs typeface="Arial"/>
              </a:rPr>
              <a:t>λ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 </a:t>
            </a:r>
            <a:r>
              <a:rPr lang="en-US" sz="2800" b="1" dirty="0" smtClean="0">
                <a:solidFill>
                  <a:srgbClr val="00CC00"/>
                </a:solidFill>
                <a:latin typeface="Arial"/>
                <a:cs typeface="Arial"/>
              </a:rPr>
              <a:t>[lambda]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,</a:t>
            </a:r>
            <a:endParaRPr lang="en-US" sz="2800" b="1" dirty="0" smtClean="0">
              <a:solidFill>
                <a:srgbClr val="00CC00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světlo, které vnímá lidské oko, je v rozsahu 400 – 760 nm,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(nm=nanometr, 1 nm = 0,000 000 001 m)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záření o menší vlnové délce ( </a:t>
            </a:r>
            <a:r>
              <a:rPr lang="el-GR" sz="2800" b="1" dirty="0" smtClean="0">
                <a:solidFill>
                  <a:srgbClr val="00CC00"/>
                </a:solidFill>
                <a:latin typeface="Arial"/>
                <a:cs typeface="Arial"/>
              </a:rPr>
              <a:t>λ‹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 400 nm) nazýváme </a:t>
            </a:r>
            <a:r>
              <a:rPr lang="cs-CZ" sz="2800" b="1" u="sng" dirty="0" smtClean="0">
                <a:solidFill>
                  <a:srgbClr val="00CC00"/>
                </a:solidFill>
                <a:latin typeface="Arial"/>
                <a:cs typeface="Arial"/>
              </a:rPr>
              <a:t>ULTRAFIALOVÉ</a:t>
            </a: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 (UV záření)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  <a:latin typeface="Arial"/>
                <a:cs typeface="Arial"/>
              </a:rPr>
              <a:t>záření o větší vlnově délce </a:t>
            </a: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(</a:t>
            </a:r>
            <a:r>
              <a:rPr lang="el-GR" sz="3200" b="1" dirty="0" smtClean="0">
                <a:solidFill>
                  <a:srgbClr val="00CC00"/>
                </a:solidFill>
                <a:latin typeface="Arial"/>
                <a:cs typeface="Arial"/>
              </a:rPr>
              <a:t>λ›</a:t>
            </a: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760 nm) nazýváme </a:t>
            </a:r>
            <a:r>
              <a:rPr lang="cs-CZ" sz="3200" b="1" u="sng" dirty="0" smtClean="0">
                <a:solidFill>
                  <a:srgbClr val="00CC00"/>
                </a:solidFill>
                <a:latin typeface="Arial"/>
                <a:cs typeface="Arial"/>
              </a:rPr>
              <a:t>INFRAČERVENÉ ZÁŘENÍ</a:t>
            </a:r>
            <a:endParaRPr lang="cs-CZ" sz="2800" b="1" u="sng" dirty="0" smtClean="0">
              <a:solidFill>
                <a:srgbClr val="00CC00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Vlnová délka světla</a:t>
            </a:r>
            <a:r>
              <a:rPr lang="cs-CZ" sz="2800" dirty="0" smtClean="0">
                <a:solidFill>
                  <a:srgbClr val="009900"/>
                </a:solidFill>
                <a:effectLst/>
              </a:rPr>
              <a:t>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ko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714356"/>
            <a:ext cx="6047624" cy="52229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způsobuje zahnědnutí kůže (při opalování),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(ochranná vrstva atmosféry, která pohlcuje převážnou část UV záření, je vlivem znečištění exhalacemi zeslabena, proto nadměrné slunění naší kůži neprospívá)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velmi silné UV záření působí nepříznivě na vývoj rostlin,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UV záření má antiseptické účinky (ničí choroboplodné zárodky)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effectLst/>
              </a:rPr>
              <a:t>Ultrafialové záření :</a:t>
            </a:r>
            <a:endParaRPr lang="cs-CZ" sz="3200" dirty="0">
              <a:solidFill>
                <a:srgbClr val="FF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svítidla na kontrolu např. cenných papírů, některých dokladů, kreditních karet,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dezinfekce,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analýza minerálů,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čištění vody,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zpracování jídla,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laserová technologie,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archeologie,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soudní znalectví,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FF"/>
                </a:solidFill>
              </a:rPr>
              <a:t>detektory požáru atd.</a:t>
            </a: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Další využití UV záření: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0908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s ním se setkáváme téměř denně,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8000"/>
                </a:solidFill>
              </a:rPr>
              <a:t>Dálkový ovladač k televiznímu nebo rozhlasovému přijímači,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8000"/>
                </a:solidFill>
              </a:rPr>
              <a:t>Všechna rozžhavená tělesa (např. kamna) vyzařují infračervené záření,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8000"/>
                </a:solidFill>
              </a:rPr>
              <a:t>Technické využití je velmi široké.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199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Infračervené záření: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0715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Vyberte zdroje světla a odstraňte tělesa, která světlo pouze odrážejí.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1714488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o</a:t>
            </a:r>
            <a:r>
              <a:rPr lang="cs-CZ" sz="2800" b="1" dirty="0" smtClean="0">
                <a:solidFill>
                  <a:srgbClr val="660066"/>
                </a:solidFill>
              </a:rPr>
              <a:t>brazovka televizoru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00562" y="1428736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h</a:t>
            </a:r>
            <a:r>
              <a:rPr lang="cs-CZ" sz="2800" b="1" dirty="0" smtClean="0">
                <a:solidFill>
                  <a:srgbClr val="660066"/>
                </a:solidFill>
              </a:rPr>
              <a:t>vězdy ve vesmíru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929190" y="2786058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nější zrcátko automobilu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14810" y="4143380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p</a:t>
            </a:r>
            <a:r>
              <a:rPr lang="cs-CZ" sz="2800" b="1" dirty="0" smtClean="0">
                <a:solidFill>
                  <a:srgbClr val="660066"/>
                </a:solidFill>
              </a:rPr>
              <a:t>rosklené dveře nábytku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4643446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ž</a:t>
            </a:r>
            <a:r>
              <a:rPr lang="cs-CZ" sz="2800" b="1" dirty="0" smtClean="0">
                <a:solidFill>
                  <a:srgbClr val="660066"/>
                </a:solidFill>
              </a:rPr>
              <a:t>árovka v lustru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20" y="3214686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ezpečnostní blikače cyklistů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72066" y="5500702"/>
            <a:ext cx="3500462" cy="121444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planeta Země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3333FF"/>
                </a:solidFill>
                <a:effectLst/>
              </a:rPr>
              <a:t>Rozdělte následující látky na PRŮHLEDNÉ, PRŮSVITNÉ A NEPRŮHLEDNÉ:</a:t>
            </a:r>
            <a:br>
              <a:rPr lang="cs-CZ" sz="2800" dirty="0" smtClean="0">
                <a:solidFill>
                  <a:srgbClr val="3333FF"/>
                </a:solidFill>
                <a:effectLst/>
              </a:rPr>
            </a:br>
            <a:r>
              <a:rPr lang="cs-CZ" sz="2800" dirty="0" smtClean="0">
                <a:solidFill>
                  <a:srgbClr val="3333FF"/>
                </a:solidFill>
                <a:effectLst/>
              </a:rPr>
              <a:t>mléčné plexisklo, sklo skleničky, porcelán, rýhované sklo, papír z učebnice, sklo čiré žárovky, sklo mléčné žárovky, „kouřové sklo“</a:t>
            </a:r>
            <a:endParaRPr lang="cs-CZ" sz="2800" dirty="0">
              <a:solidFill>
                <a:srgbClr val="3333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5" y="2643185"/>
          <a:ext cx="8501124" cy="3214705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833708"/>
                <a:gridCol w="2833708"/>
                <a:gridCol w="2833708"/>
              </a:tblGrid>
              <a:tr h="642941">
                <a:tc>
                  <a:txBody>
                    <a:bodyPr/>
                    <a:lstStyle/>
                    <a:p>
                      <a:r>
                        <a:rPr lang="cs-CZ" dirty="0" smtClean="0"/>
                        <a:t>Látky průhledné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Látky průsvitné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Látky neprůhledné</a:t>
                      </a:r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29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28596" y="3286124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0099"/>
                </a:solidFill>
              </a:rPr>
              <a:t>s</a:t>
            </a:r>
            <a:r>
              <a:rPr lang="cs-CZ" sz="2400" b="1" dirty="0" smtClean="0">
                <a:solidFill>
                  <a:srgbClr val="000099"/>
                </a:solidFill>
              </a:rPr>
              <a:t>klo skleničky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596" y="4000504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0099"/>
                </a:solidFill>
              </a:rPr>
              <a:t>s</a:t>
            </a:r>
            <a:r>
              <a:rPr lang="cs-CZ" sz="2000" b="1" dirty="0" smtClean="0">
                <a:solidFill>
                  <a:srgbClr val="000099"/>
                </a:solidFill>
              </a:rPr>
              <a:t>klo čiré žárovky</a:t>
            </a:r>
            <a:endParaRPr lang="cs-CZ" sz="2000" b="1" dirty="0">
              <a:solidFill>
                <a:srgbClr val="000099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14678" y="3286124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0099"/>
                </a:solidFill>
              </a:rPr>
              <a:t>m</a:t>
            </a:r>
            <a:r>
              <a:rPr lang="cs-CZ" sz="2000" b="1" dirty="0" smtClean="0">
                <a:solidFill>
                  <a:srgbClr val="000099"/>
                </a:solidFill>
              </a:rPr>
              <a:t>léčné plexisklo</a:t>
            </a:r>
            <a:endParaRPr lang="cs-CZ" sz="2000" b="1" dirty="0">
              <a:solidFill>
                <a:srgbClr val="000099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14678" y="3929066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0099"/>
                </a:solidFill>
              </a:rPr>
              <a:t>r</a:t>
            </a:r>
            <a:r>
              <a:rPr lang="cs-CZ" sz="2400" b="1" dirty="0" smtClean="0">
                <a:solidFill>
                  <a:srgbClr val="000099"/>
                </a:solidFill>
              </a:rPr>
              <a:t>ýhované sklo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14678" y="4572008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0099"/>
                </a:solidFill>
              </a:rPr>
              <a:t>s</a:t>
            </a:r>
            <a:r>
              <a:rPr lang="cs-CZ" b="1" dirty="0" smtClean="0">
                <a:solidFill>
                  <a:srgbClr val="000099"/>
                </a:solidFill>
              </a:rPr>
              <a:t>klo mléčné žárovky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14678" y="5214950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„kouřové sklo“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72198" y="3357562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99"/>
                </a:solidFill>
              </a:rPr>
              <a:t>porcelán</a:t>
            </a:r>
            <a:endParaRPr lang="cs-CZ" sz="2400" b="1" dirty="0">
              <a:solidFill>
                <a:srgbClr val="000099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72198" y="4000504"/>
            <a:ext cx="2643206" cy="5714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0099"/>
                </a:solidFill>
              </a:rPr>
              <a:t>p</a:t>
            </a:r>
            <a:r>
              <a:rPr lang="cs-CZ" sz="2400" b="1" dirty="0" smtClean="0">
                <a:solidFill>
                  <a:srgbClr val="000099"/>
                </a:solidFill>
              </a:rPr>
              <a:t>apír z učebnice</a:t>
            </a:r>
            <a:endParaRPr lang="cs-CZ" sz="24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Jakým řeckým písmenem označujeme vlnovou délku světla?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Vyberte správné označení: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071678"/>
            <a:ext cx="2571768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4000" b="1" dirty="0" smtClean="0">
                <a:solidFill>
                  <a:srgbClr val="003300"/>
                </a:solidFill>
                <a:latin typeface="Arial"/>
                <a:cs typeface="Arial"/>
              </a:rPr>
              <a:t>α</a:t>
            </a:r>
            <a:endParaRPr lang="cs-CZ" sz="4000" b="1" dirty="0" smtClean="0">
              <a:solidFill>
                <a:srgbClr val="003300"/>
              </a:solidFill>
              <a:latin typeface="Arial"/>
              <a:cs typeface="Arial"/>
            </a:endParaRPr>
          </a:p>
          <a:p>
            <a:pPr algn="ctr"/>
            <a:r>
              <a:rPr lang="en-US" sz="2800" b="1" dirty="0" smtClean="0">
                <a:solidFill>
                  <a:srgbClr val="003300"/>
                </a:solidFill>
                <a:latin typeface="Arial"/>
                <a:cs typeface="Arial"/>
              </a:rPr>
              <a:t>[</a:t>
            </a: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alfa</a:t>
            </a:r>
            <a:r>
              <a:rPr lang="en-US" sz="2800" b="1" dirty="0" smtClean="0">
                <a:solidFill>
                  <a:srgbClr val="003300"/>
                </a:solidFill>
                <a:latin typeface="Arial"/>
                <a:cs typeface="Arial"/>
              </a:rPr>
              <a:t>]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86116" y="2071678"/>
            <a:ext cx="2571768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4000" b="1" dirty="0" smtClean="0">
                <a:solidFill>
                  <a:srgbClr val="003300"/>
                </a:solidFill>
                <a:latin typeface="Arial"/>
                <a:cs typeface="Arial"/>
              </a:rPr>
              <a:t>Ω</a:t>
            </a:r>
            <a:endParaRPr lang="cs-CZ" sz="4000" b="1" dirty="0" smtClean="0">
              <a:solidFill>
                <a:srgbClr val="003300"/>
              </a:solidFill>
              <a:latin typeface="Arial"/>
              <a:cs typeface="Arial"/>
            </a:endParaRPr>
          </a:p>
          <a:p>
            <a:pPr algn="ctr"/>
            <a:r>
              <a:rPr lang="en-US" sz="2800" b="1" dirty="0" smtClean="0">
                <a:solidFill>
                  <a:srgbClr val="003300"/>
                </a:solidFill>
                <a:latin typeface="Arial"/>
                <a:cs typeface="Arial"/>
              </a:rPr>
              <a:t>[</a:t>
            </a: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omega</a:t>
            </a:r>
            <a:r>
              <a:rPr lang="en-US" sz="2800" b="1" dirty="0" smtClean="0">
                <a:solidFill>
                  <a:srgbClr val="003300"/>
                </a:solidFill>
                <a:latin typeface="Arial"/>
                <a:cs typeface="Arial"/>
              </a:rPr>
              <a:t>]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357950" y="1928802"/>
            <a:ext cx="2571768" cy="192882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4000" b="1" dirty="0" smtClean="0">
                <a:solidFill>
                  <a:srgbClr val="003300"/>
                </a:solidFill>
                <a:latin typeface="Arial"/>
                <a:cs typeface="Arial"/>
              </a:rPr>
              <a:t>λ</a:t>
            </a:r>
            <a:endParaRPr lang="cs-CZ" sz="4000" b="1" dirty="0" smtClean="0">
              <a:solidFill>
                <a:srgbClr val="003300"/>
              </a:solidFill>
              <a:latin typeface="Arial"/>
              <a:cs typeface="Arial"/>
            </a:endParaRPr>
          </a:p>
          <a:p>
            <a:pPr algn="ctr"/>
            <a:r>
              <a:rPr lang="en-US" sz="2800" b="1" dirty="0" smtClean="0">
                <a:solidFill>
                  <a:srgbClr val="003300"/>
                </a:solidFill>
                <a:latin typeface="Arial"/>
                <a:cs typeface="Arial"/>
              </a:rPr>
              <a:t>[</a:t>
            </a: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lambda</a:t>
            </a:r>
            <a:r>
              <a:rPr lang="en-US" sz="2800" b="1" dirty="0" smtClean="0">
                <a:solidFill>
                  <a:srgbClr val="003300"/>
                </a:solidFill>
                <a:latin typeface="Arial"/>
                <a:cs typeface="Arial"/>
              </a:rPr>
              <a:t> ]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mspektru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4214818"/>
            <a:ext cx="5572203" cy="2312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Jakou rychlostí se šíří světlo ve vakuu?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Vyberte správnou hodnotu: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1857364"/>
            <a:ext cx="2857520" cy="121444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300 000 km/min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472" y="3214686"/>
            <a:ext cx="2857520" cy="121444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300 000 km/h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28662" y="4643446"/>
            <a:ext cx="2857520" cy="1214446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300 000 km/s</a:t>
            </a:r>
            <a:endParaRPr lang="cs-CZ" sz="3200" b="1" dirty="0">
              <a:solidFill>
                <a:srgbClr val="000099"/>
              </a:solidFill>
            </a:endParaRPr>
          </a:p>
        </p:txBody>
      </p:sp>
      <p:pic>
        <p:nvPicPr>
          <p:cNvPr id="7" name="Obrázek 6" descr="12-13990-6-rychlost-svetla_1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496" y="2143116"/>
            <a:ext cx="4762507" cy="35718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99"/>
                </a:solidFill>
                <a:effectLst/>
              </a:rPr>
              <a:t>Přiřaďte k sobě správné hodnoty vlnových délek:</a:t>
            </a:r>
            <a:endParaRPr lang="cs-CZ" sz="2800" dirty="0">
              <a:solidFill>
                <a:srgbClr val="99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3286124"/>
            <a:ext cx="328614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světlo, které vnímá lidské oko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2000240"/>
            <a:ext cx="328614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u</a:t>
            </a:r>
            <a:r>
              <a:rPr lang="cs-CZ" sz="2800" b="1" dirty="0" smtClean="0">
                <a:solidFill>
                  <a:srgbClr val="660066"/>
                </a:solidFill>
              </a:rPr>
              <a:t>ltrafialové záření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34" y="4643446"/>
            <a:ext cx="328614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infračervené záření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57818" y="1928802"/>
            <a:ext cx="328614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λ 400 – 760 nm  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57818" y="3286124"/>
            <a:ext cx="328614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λ  ‹ 400 nm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57818" y="4643446"/>
            <a:ext cx="328614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λ  › 760 nm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 flipV="1">
            <a:off x="3714744" y="2428868"/>
            <a:ext cx="1571636" cy="1357322"/>
          </a:xfrm>
          <a:prstGeom prst="straightConnector1">
            <a:avLst/>
          </a:prstGeom>
          <a:ln w="762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endCxn id="8" idx="1"/>
          </p:cNvCxnSpPr>
          <p:nvPr/>
        </p:nvCxnSpPr>
        <p:spPr>
          <a:xfrm>
            <a:off x="3714744" y="2500306"/>
            <a:ext cx="1643074" cy="1285884"/>
          </a:xfrm>
          <a:prstGeom prst="straightConnector1">
            <a:avLst/>
          </a:prstGeom>
          <a:ln w="762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9" idx="1"/>
          </p:cNvCxnSpPr>
          <p:nvPr/>
        </p:nvCxnSpPr>
        <p:spPr>
          <a:xfrm>
            <a:off x="3786182" y="5143512"/>
            <a:ext cx="1571636" cy="1588"/>
          </a:xfrm>
          <a:prstGeom prst="straightConnector1">
            <a:avLst/>
          </a:prstGeom>
          <a:ln w="762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http://www.farnost-mb.cz/_d/svicka-1.jpg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http://www.i-svetlo.cz/wp-content/uploads/2012/08/slunce.jpg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http://www.hw.cz/files/images/mimochodem/05.jpg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http://www.rc-auta.eu/Fotografie/Zbozi/Original/reflektor%202.JPG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http://www.petraenergy.cz/data/content/images/zar1.jpg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http://hvezdarna.plzen.eu/foto/ada/Mesic/Mesic_Plejady.jpg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http://www.sklenarstvinonstop.cz/images/sortiment/zrcadla/zrcadlo-zlate.jpg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http://www.aluminiumshop.cz/emdata/products/415_l.jpg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http://i.iinfo.cz/urs/povray30_02-122270207944825.jpg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http://www.paladix.cz/clanky/img.php?ido=13412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www.fotoradce.cz/blog/soubory/clanky/227/mspektrum.jpg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files.sarka-pribylova.webnode.cz/200000202-a50a6a6041/oko3.jpg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4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4"/>
              </a:rPr>
              <a:t>media.investicniweb.cz/photos/2012/07/25/12-13990-6-rychlost-svetla_1_1.jpg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:2012-11-09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Vysvětlení pojmu „světlo“.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světelné zdroje.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Vyjmenování některých těles, které světlo odrážejí nebo pohlcují.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Rozdělení optického prostředí na průhledné, průsvitné a neprůhledné.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se seznámí s fyzikálními vlastnostmi světla (rychlost, vlnová délka</a:t>
            </a:r>
            <a:r>
              <a:rPr lang="cs-CZ" sz="2400" b="1" dirty="0" smtClean="0">
                <a:solidFill>
                  <a:srgbClr val="0070C0"/>
                </a:solidFill>
              </a:rPr>
              <a:t>).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Na závěr žák řeší úkoly, odpovídá na otázky, vybírá správné odpovědi, správné hodnoty, správné údaje.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Otázky slouží k </a:t>
            </a:r>
            <a:r>
              <a:rPr lang="cs-CZ" sz="2400" b="1" smtClean="0">
                <a:solidFill>
                  <a:srgbClr val="0070C0"/>
                </a:solidFill>
              </a:rPr>
              <a:t>zopakování probraného učiva.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arenR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arenR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arenR"/>
            </a:pPr>
            <a:endParaRPr lang="cs-CZ" sz="24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271</TotalTime>
  <Words>815</Words>
  <Application>Microsoft Office PowerPoint</Application>
  <PresentationFormat>Předvádění na obrazovce (4:3)</PresentationFormat>
  <Paragraphs>137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Co je světlo?</vt:lpstr>
      <vt:lpstr>Světelné zdroje, tělesa, která světlo VYZAŘUJÍ</vt:lpstr>
      <vt:lpstr>Tělesa, která světlo ODRÁŽEJÍ:</vt:lpstr>
      <vt:lpstr>Tělesa, která světlo POHLCUJÍ:</vt:lpstr>
      <vt:lpstr>Optická prostředí=látky, ve kterých se šíří světlo</vt:lpstr>
      <vt:lpstr>Rychlost šíření světla:</vt:lpstr>
      <vt:lpstr>Vlnová délka světla:</vt:lpstr>
      <vt:lpstr>Snímek 9</vt:lpstr>
      <vt:lpstr>Ultrafialové záření :</vt:lpstr>
      <vt:lpstr>Další využití UV záření:</vt:lpstr>
      <vt:lpstr>Infračervené záření:</vt:lpstr>
      <vt:lpstr>Vyberte zdroje světla a odstraňte tělesa, která světlo pouze odrážejí.</vt:lpstr>
      <vt:lpstr>Rozdělte následující látky na PRŮHLEDNÉ, PRŮSVITNÉ A NEPRŮHLEDNÉ: mléčné plexisklo, sklo skleničky, porcelán, rýhované sklo, papír z učebnice, sklo čiré žárovky, sklo mléčné žárovky, „kouřové sklo“</vt:lpstr>
      <vt:lpstr>Jakým řeckým písmenem označujeme vlnovou délku světla? Vyberte správné označení:</vt:lpstr>
      <vt:lpstr>Jakou rychlostí se šíří světlo ve vakuu? Vyberte správnou hodnotu:</vt:lpstr>
      <vt:lpstr>Přiřaďte k sobě správné hodnoty vlnových délek: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30</cp:revision>
  <dcterms:created xsi:type="dcterms:W3CDTF">2012-11-05T16:40:49Z</dcterms:created>
  <dcterms:modified xsi:type="dcterms:W3CDTF">2012-11-07T18:02:57Z</dcterms:modified>
</cp:coreProperties>
</file>