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66" r:id="rId4"/>
    <p:sldId id="267" r:id="rId5"/>
    <p:sldId id="268" r:id="rId6"/>
    <p:sldId id="269" r:id="rId7"/>
    <p:sldId id="270" r:id="rId8"/>
    <p:sldId id="259" r:id="rId9"/>
    <p:sldId id="260" r:id="rId10"/>
    <p:sldId id="261" r:id="rId11"/>
    <p:sldId id="262" r:id="rId12"/>
    <p:sldId id="263" r:id="rId13"/>
    <p:sldId id="264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57" r:id="rId22"/>
    <p:sldId id="258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FFCCFF"/>
    <a:srgbClr val="000066"/>
    <a:srgbClr val="000099"/>
    <a:srgbClr val="003300"/>
    <a:srgbClr val="CCFFCC"/>
    <a:srgbClr val="009900"/>
    <a:srgbClr val="800080"/>
    <a:srgbClr val="CC00CC"/>
    <a:srgbClr val="CCFF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DE927C6-EDCD-4E4C-856A-E86AD3C186BA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2C03A4C-3BBC-40FE-B30C-1B769A542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E927C6-EDCD-4E4C-856A-E86AD3C186BA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C03A4C-3BBC-40FE-B30C-1B769A5423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E927C6-EDCD-4E4C-856A-E86AD3C186BA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C03A4C-3BBC-40FE-B30C-1B769A5423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E927C6-EDCD-4E4C-856A-E86AD3C186BA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C03A4C-3BBC-40FE-B30C-1B769A5423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E927C6-EDCD-4E4C-856A-E86AD3C186BA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C03A4C-3BBC-40FE-B30C-1B769A542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E927C6-EDCD-4E4C-856A-E86AD3C186BA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C03A4C-3BBC-40FE-B30C-1B769A5423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E927C6-EDCD-4E4C-856A-E86AD3C186BA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C03A4C-3BBC-40FE-B30C-1B769A542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DE927C6-EDCD-4E4C-856A-E86AD3C186BA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C03A4C-3BBC-40FE-B30C-1B769A542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DE927C6-EDCD-4E4C-856A-E86AD3C186BA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2C03A4C-3BBC-40FE-B30C-1B769A5423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E927C6-EDCD-4E4C-856A-E86AD3C186BA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C03A4C-3BBC-40FE-B30C-1B769A542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E927C6-EDCD-4E4C-856A-E86AD3C186BA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C03A4C-3BBC-40FE-B30C-1B769A542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DE927C6-EDCD-4E4C-856A-E86AD3C186BA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2C03A4C-3BBC-40FE-B30C-1B769A542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i607.photobucket.com/albums/tt153/DARKANGEL133489/rainbow.jpg" TargetMode="External"/><Relationship Id="rId13" Type="http://schemas.openxmlformats.org/officeDocument/2006/relationships/hyperlink" Target="http://fyzmatik.pise.cz/img/180573.jpg" TargetMode="External"/><Relationship Id="rId3" Type="http://schemas.openxmlformats.org/officeDocument/2006/relationships/hyperlink" Target="http://leccos.com/pics/pic/faze_mesice.jpg" TargetMode="External"/><Relationship Id="rId7" Type="http://schemas.openxmlformats.org/officeDocument/2006/relationships/hyperlink" Target="http://www.publicdomainpictures.net/pictures/10000/nahled/1275-1245719193VBNd.jpg" TargetMode="External"/><Relationship Id="rId12" Type="http://schemas.openxmlformats.org/officeDocument/2006/relationships/hyperlink" Target="http://www.gymjil.cz/wp-content/uploads/2012/05/kapka_duha.jpg" TargetMode="External"/><Relationship Id="rId2" Type="http://schemas.openxmlformats.org/officeDocument/2006/relationships/hyperlink" Target="http://upload.wikimedia.org/wikipedia/commons/1/1b/Princip_primocareho_sireni_svetla.svg" TargetMode="External"/><Relationship Id="rId16" Type="http://schemas.openxmlformats.org/officeDocument/2006/relationships/hyperlink" Target="http://www.3dstudio.cz/files/clanky/70_pict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oradte.cz/picture/2008/52478.jpg" TargetMode="External"/><Relationship Id="rId11" Type="http://schemas.openxmlformats.org/officeDocument/2006/relationships/hyperlink" Target="http://upload.wikimedia.org/wikipedia/commons/2/27/WhereRainbowRises.jpg" TargetMode="External"/><Relationship Id="rId5" Type="http://schemas.openxmlformats.org/officeDocument/2006/relationships/hyperlink" Target="http://www.fotoradce.cz/blog/soubory/clanky/227/mspektrum.jpg" TargetMode="External"/><Relationship Id="rId15" Type="http://schemas.openxmlformats.org/officeDocument/2006/relationships/hyperlink" Target="http://mesic.astronomie.cz/Galerie/uplnek-3.jpg" TargetMode="External"/><Relationship Id="rId10" Type="http://schemas.openxmlformats.org/officeDocument/2006/relationships/hyperlink" Target="http://www.impromat.cz/digistudio/images/rozpad_svetla.jpg" TargetMode="External"/><Relationship Id="rId4" Type="http://schemas.openxmlformats.org/officeDocument/2006/relationships/hyperlink" Target="http://petra-krejsova.ic.cz/index.php_soubory/prism2.jpg" TargetMode="External"/><Relationship Id="rId9" Type="http://schemas.openxmlformats.org/officeDocument/2006/relationships/hyperlink" Target="http://images.detske-hry.com/tn/data/0/0/2010/02/16/11463/11463.1-80-367x470.jpg" TargetMode="External"/><Relationship Id="rId14" Type="http://schemas.openxmlformats.org/officeDocument/2006/relationships/hyperlink" Target="http://nd04.jxs.cz/204/530/08575184c3_72641749_o2.jpg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071538" y="4714884"/>
            <a:ext cx="6981926" cy="100013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k naučení nového učiva. Žák se učí o </a:t>
            </a:r>
            <a:r>
              <a:rPr lang="cs-CZ" sz="1600" b="1" dirty="0" smtClean="0">
                <a:solidFill>
                  <a:srgbClr val="00B0F0"/>
                </a:solidFill>
              </a:rPr>
              <a:t>barvě světla, šíření </a:t>
            </a:r>
            <a:r>
              <a:rPr lang="cs-CZ" sz="1600" b="1" dirty="0" smtClean="0">
                <a:solidFill>
                  <a:srgbClr val="00B0F0"/>
                </a:solidFill>
              </a:rPr>
              <a:t>světla a vzniku stínu.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428728" y="3286124"/>
            <a:ext cx="6643734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Barva světla, šíření </a:t>
            </a: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světla a stín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00298" y="428604"/>
            <a:ext cx="639104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11/2012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VY_32_INOVACE_FY.7.A.17_barva_svetla_</a:t>
            </a:r>
            <a:r>
              <a:rPr lang="cs-CZ" b="1" dirty="0" err="1" smtClean="0">
                <a:solidFill>
                  <a:srgbClr val="002060"/>
                </a:solidFill>
              </a:rPr>
              <a:t>sireni</a:t>
            </a:r>
            <a:r>
              <a:rPr lang="cs-CZ" b="1" dirty="0" smtClean="0">
                <a:solidFill>
                  <a:srgbClr val="002060"/>
                </a:solidFill>
              </a:rPr>
              <a:t>_svetla_a_stin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310238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9"/>
            <a:ext cx="8229600" cy="32861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66"/>
                </a:solidFill>
              </a:rPr>
              <a:t>Bílé světlo v sobě obsahuje celou škálu barev (od fialové přes modrou, zelenou, žlutou, oranžovou až k červené).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66"/>
                </a:solidFill>
              </a:rPr>
              <a:t>Tato barevná paleta se nazývá – SVĚTELNÉ SPEKTRUM.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66"/>
                </a:solidFill>
              </a:rPr>
              <a:t>Každá barva se na skleněném hranolu různě láme.</a:t>
            </a:r>
            <a:endParaRPr lang="cs-CZ" sz="2800" b="1" dirty="0">
              <a:solidFill>
                <a:srgbClr val="FF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65403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effectLst/>
              </a:rPr>
              <a:t>Barva světla:</a:t>
            </a:r>
            <a:endParaRPr lang="cs-CZ" sz="3200" dirty="0">
              <a:solidFill>
                <a:srgbClr val="FF0066"/>
              </a:solidFill>
              <a:effectLst/>
            </a:endParaRPr>
          </a:p>
        </p:txBody>
      </p:sp>
      <p:pic>
        <p:nvPicPr>
          <p:cNvPr id="4" name="Obrázek 3" descr="prism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6248" y="4000504"/>
            <a:ext cx="3571900" cy="241452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786578" y="48577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86700" cy="165416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Základní barvy spektra a jim odpovídající vlnové délky: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pic>
        <p:nvPicPr>
          <p:cNvPr id="4" name="Obrázek 3" descr="mspektrum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2000240"/>
            <a:ext cx="7410108" cy="30758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28803"/>
            <a:ext cx="8229600" cy="150019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9900"/>
                </a:solidFill>
              </a:rPr>
              <a:t>Při smíchání všech základních barev vzniká výsledná barva BÍLÁ.</a:t>
            </a:r>
            <a:endParaRPr lang="cs-CZ" sz="3200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8272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Bílé světlo – označujeme ho jako SLOŽENÉ SVĚTLO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pic>
        <p:nvPicPr>
          <p:cNvPr id="4" name="Obrázek 3" descr="5247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6248" y="3286124"/>
            <a:ext cx="3286148" cy="32861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000240"/>
            <a:ext cx="8229600" cy="366218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99"/>
                </a:solidFill>
              </a:rPr>
              <a:t>Rozklad bílého slunečního světla na drobných kapénkách vody, které jsou ve vzduchu. 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99"/>
                </a:solidFill>
              </a:rPr>
              <a:t>Vzniká v důsledku dvojího lomu světelného paprsku.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CC0099"/>
                </a:solidFill>
              </a:rPr>
              <a:t>(vzniká v horkých letních dnech)</a:t>
            </a:r>
            <a:endParaRPr lang="cs-CZ" sz="32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71736" y="571480"/>
            <a:ext cx="3257544" cy="1143000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660066"/>
                </a:solidFill>
                <a:effectLst/>
              </a:rPr>
              <a:t>DUHA:</a:t>
            </a:r>
            <a:endParaRPr lang="cs-CZ" sz="6000" dirty="0">
              <a:solidFill>
                <a:srgbClr val="66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275-1245719193VBN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34" y="1643050"/>
            <a:ext cx="5095456" cy="3819521"/>
          </a:xfrm>
          <a:prstGeom prst="rect">
            <a:avLst/>
          </a:prstGeom>
        </p:spPr>
      </p:pic>
      <p:pic>
        <p:nvPicPr>
          <p:cNvPr id="3" name="Obrázek 2" descr="rainbow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8" y="2357430"/>
            <a:ext cx="2790824" cy="278606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14348" y="571480"/>
            <a:ext cx="75009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0099"/>
                </a:solidFill>
              </a:rPr>
              <a:t>Duha, světelné spektrum duhy:</a:t>
            </a:r>
            <a:endParaRPr lang="cs-CZ" sz="3600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85720" y="3071810"/>
            <a:ext cx="3257544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Míchání barev: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pic>
        <p:nvPicPr>
          <p:cNvPr id="4" name="Obrázek 3" descr="11463.1-80-367x47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1934" y="402326"/>
            <a:ext cx="4781559" cy="612352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6686568" cy="173335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4400" b="1" dirty="0" smtClean="0">
                <a:solidFill>
                  <a:srgbClr val="800080"/>
                </a:solidFill>
              </a:rPr>
              <a:t>úzký svazek světla</a:t>
            </a:r>
          </a:p>
          <a:p>
            <a:pPr>
              <a:buFont typeface="Wingdings" pitchFamily="2" charset="2"/>
              <a:buChar char="q"/>
            </a:pPr>
            <a:r>
              <a:rPr lang="cs-CZ" sz="4400" b="1" dirty="0" smtClean="0">
                <a:solidFill>
                  <a:srgbClr val="800080"/>
                </a:solidFill>
              </a:rPr>
              <a:t>šíří se přímočaře</a:t>
            </a:r>
            <a:endParaRPr lang="cs-CZ" sz="4400" b="1" dirty="0">
              <a:solidFill>
                <a:srgbClr val="80008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829312" cy="101122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CC"/>
                </a:solidFill>
                <a:effectLst/>
              </a:rPr>
              <a:t>Co je to světelný paprsek?</a:t>
            </a:r>
            <a:endParaRPr lang="cs-CZ" sz="3200" dirty="0">
              <a:solidFill>
                <a:srgbClr val="9900CC"/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86000" y="-633650"/>
            <a:ext cx="4572000" cy="812530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  </a:t>
            </a:r>
          </a:p>
          <a:p>
            <a:r>
              <a:rPr lang="cs-CZ" dirty="0" smtClean="0"/>
              <a:t>  </a:t>
            </a:r>
          </a:p>
          <a:p>
            <a:r>
              <a:rPr lang="cs-CZ" dirty="0" smtClean="0"/>
              <a:t>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</a:t>
            </a:r>
          </a:p>
          <a:p>
            <a:r>
              <a:rPr lang="cs-CZ" dirty="0" smtClean="0"/>
              <a:t>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Obrázek 4" descr="524px-Princip_primocareho_sireni_svetla.svg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4876" y="3070174"/>
            <a:ext cx="3781434" cy="324741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85720" y="4357694"/>
            <a:ext cx="392909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33CC"/>
                </a:solidFill>
              </a:rPr>
              <a:t>š</a:t>
            </a:r>
            <a:r>
              <a:rPr lang="cs-CZ" sz="3200" b="1" dirty="0" smtClean="0">
                <a:solidFill>
                  <a:srgbClr val="FF33CC"/>
                </a:solidFill>
              </a:rPr>
              <a:t>íření světla z bodového zdroje</a:t>
            </a:r>
            <a:endParaRPr lang="cs-CZ" sz="3200" b="1" dirty="0">
              <a:solidFill>
                <a:srgbClr val="FF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864307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FF"/>
                </a:solidFill>
              </a:rPr>
              <a:t>v mnoha přístrojích (LCD obrazovkách, DVD přehrávačích, mobilech atd.)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FF"/>
                </a:solidFill>
              </a:rPr>
              <a:t>s jeho pomocí se svařuje i řeže, nebo třeba operuje,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FF"/>
                </a:solidFill>
              </a:rPr>
              <a:t>světlo se využívá v mnoha oblastech (komunikace, zdravotnictví, výrobní technologie…)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FF"/>
                </a:solidFill>
              </a:rPr>
              <a:t>pomocí světla pozorují lidé i vzdálená vesmírná tělesa, která vyzařují, odráží nebo jsou jiným způsobem ovlivněna </a:t>
            </a:r>
            <a:r>
              <a:rPr lang="cs-CZ" sz="2800" b="1" dirty="0" smtClean="0">
                <a:solidFill>
                  <a:srgbClr val="0000FF"/>
                </a:solidFill>
              </a:rPr>
              <a:t>světlem,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atd.</a:t>
            </a: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Využití světla: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09081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9900"/>
                </a:solidFill>
              </a:rPr>
              <a:t>Za překážkou, která brání průchodu světla, vzniká STÍN.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9900"/>
                </a:solidFill>
              </a:rPr>
              <a:t>Za překážkou, která je osvětlena více světelnými zdroji, vzniká plný stín, případně polostín, podle vzájemné polohy světelných zdrojů a překážky.</a:t>
            </a:r>
            <a:endParaRPr lang="cs-CZ" sz="3200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115064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Stín, polostín, plný stín: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85720" y="214290"/>
            <a:ext cx="1643074" cy="92869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D60093"/>
                </a:solidFill>
                <a:effectLst/>
              </a:rPr>
              <a:t>Stín</a:t>
            </a:r>
            <a:endParaRPr lang="cs-CZ" sz="3200" dirty="0">
              <a:solidFill>
                <a:srgbClr val="D60093"/>
              </a:solidFill>
              <a:effectLst/>
            </a:endParaRPr>
          </a:p>
        </p:txBody>
      </p:sp>
      <p:pic>
        <p:nvPicPr>
          <p:cNvPr id="4" name="Obrázek 3" descr="MP9004036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8" y="1214422"/>
            <a:ext cx="2472076" cy="2368013"/>
          </a:xfrm>
          <a:prstGeom prst="rect">
            <a:avLst/>
          </a:prstGeom>
        </p:spPr>
      </p:pic>
      <p:pic>
        <p:nvPicPr>
          <p:cNvPr id="5" name="Obrázek 4" descr="MP90040715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00826" y="500042"/>
            <a:ext cx="2069454" cy="3107215"/>
          </a:xfrm>
          <a:prstGeom prst="rect">
            <a:avLst/>
          </a:prstGeom>
        </p:spPr>
      </p:pic>
      <p:pic>
        <p:nvPicPr>
          <p:cNvPr id="6" name="Obrázek 5" descr="MP90040896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28992" y="428604"/>
            <a:ext cx="2096522" cy="3143248"/>
          </a:xfrm>
          <a:prstGeom prst="rect">
            <a:avLst/>
          </a:prstGeom>
        </p:spPr>
      </p:pic>
      <p:pic>
        <p:nvPicPr>
          <p:cNvPr id="7" name="Obrázek 6" descr="MP90042312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572132" y="3714752"/>
            <a:ext cx="2886029" cy="2928934"/>
          </a:xfrm>
          <a:prstGeom prst="rect">
            <a:avLst/>
          </a:prstGeom>
        </p:spPr>
      </p:pic>
      <p:pic>
        <p:nvPicPr>
          <p:cNvPr id="8" name="Obrázek 7" descr="MP900427588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71736" y="4071942"/>
            <a:ext cx="2236879" cy="22859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9"/>
            <a:ext cx="8229600" cy="857255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33CC"/>
                </a:solidFill>
              </a:rPr>
              <a:t>Vzhled Měsíce, jak ho vidíme na obloze, souvisí s jeho osvětlením a zastíněním.</a:t>
            </a:r>
            <a:endParaRPr lang="cs-CZ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2547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Fáze měsíce: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2143116"/>
            <a:ext cx="778674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0066"/>
                </a:solidFill>
              </a:rPr>
              <a:t>Nov</a:t>
            </a:r>
            <a:r>
              <a:rPr lang="cs-CZ" sz="2800" b="1" dirty="0" smtClean="0">
                <a:solidFill>
                  <a:srgbClr val="000099"/>
                </a:solidFill>
              </a:rPr>
              <a:t>-Měsíc je k Zemi přivrácen neosvětlenou stranou.</a:t>
            </a:r>
          </a:p>
          <a:p>
            <a:r>
              <a:rPr lang="cs-CZ" sz="2800" b="1" u="sng" dirty="0" smtClean="0">
                <a:solidFill>
                  <a:srgbClr val="000066"/>
                </a:solidFill>
              </a:rPr>
              <a:t>První čtvrť</a:t>
            </a:r>
            <a:r>
              <a:rPr lang="cs-CZ" sz="2800" b="1" dirty="0" smtClean="0">
                <a:solidFill>
                  <a:srgbClr val="000099"/>
                </a:solidFill>
              </a:rPr>
              <a:t>-Měsíc dorůstá, má tvar písmene D.</a:t>
            </a:r>
          </a:p>
          <a:p>
            <a:r>
              <a:rPr lang="cs-CZ" sz="2800" b="1" u="sng" dirty="0" smtClean="0">
                <a:solidFill>
                  <a:srgbClr val="000066"/>
                </a:solidFill>
              </a:rPr>
              <a:t>Úplněk</a:t>
            </a:r>
            <a:r>
              <a:rPr lang="cs-CZ" sz="2800" b="1" dirty="0" smtClean="0">
                <a:solidFill>
                  <a:srgbClr val="000099"/>
                </a:solidFill>
              </a:rPr>
              <a:t>-Měsíc je k Zemi přivrácen osvětlenou stranou.</a:t>
            </a:r>
          </a:p>
          <a:p>
            <a:r>
              <a:rPr lang="cs-CZ" sz="2800" b="1" u="sng" dirty="0" smtClean="0">
                <a:solidFill>
                  <a:srgbClr val="000066"/>
                </a:solidFill>
              </a:rPr>
              <a:t>Poslední čtvrť</a:t>
            </a:r>
            <a:r>
              <a:rPr lang="cs-CZ" sz="2800" b="1" dirty="0" smtClean="0">
                <a:solidFill>
                  <a:srgbClr val="000099"/>
                </a:solidFill>
              </a:rPr>
              <a:t>-po úplňku před novem má Měsíc tvar písmene C, říká se, že couvá.</a:t>
            </a:r>
            <a:endParaRPr lang="cs-CZ" sz="28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faze_mesic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794" y="1285860"/>
            <a:ext cx="6072230" cy="500692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000232" y="428604"/>
            <a:ext cx="3143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33CC"/>
                </a:solidFill>
              </a:rPr>
              <a:t>Fáze Měsíce:</a:t>
            </a:r>
            <a:endParaRPr lang="cs-CZ" sz="3200" b="1" dirty="0">
              <a:solidFill>
                <a:srgbClr val="00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Otázky a úkoly:</a:t>
            </a:r>
            <a:r>
              <a:rPr lang="cs-CZ" sz="3200" dirty="0" smtClean="0">
                <a:solidFill>
                  <a:srgbClr val="0099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Vyjmenujte všechny základní barvy slunečního (světelného) spektra: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sp>
        <p:nvSpPr>
          <p:cNvPr id="1026" name="AutoShape 2" descr="http://www.impromat.cz/digistudio/images/rozpad_svetla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" name="Obrázek 6" descr="rozpad_svetl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3504" y="4572008"/>
            <a:ext cx="3067276" cy="2021292"/>
          </a:xfrm>
          <a:prstGeom prst="rect">
            <a:avLst/>
          </a:prstGeom>
        </p:spPr>
      </p:pic>
      <p:sp>
        <p:nvSpPr>
          <p:cNvPr id="8" name="Zaoblený obdélník 7"/>
          <p:cNvSpPr/>
          <p:nvPr/>
        </p:nvSpPr>
        <p:spPr>
          <a:xfrm>
            <a:off x="428596" y="2214554"/>
            <a:ext cx="2786082" cy="71438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červená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28596" y="3143248"/>
            <a:ext cx="2786082" cy="71438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3300"/>
                </a:solidFill>
              </a:rPr>
              <a:t>oranžová</a:t>
            </a:r>
            <a:endParaRPr lang="cs-CZ" sz="2800" b="1" dirty="0">
              <a:solidFill>
                <a:srgbClr val="FF33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28596" y="4071942"/>
            <a:ext cx="2786082" cy="71438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C00"/>
                </a:solidFill>
              </a:rPr>
              <a:t>žlutá</a:t>
            </a:r>
            <a:endParaRPr lang="cs-CZ" sz="2800" b="1" dirty="0">
              <a:solidFill>
                <a:srgbClr val="FFCC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28596" y="4929198"/>
            <a:ext cx="2786082" cy="71438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zelená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357686" y="2000240"/>
            <a:ext cx="2786082" cy="71438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azurová</a:t>
            </a:r>
            <a:endParaRPr lang="cs-CZ" sz="28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357686" y="2857496"/>
            <a:ext cx="2786082" cy="71438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FF"/>
                </a:solidFill>
              </a:rPr>
              <a:t>modrá</a:t>
            </a: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357686" y="3714752"/>
            <a:ext cx="2786082" cy="71438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fialová</a:t>
            </a:r>
            <a:endParaRPr lang="cs-CZ" sz="2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8272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>Odpovězte na otázku:</a:t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Proč vzniká často v létě po bouřce duha?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  <p:pic>
        <p:nvPicPr>
          <p:cNvPr id="4" name="Obrázek 3" descr="WhereRainbowRis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628" y="1857364"/>
            <a:ext cx="3135458" cy="4721631"/>
          </a:xfrm>
          <a:prstGeom prst="rect">
            <a:avLst/>
          </a:prstGeom>
        </p:spPr>
      </p:pic>
      <p:pic>
        <p:nvPicPr>
          <p:cNvPr id="5" name="Obrázek 4" descr="kapka_duh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7290" y="2000240"/>
            <a:ext cx="2857500" cy="28575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428728" y="5357826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660066"/>
                </a:solidFill>
              </a:rPr>
              <a:t>k</a:t>
            </a:r>
            <a:r>
              <a:rPr lang="cs-CZ" sz="3200" b="1" dirty="0" smtClean="0">
                <a:solidFill>
                  <a:srgbClr val="660066"/>
                </a:solidFill>
              </a:rPr>
              <a:t>apka-duha</a:t>
            </a:r>
            <a:endParaRPr lang="cs-CZ" sz="32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28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66"/>
                </a:solidFill>
                <a:effectLst/>
              </a:rPr>
              <a:t>Vyberte správnou odpověď:</a:t>
            </a:r>
            <a:br>
              <a:rPr lang="cs-CZ" sz="3200" dirty="0" smtClean="0">
                <a:solidFill>
                  <a:srgbClr val="000066"/>
                </a:solidFill>
                <a:effectLst/>
              </a:rPr>
            </a:br>
            <a:r>
              <a:rPr lang="cs-CZ" sz="3200" dirty="0" smtClean="0">
                <a:solidFill>
                  <a:srgbClr val="000066"/>
                </a:solidFill>
                <a:effectLst/>
              </a:rPr>
              <a:t>Je bílé světlo složené, nebo jednoduché?</a:t>
            </a:r>
            <a:endParaRPr lang="cs-CZ" sz="3200" dirty="0">
              <a:solidFill>
                <a:srgbClr val="000066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571472" y="2071678"/>
            <a:ext cx="3643338" cy="1571636"/>
          </a:xfrm>
          <a:prstGeom prst="ellipse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jednoduché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714348" y="4143380"/>
            <a:ext cx="3571900" cy="1643074"/>
          </a:xfrm>
          <a:prstGeom prst="ellipse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složené</a:t>
            </a:r>
            <a:endParaRPr lang="cs-CZ" sz="3200" b="1" dirty="0">
              <a:solidFill>
                <a:srgbClr val="000099"/>
              </a:solidFill>
            </a:endParaRPr>
          </a:p>
        </p:txBody>
      </p:sp>
      <p:pic>
        <p:nvPicPr>
          <p:cNvPr id="6" name="Obrázek 5" descr="5247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7752" y="2071678"/>
            <a:ext cx="3738572" cy="37385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143116"/>
            <a:ext cx="8229600" cy="1928826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800080"/>
                </a:solidFill>
              </a:rPr>
              <a:t>Správná odpověď:</a:t>
            </a:r>
          </a:p>
          <a:p>
            <a:pPr>
              <a:buNone/>
            </a:pPr>
            <a:r>
              <a:rPr lang="cs-CZ" b="1" dirty="0" smtClean="0">
                <a:solidFill>
                  <a:srgbClr val="800080"/>
                </a:solidFill>
              </a:rPr>
              <a:t>Těleso má černou barvu, pokud pohlcuje všechny spektrální barvy.</a:t>
            </a:r>
            <a:endParaRPr lang="cs-CZ" b="1" dirty="0">
              <a:solidFill>
                <a:srgbClr val="80008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28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CC"/>
                </a:solidFill>
                <a:effectLst/>
              </a:rPr>
              <a:t>Co to znamená, že těleso má černou barvu?</a:t>
            </a:r>
            <a:endParaRPr lang="cs-CZ" sz="3200" dirty="0">
              <a:solidFill>
                <a:srgbClr val="CC00CC"/>
              </a:solidFill>
              <a:effectLst/>
            </a:endParaRPr>
          </a:p>
        </p:txBody>
      </p:sp>
      <p:pic>
        <p:nvPicPr>
          <p:cNvPr id="4" name="Obrázek 3" descr="180573.jpg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6380" y="3643314"/>
            <a:ext cx="2842099" cy="278605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9900"/>
                </a:solidFill>
                <a:effectLst/>
              </a:rPr>
              <a:t>Jak dlouho trvá měsíční cyklus? (Za jak dlouho se vystřídají všechny fáze Měsíce?)</a:t>
            </a:r>
            <a:br>
              <a:rPr lang="cs-CZ" sz="2800" dirty="0" smtClean="0">
                <a:solidFill>
                  <a:srgbClr val="009900"/>
                </a:solidFill>
                <a:effectLst/>
              </a:rPr>
            </a:br>
            <a:r>
              <a:rPr lang="cs-CZ" sz="2800" dirty="0" smtClean="0">
                <a:solidFill>
                  <a:srgbClr val="009900"/>
                </a:solidFill>
                <a:effectLst/>
              </a:rPr>
              <a:t>Vyberte správné číslo:</a:t>
            </a:r>
            <a:endParaRPr lang="cs-CZ" sz="28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0" y="3286124"/>
            <a:ext cx="1928826" cy="1928826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00"/>
                </a:solidFill>
              </a:rPr>
              <a:t>21 dní</a:t>
            </a:r>
            <a:endParaRPr lang="cs-CZ" sz="3200" b="1" dirty="0">
              <a:solidFill>
                <a:srgbClr val="0033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714480" y="2071678"/>
            <a:ext cx="1928826" cy="1928826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00"/>
                </a:solidFill>
              </a:rPr>
              <a:t>28 dní</a:t>
            </a:r>
            <a:endParaRPr lang="cs-CZ" sz="3200" b="1" dirty="0">
              <a:solidFill>
                <a:srgbClr val="0033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1785918" y="4429132"/>
            <a:ext cx="1928826" cy="1928826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00"/>
                </a:solidFill>
              </a:rPr>
              <a:t>24 dní</a:t>
            </a:r>
            <a:endParaRPr lang="cs-CZ" sz="3200" b="1" dirty="0">
              <a:solidFill>
                <a:srgbClr val="003300"/>
              </a:solidFill>
            </a:endParaRPr>
          </a:p>
        </p:txBody>
      </p:sp>
      <p:pic>
        <p:nvPicPr>
          <p:cNvPr id="7" name="Obrázek 6" descr="08575184c3_72641749_o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9058" y="2786058"/>
            <a:ext cx="5000660" cy="33451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2566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99"/>
                </a:solidFill>
                <a:effectLst/>
              </a:rPr>
              <a:t>Jak se nazývá fáze Měsíce, jestliže vidíme Měsíc jako plný osvětlený kruh?</a:t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</a:rPr>
              <a:t>Vyberte správný název:</a:t>
            </a:r>
            <a:endParaRPr lang="cs-CZ" sz="2800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71472" y="2143116"/>
            <a:ext cx="2714644" cy="107157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čtvrť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71472" y="3429000"/>
            <a:ext cx="2714644" cy="107157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úplněk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71472" y="4714884"/>
            <a:ext cx="2714644" cy="107157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nov</a:t>
            </a:r>
            <a:endParaRPr lang="cs-CZ" sz="3200" b="1" dirty="0">
              <a:solidFill>
                <a:srgbClr val="000066"/>
              </a:solidFill>
            </a:endParaRPr>
          </a:p>
        </p:txBody>
      </p:sp>
      <p:pic>
        <p:nvPicPr>
          <p:cNvPr id="7" name="Obrázek 6" descr="uplnek-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0496" y="2143116"/>
            <a:ext cx="4390922" cy="42957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Odpovězte na otázku: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Co vzniká ze překážkou, která brání průchodu světla?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endParaRPr lang="cs-CZ" sz="3200" dirty="0">
              <a:solidFill>
                <a:srgbClr val="660066"/>
              </a:solidFill>
              <a:effectLst/>
            </a:endParaRPr>
          </a:p>
        </p:txBody>
      </p:sp>
      <p:pic>
        <p:nvPicPr>
          <p:cNvPr id="4" name="Obrázek 3" descr="70_pict0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7554" y="2500306"/>
            <a:ext cx="5080000" cy="3810000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714348" y="2571744"/>
            <a:ext cx="1857388" cy="2286016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660066"/>
                </a:solidFill>
              </a:rPr>
              <a:t>STÍN</a:t>
            </a:r>
            <a:endParaRPr lang="cs-CZ" sz="44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118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Tesař J., Jáchim F., Fyzika 3 pro ZŠ, Světelné jevy, mechanické vlastnosti látek, pedagogické nakladatelství, a.s., SPN 2009.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galerie office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  <a:hlinkClick r:id="rId2"/>
              </a:rPr>
              <a:t>http://upload.wikimedia.org/wikipedia/commons/1/1b/Princip_primocareho_sireni_svetla.svg</a:t>
            </a:r>
            <a:r>
              <a:rPr lang="cs-CZ" sz="1200" b="1" dirty="0" smtClean="0">
                <a:solidFill>
                  <a:srgbClr val="00CC00"/>
                </a:solidFill>
              </a:rPr>
              <a:t> 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3"/>
              </a:rPr>
              <a:t>http://</a:t>
            </a:r>
            <a:r>
              <a:rPr lang="en-US" sz="1200" b="1" dirty="0" smtClean="0">
                <a:solidFill>
                  <a:srgbClr val="00CC00"/>
                </a:solidFill>
                <a:hlinkClick r:id="rId3"/>
              </a:rPr>
              <a:t>leccos.com/pics/pic/faze_mesice.jpg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4"/>
              </a:rPr>
              <a:t>http://</a:t>
            </a:r>
            <a:r>
              <a:rPr lang="en-US" sz="1200" b="1" dirty="0" smtClean="0">
                <a:solidFill>
                  <a:srgbClr val="00CC00"/>
                </a:solidFill>
                <a:hlinkClick r:id="rId4"/>
              </a:rPr>
              <a:t>petra-krejsova.ic.cz/index.php_soubory/prism2.jpg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5"/>
              </a:rPr>
              <a:t>http://</a:t>
            </a:r>
            <a:r>
              <a:rPr lang="en-US" sz="1200" b="1" dirty="0" smtClean="0">
                <a:solidFill>
                  <a:srgbClr val="00CC00"/>
                </a:solidFill>
                <a:hlinkClick r:id="rId5"/>
              </a:rPr>
              <a:t>www.fotoradce.cz/blog/soubory/clanky/227/mspektrum.jpg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6"/>
              </a:rPr>
              <a:t>http://</a:t>
            </a:r>
            <a:r>
              <a:rPr lang="en-US" sz="1200" b="1" dirty="0" smtClean="0">
                <a:solidFill>
                  <a:srgbClr val="00CC00"/>
                </a:solidFill>
                <a:hlinkClick r:id="rId6"/>
              </a:rPr>
              <a:t>www.poradte.cz/picture/2008/52478.jpg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7"/>
              </a:rPr>
              <a:t>http://</a:t>
            </a:r>
            <a:r>
              <a:rPr lang="en-US" sz="1200" b="1" dirty="0" smtClean="0">
                <a:solidFill>
                  <a:srgbClr val="00CC00"/>
                </a:solidFill>
                <a:hlinkClick r:id="rId7"/>
              </a:rPr>
              <a:t>www.publicdomainpictures.net/pictures/10000/nahled/1275-1245719193VBNd.jpg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8"/>
              </a:rPr>
              <a:t>http://</a:t>
            </a:r>
            <a:r>
              <a:rPr lang="en-US" sz="1200" b="1" dirty="0" smtClean="0">
                <a:solidFill>
                  <a:srgbClr val="00CC00"/>
                </a:solidFill>
                <a:hlinkClick r:id="rId8"/>
              </a:rPr>
              <a:t>i607.photobucket.com/albums/tt153/DARKANGEL133489/rainbow.jpg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9"/>
              </a:rPr>
              <a:t>http://images.detske-hry.com/tn/data/0/0/2010/02/16/11463//</a:t>
            </a:r>
            <a:r>
              <a:rPr lang="en-US" sz="1200" b="1" dirty="0" smtClean="0">
                <a:solidFill>
                  <a:srgbClr val="00CC00"/>
                </a:solidFill>
                <a:hlinkClick r:id="rId9"/>
              </a:rPr>
              <a:t>11463.1-80-367x470.jpg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www.impromat.cz/</a:t>
            </a:r>
            <a:r>
              <a:rPr lang="cs-CZ" sz="1200" b="1" dirty="0" err="1" smtClean="0">
                <a:hlinkClick r:id="rId10"/>
              </a:rPr>
              <a:t>digistudio</a:t>
            </a:r>
            <a:r>
              <a:rPr lang="cs-CZ" sz="1200" b="1" dirty="0" smtClean="0">
                <a:hlinkClick r:id="rId10"/>
              </a:rPr>
              <a:t>/images/rozpad_</a:t>
            </a:r>
            <a:r>
              <a:rPr lang="cs-CZ" sz="1200" b="1" dirty="0" err="1" smtClean="0">
                <a:hlinkClick r:id="rId10"/>
              </a:rPr>
              <a:t>svetla.jpg</a:t>
            </a:r>
            <a:r>
              <a:rPr lang="cs-CZ" sz="1200" b="1" dirty="0" smtClean="0"/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1"/>
              </a:rPr>
              <a:t>http://</a:t>
            </a:r>
            <a:r>
              <a:rPr lang="en-US" sz="1200" b="1" dirty="0" smtClean="0">
                <a:solidFill>
                  <a:srgbClr val="00CC00"/>
                </a:solidFill>
                <a:hlinkClick r:id="rId11"/>
              </a:rPr>
              <a:t>upload.wikimedia.org/wikipedia/commons/2/27/WhereRainbowRises.jpg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2"/>
              </a:rPr>
              <a:t>http://</a:t>
            </a:r>
            <a:r>
              <a:rPr lang="en-US" sz="1200" b="1" dirty="0" smtClean="0">
                <a:solidFill>
                  <a:srgbClr val="00CC00"/>
                </a:solidFill>
                <a:hlinkClick r:id="rId12"/>
              </a:rPr>
              <a:t>www.gymjil.cz/wp-content/uploads/2012/05/kapka_duha.jpg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3"/>
              </a:rPr>
              <a:t>http://</a:t>
            </a:r>
            <a:r>
              <a:rPr lang="en-US" sz="1200" b="1" dirty="0" smtClean="0">
                <a:solidFill>
                  <a:srgbClr val="00CC00"/>
                </a:solidFill>
                <a:hlinkClick r:id="rId13"/>
              </a:rPr>
              <a:t>fyzmatik.pise.cz/img/180573.jpg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4"/>
              </a:rPr>
              <a:t>http://</a:t>
            </a:r>
            <a:r>
              <a:rPr lang="en-US" sz="1200" b="1" dirty="0" smtClean="0">
                <a:solidFill>
                  <a:srgbClr val="00CC00"/>
                </a:solidFill>
                <a:hlinkClick r:id="rId14"/>
              </a:rPr>
              <a:t>nd04.jxs.cz/204/530/08575184c3_72641749_o2.jpg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hlinkClick r:id="rId15"/>
              </a:rPr>
              <a:t>http://</a:t>
            </a:r>
            <a:r>
              <a:rPr lang="cs-CZ" sz="1200" b="1" dirty="0" smtClean="0">
                <a:hlinkClick r:id="rId15"/>
              </a:rPr>
              <a:t>mesic.astronomie.cz/Galerie/uplnek-3.jpg</a:t>
            </a:r>
            <a:r>
              <a:rPr lang="cs-CZ" sz="1200" b="1" dirty="0" smtClean="0"/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hlinkClick r:id="rId16"/>
              </a:rPr>
              <a:t>http://</a:t>
            </a:r>
            <a:r>
              <a:rPr lang="cs-CZ" sz="1200" b="1" dirty="0" smtClean="0">
                <a:hlinkClick r:id="rId16"/>
              </a:rPr>
              <a:t>www.3dstudio.cz/files/clanky/70_pict02.jpg</a:t>
            </a:r>
            <a:r>
              <a:rPr lang="cs-CZ" sz="1200" b="1" dirty="0" smtClean="0"/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:2012-11-14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endParaRPr lang="cs-CZ" sz="12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4114800" cy="64294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007183"/>
          </a:xfrm>
        </p:spPr>
        <p:txBody>
          <a:bodyPr>
            <a:normAutofit fontScale="92500"/>
          </a:bodyPr>
          <a:lstStyle/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Prezentace </a:t>
            </a:r>
            <a:r>
              <a:rPr lang="cs-CZ" sz="2400" b="1" dirty="0" smtClean="0">
                <a:solidFill>
                  <a:srgbClr val="0070C0"/>
                </a:solidFill>
              </a:rPr>
              <a:t>slouží k naučení nového učiva</a:t>
            </a:r>
            <a:r>
              <a:rPr lang="cs-CZ" sz="2400" b="1" dirty="0" smtClean="0">
                <a:solidFill>
                  <a:srgbClr val="0070C0"/>
                </a:solidFill>
              </a:rPr>
              <a:t>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se naučí, co způsobuje různou barvu jednotlivých těles, jaká je podstata barvy světla.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se dozví, jak vzniká duha, že bílé světlo je složeno ze všech spektrálních barev a lze ho na ně také rozložit.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zná výslednou barvu při smíchání základních barev.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se naučí charakterizovat světelný paprsek.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popíše, co vzniká za překážkou při šíření světla.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Vysvětlení Měsíčních fází.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odpovídá na závěrečné otázky, které jsou připraveny k zopakování naučeného učiva.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329246" cy="65403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399</TotalTime>
  <Words>748</Words>
  <Application>Microsoft Office PowerPoint</Application>
  <PresentationFormat>Předvádění na obrazovce (4:3)</PresentationFormat>
  <Paragraphs>125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Shluk</vt:lpstr>
      <vt:lpstr>Snímek 1</vt:lpstr>
      <vt:lpstr>Barva světla:</vt:lpstr>
      <vt:lpstr>Základní barvy spektra a jim odpovídající vlnové délky:</vt:lpstr>
      <vt:lpstr>Bílé světlo – označujeme ho jako SLOŽENÉ SVĚTLO</vt:lpstr>
      <vt:lpstr>DUHA:</vt:lpstr>
      <vt:lpstr>Snímek 6</vt:lpstr>
      <vt:lpstr>Míchání barev:</vt:lpstr>
      <vt:lpstr>Co je to světelný paprsek?</vt:lpstr>
      <vt:lpstr>Využití světla:</vt:lpstr>
      <vt:lpstr>Stín, polostín, plný stín:</vt:lpstr>
      <vt:lpstr>Stín</vt:lpstr>
      <vt:lpstr>Fáze měsíce:</vt:lpstr>
      <vt:lpstr>Snímek 13</vt:lpstr>
      <vt:lpstr>Otázky a úkoly: Vyjmenujte všechny základní barvy slunečního (světelného) spektra:</vt:lpstr>
      <vt:lpstr>Odpovězte na otázku: Proč vzniká často v létě po bouřce duha?</vt:lpstr>
      <vt:lpstr>Vyberte správnou odpověď: Je bílé světlo složené, nebo jednoduché?</vt:lpstr>
      <vt:lpstr>Co to znamená, že těleso má černou barvu?</vt:lpstr>
      <vt:lpstr>Jak dlouho trvá měsíční cyklus? (Za jak dlouho se vystřídají všechny fáze Měsíce?) Vyberte správné číslo:</vt:lpstr>
      <vt:lpstr>Jak se nazývá fáze Měsíce, jestliže vidíme Měsíc jako plný osvětlený kruh? Vyberte správný název:</vt:lpstr>
      <vt:lpstr>Odpovězte na otázku: Co vzniká ze překážkou, která brání průchodu světla? 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Radlena</cp:lastModifiedBy>
  <cp:revision>42</cp:revision>
  <dcterms:created xsi:type="dcterms:W3CDTF">2012-11-08T17:43:49Z</dcterms:created>
  <dcterms:modified xsi:type="dcterms:W3CDTF">2012-11-10T18:54:27Z</dcterms:modified>
</cp:coreProperties>
</file>