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57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FFFFCC"/>
    <a:srgbClr val="0000FF"/>
    <a:srgbClr val="003300"/>
    <a:srgbClr val="FFFF66"/>
    <a:srgbClr val="008000"/>
    <a:srgbClr val="006600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177BA50-52FF-4652-8D6C-67A0B5790399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5605548-0728-49FE-BBFD-EC62D7FEC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C6DB2-ACD0-4CED-A8FD-DE9885171EE1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502FF-4DD9-4DCA-BDE0-70DD26278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6E33846-B358-4026-A61A-6498FED1E82A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9F1048-A1E2-49E2-A5CC-0E5A79542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ADF397-60FB-47E2-B9EE-2413A201275A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75A89E-E2F9-4716-BBA9-79666A04D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CC12CD0-5EFA-4A03-88F1-AB4A5B86A711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610CB7-C4B3-451F-ACEF-FBEEFD6E2D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76F9DC-6A84-4798-8A86-E89B64B912BB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AA7E6C-F143-4567-B35F-078292B09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C7C4A-D584-4326-BF68-3241373C9D55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F1EDF-C4D8-45FC-B135-4E9894661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73DA8B-AB38-4FED-8BA7-1F2ED6BFBF51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82A86B-096A-486D-9BA6-374F438E4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660ACDC-A70B-44A0-976B-8A8650C5C955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E1FDC32-9AF7-4904-AF58-2227C31A4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6FBC9-6D10-414A-8059-FCB38337128B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BD516-8269-4102-9D26-4FEBA3421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2B9AA-B178-41D8-9D1F-AFF611A9B64B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8528C-0D92-4DAA-B66A-4CB4C35C3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2A584AB-8891-4E09-A9E6-FD5223756BBA}" type="datetimeFigureOut">
              <a:rPr lang="cs-CZ"/>
              <a:pPr>
                <a:defRPr/>
              </a:pPr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E54145B-8318-4935-9CF4-F383B066B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1403350" y="4286250"/>
            <a:ext cx="6624638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 </a:t>
            </a:r>
            <a:r>
              <a:rPr lang="cs-CZ" sz="1600" b="1">
                <a:solidFill>
                  <a:srgbClr val="00B0F0"/>
                </a:solidFill>
              </a:rPr>
              <a:t>       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k  naučení nového učiva. Vysvětlení odvození výpočtu času ze vzorce pro rychlost.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357438" y="3214688"/>
            <a:ext cx="3714750" cy="611187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Výpočet času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500313" y="333375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10/2012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VY_32_INOVACE_FY.7.A.12_vypocet_casu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správné převody času, chyby opravte: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88" y="13573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2h30min=2,30h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643563" y="7858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180min=4h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50" y="3429000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6h15min=6,25h 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28813" y="5000625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3h45min=3,75h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00688" y="53578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1min=1/30 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15000" y="3786188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7200s=2h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5000" y="2286000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5h30min=5,5h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pic>
        <p:nvPicPr>
          <p:cNvPr id="11" name="Obrázek 10" descr="MC900441729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2286000"/>
            <a:ext cx="21717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947987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4000" b="1" smtClean="0">
                <a:solidFill>
                  <a:srgbClr val="008000"/>
                </a:solidFill>
              </a:rPr>
              <a:t>Čas pohybu vypočítáme, jestliže dráhu dělíme rychlostí:</a:t>
            </a:r>
          </a:p>
          <a:p>
            <a:pPr>
              <a:buFont typeface="Wingdings 3" pitchFamily="18" charset="2"/>
              <a:buNone/>
            </a:pPr>
            <a:endParaRPr lang="cs-CZ" sz="4000" b="1" smtClean="0">
              <a:solidFill>
                <a:srgbClr val="008000"/>
              </a:solidFill>
            </a:endParaRPr>
          </a:p>
          <a:p>
            <a:pPr algn="ctr">
              <a:buFont typeface="Wingdings 3" pitchFamily="18" charset="2"/>
              <a:buNone/>
            </a:pPr>
            <a:r>
              <a:rPr lang="cs-CZ" sz="4000" b="1" smtClean="0">
                <a:solidFill>
                  <a:srgbClr val="008000"/>
                </a:solidFill>
              </a:rPr>
              <a:t>t=s</a:t>
            </a:r>
            <a:r>
              <a:rPr lang="cs-CZ" sz="4000" b="1" smtClean="0">
                <a:solidFill>
                  <a:srgbClr val="008000"/>
                </a:solidFill>
                <a:latin typeface="Arial" charset="0"/>
                <a:cs typeface="Arial" charset="0"/>
              </a:rPr>
              <a:t>:v</a:t>
            </a:r>
            <a:endParaRPr lang="cs-CZ" sz="4000" b="1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3300"/>
                </a:solidFill>
                <a:effectLst/>
              </a:rPr>
              <a:t>K zapamatování:</a:t>
            </a:r>
            <a:endParaRPr lang="cs-CZ" sz="3600" dirty="0">
              <a:solidFill>
                <a:srgbClr val="003300"/>
              </a:solidFill>
              <a:effectLst/>
            </a:endParaRPr>
          </a:p>
        </p:txBody>
      </p:sp>
      <p:pic>
        <p:nvPicPr>
          <p:cNvPr id="4" name="Obrázek 3" descr="MP90043095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0" y="2857500"/>
            <a:ext cx="2705100" cy="368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7211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Rozbor: Kolikrát se 12 metrů vejde do dráhy 5000 m, tolik sekund pojede.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Řešení: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v=12 m/s			t=5 000/12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s=5 km=5 000 m	t=416,6 s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800080"/>
                </a:solidFill>
              </a:rPr>
              <a:t>t=? </a:t>
            </a:r>
            <a:r>
              <a:rPr lang="en-US" b="1" u="sng" smtClean="0">
                <a:solidFill>
                  <a:srgbClr val="800080"/>
                </a:solidFill>
              </a:rPr>
              <a:t>[s]</a:t>
            </a:r>
            <a:r>
              <a:rPr lang="cs-CZ" b="1" smtClean="0">
                <a:solidFill>
                  <a:srgbClr val="800080"/>
                </a:solidFill>
              </a:rPr>
              <a:t>			</a:t>
            </a:r>
            <a:r>
              <a:rPr lang="cs-CZ" b="1" u="sng" smtClean="0">
                <a:solidFill>
                  <a:srgbClr val="800080"/>
                </a:solidFill>
              </a:rPr>
              <a:t>t=6 min a 57 s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t=s/v 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Cyklista pojede 6 minut a 57 sekund.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Cyklista na oválné dráze jede stálou rychlostí 12 m/s. Za jak dlouho ujede vzdálenost 5 km?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10001141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3016250"/>
            <a:ext cx="1939925" cy="262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72110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Řešení: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s=150 km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v=60 km/h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FF"/>
                </a:solidFill>
              </a:rPr>
              <a:t>t=? </a:t>
            </a:r>
            <a:r>
              <a:rPr lang="en-US" b="1" u="sng" dirty="0" smtClean="0">
                <a:solidFill>
                  <a:srgbClr val="0000FF"/>
                </a:solidFill>
              </a:rPr>
              <a:t>[s]</a:t>
            </a:r>
            <a:endParaRPr lang="cs-CZ" b="1" u="sng" dirty="0" smtClean="0">
              <a:solidFill>
                <a:srgbClr val="0000FF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t=s</a:t>
            </a: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:v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t = 150:60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FF"/>
                </a:solidFill>
                <a:latin typeface="Arial"/>
                <a:cs typeface="Arial"/>
              </a:rPr>
              <a:t>t = 2,5h = 2 h a 30 min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Automobil projede trasu za 2 hodiny a 30 minut.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Za jaký čas projede automobil trasu z Prahy do Českých Budějovic (150 km), jestliže jede průměrnou rychlostí 60 km/h?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P90040313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88" y="2571750"/>
            <a:ext cx="3309937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5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effectLst/>
              </a:rPr>
              <a:t>Vašek má být na hřišti, které je vzdálené od jeho domova 2,5 km v 15 hodin a 30 minut. V kolik hodin musí vyjet na kole, aby byl na hřišti o 5 minut dříve, jestliže pojede rychlostí 12,5 km/h?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785813" y="3429000"/>
            <a:ext cx="4357687" cy="928688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11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3000375" y="4500563"/>
            <a:ext cx="4357688" cy="928687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12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357688" y="5643563"/>
            <a:ext cx="4357687" cy="928687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13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CC0099"/>
                </a:solidFill>
                <a:effectLst/>
              </a:rPr>
              <a:t>Dopravní pás při vykládce zavazadel na letišti se pohybuje rychlostí 0,4 m/s. Za jak dlouho se dostane zavazadlo z vozíku k cestujícímu, je-li jejich vzájemná vzdálenost 24 m?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Vyřešte úlohu a vyberte správná řešení:</a:t>
            </a:r>
            <a:endParaRPr lang="cs-CZ" sz="28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000125" y="3857625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60s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75" y="2928938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1 min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71813" y="5000625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120 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8" name="Obrázek 7" descr="MC900231963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3214688"/>
            <a:ext cx="3681412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6600"/>
                </a:solidFill>
                <a:effectLst/>
              </a:rPr>
              <a:t>Po mostě délky 250 m jede nákladní vlak stálou rychlostí </a:t>
            </a:r>
            <a:r>
              <a:rPr lang="cs-CZ" sz="2800" smtClean="0">
                <a:solidFill>
                  <a:srgbClr val="006600"/>
                </a:solidFill>
                <a:effectLst/>
              </a:rPr>
              <a:t>36 km/</a:t>
            </a:r>
            <a:r>
              <a:rPr lang="cs-CZ" sz="2800" dirty="0" err="1" smtClean="0">
                <a:solidFill>
                  <a:srgbClr val="006600"/>
                </a:solidFill>
                <a:effectLst/>
              </a:rPr>
              <a:t>h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. Vlak má délku 350 m. Jak dlouho jede po mostě?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Úlohu vyřešte a vyberte správné řešení.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2214563"/>
            <a:ext cx="2643188" cy="121443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100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1688" y="3571875"/>
            <a:ext cx="2643187" cy="1214438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60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85813" y="4929188"/>
            <a:ext cx="2643187" cy="121443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120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pic>
        <p:nvPicPr>
          <p:cNvPr id="7" name="Obrázek 6" descr="MP90040049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2786063"/>
            <a:ext cx="39020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8000"/>
                </a:solidFill>
                <a:effectLst/>
              </a:rPr>
              <a:t>Jak dlouho bude trvat trénink vytrvalostnímu běžci, má-li v plánu uběhnout 36 km průměrnou rychlostí 5 m/s a 35 minut věnuje rozcvičení?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Úlohu vyřešte a vyberte správné řešení: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313" y="4071938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1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7375" y="2857500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2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43063" y="5214938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3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9" name="Obrázek 8" descr="MC900191733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3214688"/>
            <a:ext cx="3138487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Dvě letadla startují v témže čase k cíli vzdálenému 400 km. Jedno letí rychlostí 800 km/h, druhé 1 000 km/h. O kolik minut později přiletí první letadlo za bezvětří k cíli?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357188" y="3929063"/>
            <a:ext cx="2500312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6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1857375" y="2786063"/>
            <a:ext cx="2500313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12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1643063" y="5143500"/>
            <a:ext cx="2500312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10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P90042241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3286125"/>
            <a:ext cx="4359275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28575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galerie </a:t>
            </a:r>
            <a:r>
              <a:rPr lang="cs-CZ" sz="1400" b="1" smtClean="0">
                <a:solidFill>
                  <a:srgbClr val="00CC00"/>
                </a:solidFill>
                <a:latin typeface="Arial" charset="0"/>
              </a:rPr>
              <a:t>O</a:t>
            </a:r>
            <a:r>
              <a:rPr lang="cs-CZ" sz="1400" b="1" smtClean="0">
                <a:solidFill>
                  <a:srgbClr val="00CC00"/>
                </a:solidFill>
              </a:rPr>
              <a:t>ffice</a:t>
            </a:r>
            <a:r>
              <a:rPr lang="cs-CZ" sz="1400" b="1" smtClean="0">
                <a:solidFill>
                  <a:srgbClr val="00CC00"/>
                </a:solidFill>
                <a:latin typeface="Arial" charset="0"/>
              </a:rPr>
              <a:t>: www.office.microsoft.com</a:t>
            </a:r>
          </a:p>
          <a:p>
            <a:pPr>
              <a:buFont typeface="Wingdings 3" pitchFamily="18" charset="2"/>
              <a:buNone/>
            </a:pPr>
            <a:endParaRPr lang="cs-CZ" sz="14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/>
          </a:bodyPr>
          <a:lstStyle/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si nejprve zopakuje důležité informace o pohybu těles.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ví, jakými třemi fyzikálními veličinami popisujeme pohyb.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zná vzorec pro výpočet rychlosti.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ze vzorce pro výpočet rychlosti odvodí vzorec pro výpočet času.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umí převádět jednotky času.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řeší úlohy na výpočet času.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87</TotalTime>
  <Words>312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12</vt:i4>
      </vt:variant>
    </vt:vector>
  </HeadingPairs>
  <TitlesOfParts>
    <vt:vector size="26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13</cp:revision>
  <dcterms:created xsi:type="dcterms:W3CDTF">2012-10-14T12:57:09Z</dcterms:created>
  <dcterms:modified xsi:type="dcterms:W3CDTF">2012-11-15T18:08:10Z</dcterms:modified>
</cp:coreProperties>
</file>