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57" r:id="rId19"/>
    <p:sldId id="258" r:id="rId20"/>
    <p:sldId id="259" r:id="rId21"/>
    <p:sldId id="261" r:id="rId22"/>
    <p:sldId id="262" r:id="rId23"/>
    <p:sldId id="263" r:id="rId24"/>
    <p:sldId id="264" r:id="rId25"/>
    <p:sldId id="281" r:id="rId26"/>
    <p:sldId id="28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Full" cryptAlgorithmClass="hash" cryptAlgorithmType="typeAny" cryptAlgorithmSid="4" spinCount="100000" saltData="ujxOHU6Lwa0klH8/qyWKEg==" hashData="HMQqJZPvnswWBB2A1m6lT4S8k7I=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  <a:srgbClr val="FFCC66"/>
    <a:srgbClr val="CCECFF"/>
    <a:srgbClr val="66FFCC"/>
    <a:srgbClr val="CCFF33"/>
    <a:srgbClr val="EAB6C2"/>
    <a:srgbClr val="E1B63B"/>
    <a:srgbClr val="5BAD92"/>
    <a:srgbClr val="FF6699"/>
    <a:srgbClr val="87B0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86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018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700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677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740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9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42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743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515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41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16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766E0-BE84-4481-9564-18002E37ECD8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30A1F-3537-4FFE-9588-A0D9DFEAE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894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gif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5.gif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0.gif"/><Relationship Id="rId4" Type="http://schemas.openxmlformats.org/officeDocument/2006/relationships/image" Target="../media/image2.gif"/><Relationship Id="rId9" Type="http://schemas.openxmlformats.org/officeDocument/2006/relationships/image" Target="../media/image9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0.gif"/><Relationship Id="rId7" Type="http://schemas.openxmlformats.org/officeDocument/2006/relationships/image" Target="../media/image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2.gif"/><Relationship Id="rId10" Type="http://schemas.openxmlformats.org/officeDocument/2006/relationships/image" Target="../media/image9.gif"/><Relationship Id="rId4" Type="http://schemas.openxmlformats.org/officeDocument/2006/relationships/image" Target="../media/image5.gif"/><Relationship Id="rId9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0.gif"/><Relationship Id="rId7" Type="http://schemas.openxmlformats.org/officeDocument/2006/relationships/image" Target="../media/image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2.gif"/><Relationship Id="rId10" Type="http://schemas.openxmlformats.org/officeDocument/2006/relationships/image" Target="../media/image9.gif"/><Relationship Id="rId4" Type="http://schemas.openxmlformats.org/officeDocument/2006/relationships/image" Target="../media/image5.gif"/><Relationship Id="rId9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0.gif"/><Relationship Id="rId7" Type="http://schemas.openxmlformats.org/officeDocument/2006/relationships/image" Target="../media/image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2.gif"/><Relationship Id="rId10" Type="http://schemas.openxmlformats.org/officeDocument/2006/relationships/image" Target="../media/image9.gif"/><Relationship Id="rId4" Type="http://schemas.openxmlformats.org/officeDocument/2006/relationships/image" Target="../media/image5.gif"/><Relationship Id="rId9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5.gif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0.gif"/><Relationship Id="rId4" Type="http://schemas.openxmlformats.org/officeDocument/2006/relationships/image" Target="../media/image2.gif"/><Relationship Id="rId9" Type="http://schemas.openxmlformats.org/officeDocument/2006/relationships/image" Target="../media/image9.gif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5.gif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0.gif"/><Relationship Id="rId4" Type="http://schemas.openxmlformats.org/officeDocument/2006/relationships/image" Target="../media/image2.gif"/><Relationship Id="rId9" Type="http://schemas.openxmlformats.org/officeDocument/2006/relationships/image" Target="../media/image9.gif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5.gif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0.gif"/><Relationship Id="rId4" Type="http://schemas.openxmlformats.org/officeDocument/2006/relationships/image" Target="../media/image2.gif"/><Relationship Id="rId9" Type="http://schemas.openxmlformats.org/officeDocument/2006/relationships/image" Target="../media/image9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6.gif"/><Relationship Id="rId7" Type="http://schemas.openxmlformats.org/officeDocument/2006/relationships/image" Target="../media/image9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gif"/><Relationship Id="rId9" Type="http://schemas.openxmlformats.org/officeDocument/2006/relationships/image" Target="../media/image2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7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gif"/><Relationship Id="rId5" Type="http://schemas.openxmlformats.org/officeDocument/2006/relationships/image" Target="../media/image3.jpg"/><Relationship Id="rId4" Type="http://schemas.openxmlformats.org/officeDocument/2006/relationships/image" Target="../media/image10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1916832"/>
            <a:ext cx="4196662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PODMOŘSKÁ</a:t>
            </a:r>
            <a:endParaRPr lang="cs-CZ" sz="2400" b="1" dirty="0" smtClean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cs-CZ" sz="24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Autor: Martina Skalová </a:t>
            </a:r>
          </a:p>
          <a:p>
            <a:pPr algn="ctr"/>
            <a:r>
              <a:rPr lang="cs-CZ" sz="24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    ZŠ a MŠ Hlušice</a:t>
            </a:r>
          </a:p>
          <a:p>
            <a:endParaRPr lang="cs-CZ" sz="5400" b="1" dirty="0" smtClean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3658192"/>
            <a:ext cx="1800200" cy="15032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641215"/>
            <a:ext cx="1800200" cy="15032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632232"/>
            <a:ext cx="1800200" cy="150326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366" y="3861512"/>
            <a:ext cx="1800200" cy="1503260"/>
          </a:xfrm>
          <a:prstGeom prst="rect">
            <a:avLst/>
          </a:prstGeom>
        </p:spPr>
      </p:pic>
      <p:sp>
        <p:nvSpPr>
          <p:cNvPr id="8" name="Šipka doprava se zářezem 7">
            <a:hlinkClick r:id="" action="ppaction://hlinkshowjump?jump=nextslide" highlightClick="1"/>
          </p:cNvPr>
          <p:cNvSpPr/>
          <p:nvPr/>
        </p:nvSpPr>
        <p:spPr>
          <a:xfrm>
            <a:off x="6444208" y="6165304"/>
            <a:ext cx="2477087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ODKRÝVÁNÍ OBRÁZKU.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91049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46542" y="692695"/>
            <a:ext cx="64084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Už měl </a:t>
            </a:r>
            <a:r>
              <a:rPr lang="cs-CZ" sz="4800" dirty="0" err="1" smtClean="0">
                <a:solidFill>
                  <a:schemeClr val="bg1"/>
                </a:solidFill>
              </a:rPr>
              <a:t>b_t</a:t>
            </a:r>
            <a:r>
              <a:rPr lang="cs-CZ" sz="4800" dirty="0" smtClean="0">
                <a:solidFill>
                  <a:schemeClr val="bg1"/>
                </a:solidFill>
              </a:rPr>
              <a:t> dávno doma.</a:t>
            </a:r>
            <a:endParaRPr lang="cs-CZ" sz="48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740665" y="3137023"/>
            <a:ext cx="1296144" cy="936104"/>
          </a:xfrm>
          <a:prstGeom prst="rect">
            <a:avLst/>
          </a:prstGeom>
          <a:solidFill>
            <a:srgbClr val="EAF28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754227" y="5009231"/>
            <a:ext cx="1296144" cy="936104"/>
          </a:xfrm>
          <a:prstGeom prst="rect">
            <a:avLst/>
          </a:prstGeom>
          <a:solidFill>
            <a:srgbClr val="CCFF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036809" y="2221161"/>
            <a:ext cx="1296144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036809" y="3143389"/>
            <a:ext cx="1296144" cy="936104"/>
          </a:xfrm>
          <a:prstGeom prst="rect">
            <a:avLst/>
          </a:prstGeom>
          <a:solidFill>
            <a:srgbClr val="DA96C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030650" y="4079493"/>
            <a:ext cx="1296144" cy="936104"/>
          </a:xfrm>
          <a:prstGeom prst="rect">
            <a:avLst/>
          </a:prstGeom>
          <a:solidFill>
            <a:srgbClr val="FFCC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050371" y="5015597"/>
            <a:ext cx="1296144" cy="93610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335814" y="2221161"/>
            <a:ext cx="1296144" cy="93610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349376" y="5015597"/>
            <a:ext cx="1296144" cy="936104"/>
          </a:xfrm>
          <a:prstGeom prst="rect">
            <a:avLst/>
          </a:prstGeom>
          <a:solidFill>
            <a:srgbClr val="EAB6C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5611203" y="2221161"/>
            <a:ext cx="1296144" cy="936104"/>
          </a:xfrm>
          <a:prstGeom prst="rect">
            <a:avLst/>
          </a:prstGeom>
          <a:solidFill>
            <a:srgbClr val="9782B4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5605044" y="4079493"/>
            <a:ext cx="1296144" cy="936104"/>
          </a:xfrm>
          <a:prstGeom prst="rect">
            <a:avLst/>
          </a:prstGeom>
          <a:solidFill>
            <a:srgbClr val="5BAD9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5624765" y="5015597"/>
            <a:ext cx="1296144" cy="93610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575035" y="695931"/>
            <a:ext cx="4764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ý</a:t>
            </a:r>
            <a:endParaRPr lang="cs-CZ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40665" y="2214795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1834450" y="2782048"/>
            <a:ext cx="1152128" cy="302357"/>
          </a:xfrm>
          <a:prstGeom prst="cube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bít 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1832394" y="2299578"/>
            <a:ext cx="1152128" cy="30235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být </a:t>
            </a:r>
            <a:endParaRPr lang="cs-CZ" dirty="0"/>
          </a:p>
        </p:txBody>
      </p:sp>
      <p:sp>
        <p:nvSpPr>
          <p:cNvPr id="5" name="Šipka doprava se zářezem 4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033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46542" y="692695"/>
            <a:ext cx="59447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Musel si </a:t>
            </a:r>
            <a:r>
              <a:rPr lang="cs-CZ" sz="4800" dirty="0" err="1" smtClean="0">
                <a:solidFill>
                  <a:schemeClr val="bg1"/>
                </a:solidFill>
              </a:rPr>
              <a:t>dob_t</a:t>
            </a:r>
            <a:r>
              <a:rPr lang="cs-CZ" sz="4800" dirty="0" smtClean="0">
                <a:solidFill>
                  <a:schemeClr val="bg1"/>
                </a:solidFill>
              </a:rPr>
              <a:t> baterie.</a:t>
            </a:r>
            <a:endParaRPr lang="cs-CZ" sz="48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740665" y="3137023"/>
            <a:ext cx="1296144" cy="936104"/>
          </a:xfrm>
          <a:prstGeom prst="rect">
            <a:avLst/>
          </a:prstGeom>
          <a:solidFill>
            <a:srgbClr val="EAF28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754227" y="5009231"/>
            <a:ext cx="1296144" cy="936104"/>
          </a:xfrm>
          <a:prstGeom prst="rect">
            <a:avLst/>
          </a:prstGeom>
          <a:solidFill>
            <a:srgbClr val="CCFF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036809" y="2221161"/>
            <a:ext cx="1296144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036809" y="3143389"/>
            <a:ext cx="1296144" cy="936104"/>
          </a:xfrm>
          <a:prstGeom prst="rect">
            <a:avLst/>
          </a:prstGeom>
          <a:solidFill>
            <a:srgbClr val="DA96C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030650" y="4079493"/>
            <a:ext cx="1296144" cy="936104"/>
          </a:xfrm>
          <a:prstGeom prst="rect">
            <a:avLst/>
          </a:prstGeom>
          <a:solidFill>
            <a:srgbClr val="FFCC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050371" y="5015597"/>
            <a:ext cx="1296144" cy="93610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335814" y="2221161"/>
            <a:ext cx="1296144" cy="93610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349376" y="5015597"/>
            <a:ext cx="1296144" cy="936104"/>
          </a:xfrm>
          <a:prstGeom prst="rect">
            <a:avLst/>
          </a:prstGeom>
          <a:solidFill>
            <a:srgbClr val="EAB6C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5611203" y="2221161"/>
            <a:ext cx="1296144" cy="936104"/>
          </a:xfrm>
          <a:prstGeom prst="rect">
            <a:avLst/>
          </a:prstGeom>
          <a:solidFill>
            <a:srgbClr val="9782B4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5605044" y="4079493"/>
            <a:ext cx="1296144" cy="936104"/>
          </a:xfrm>
          <a:prstGeom prst="rect">
            <a:avLst/>
          </a:prstGeom>
          <a:solidFill>
            <a:srgbClr val="5BAD9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62100" y="692695"/>
            <a:ext cx="3353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í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34010" y="5007662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5730504" y="5094013"/>
            <a:ext cx="1152128" cy="302357"/>
          </a:xfrm>
          <a:prstGeom prst="cube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dobýt 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5727572" y="5574915"/>
            <a:ext cx="1152128" cy="302357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dobít </a:t>
            </a:r>
            <a:endParaRPr lang="cs-CZ" dirty="0"/>
          </a:p>
        </p:txBody>
      </p:sp>
      <p:sp>
        <p:nvSpPr>
          <p:cNvPr id="94" name="Šipka doprava se zářezem 93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03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04538"/>
            <a:ext cx="78499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Přehodila peřiny přes dřevěné </a:t>
            </a:r>
            <a:r>
              <a:rPr lang="cs-CZ" sz="4000" dirty="0" err="1" smtClean="0">
                <a:solidFill>
                  <a:schemeClr val="bg1"/>
                </a:solidFill>
              </a:rPr>
              <a:t>b_dlo</a:t>
            </a:r>
            <a:r>
              <a:rPr lang="cs-CZ" sz="4000" dirty="0" smtClean="0">
                <a:solidFill>
                  <a:schemeClr val="bg1"/>
                </a:solidFill>
              </a:rPr>
              <a:t>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740665" y="3137023"/>
            <a:ext cx="1296144" cy="936104"/>
          </a:xfrm>
          <a:prstGeom prst="rect">
            <a:avLst/>
          </a:prstGeom>
          <a:solidFill>
            <a:srgbClr val="EAF28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754227" y="5009231"/>
            <a:ext cx="1296144" cy="936104"/>
          </a:xfrm>
          <a:prstGeom prst="rect">
            <a:avLst/>
          </a:prstGeom>
          <a:solidFill>
            <a:srgbClr val="CCFF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036809" y="2221161"/>
            <a:ext cx="1296144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036809" y="3143389"/>
            <a:ext cx="1296144" cy="936104"/>
          </a:xfrm>
          <a:prstGeom prst="rect">
            <a:avLst/>
          </a:prstGeom>
          <a:solidFill>
            <a:srgbClr val="DA96C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030650" y="4079493"/>
            <a:ext cx="1296144" cy="936104"/>
          </a:xfrm>
          <a:prstGeom prst="rect">
            <a:avLst/>
          </a:prstGeom>
          <a:solidFill>
            <a:srgbClr val="FFCC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050371" y="5015597"/>
            <a:ext cx="1296144" cy="93610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335814" y="2221161"/>
            <a:ext cx="1296144" cy="93610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349376" y="5015597"/>
            <a:ext cx="1296144" cy="936104"/>
          </a:xfrm>
          <a:prstGeom prst="rect">
            <a:avLst/>
          </a:prstGeom>
          <a:solidFill>
            <a:srgbClr val="EAB6C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5605044" y="4079493"/>
            <a:ext cx="1296144" cy="936104"/>
          </a:xfrm>
          <a:prstGeom prst="rect">
            <a:avLst/>
          </a:prstGeom>
          <a:solidFill>
            <a:srgbClr val="5BAD9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249352" y="503219"/>
            <a:ext cx="311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12456" y="2221161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5708950" y="2307512"/>
            <a:ext cx="1152128" cy="302357"/>
          </a:xfrm>
          <a:prstGeom prst="cube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bydlo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5706018" y="2788414"/>
            <a:ext cx="1152128" cy="302357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bidlo</a:t>
            </a:r>
            <a:endParaRPr lang="cs-CZ" dirty="0"/>
          </a:p>
        </p:txBody>
      </p:sp>
      <p:sp>
        <p:nvSpPr>
          <p:cNvPr id="90" name="Šipka doprava se zářezem 89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38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3325" y="857162"/>
            <a:ext cx="57925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Tatínek </a:t>
            </a:r>
            <a:r>
              <a:rPr lang="cs-CZ" sz="4000" dirty="0" err="1" smtClean="0">
                <a:solidFill>
                  <a:schemeClr val="bg1"/>
                </a:solidFill>
              </a:rPr>
              <a:t>b_lí</a:t>
            </a:r>
            <a:r>
              <a:rPr lang="cs-CZ" sz="4000" dirty="0" smtClean="0">
                <a:solidFill>
                  <a:schemeClr val="bg1"/>
                </a:solidFill>
              </a:rPr>
              <a:t> vápnem sklep.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740665" y="3137023"/>
            <a:ext cx="1296144" cy="936104"/>
          </a:xfrm>
          <a:prstGeom prst="rect">
            <a:avLst/>
          </a:prstGeom>
          <a:solidFill>
            <a:srgbClr val="EAF28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754227" y="5009231"/>
            <a:ext cx="1296144" cy="936104"/>
          </a:xfrm>
          <a:prstGeom prst="rect">
            <a:avLst/>
          </a:prstGeom>
          <a:solidFill>
            <a:srgbClr val="CCFF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036809" y="2221161"/>
            <a:ext cx="1296144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036809" y="3143389"/>
            <a:ext cx="1296144" cy="936104"/>
          </a:xfrm>
          <a:prstGeom prst="rect">
            <a:avLst/>
          </a:prstGeom>
          <a:solidFill>
            <a:srgbClr val="DA96C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030650" y="4079493"/>
            <a:ext cx="1296144" cy="936104"/>
          </a:xfrm>
          <a:prstGeom prst="rect">
            <a:avLst/>
          </a:prstGeom>
          <a:solidFill>
            <a:srgbClr val="FFCC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050371" y="5015597"/>
            <a:ext cx="1296144" cy="93610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335814" y="2221161"/>
            <a:ext cx="1296144" cy="93610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349376" y="5015597"/>
            <a:ext cx="1296144" cy="936104"/>
          </a:xfrm>
          <a:prstGeom prst="rect">
            <a:avLst/>
          </a:prstGeom>
          <a:solidFill>
            <a:srgbClr val="EAB6C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56597" y="857162"/>
            <a:ext cx="311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09370" y="4086666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5705864" y="4173017"/>
            <a:ext cx="1152128" cy="302357"/>
          </a:xfrm>
          <a:prstGeom prst="cube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býlí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5702932" y="4653919"/>
            <a:ext cx="1152128" cy="302357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bílí</a:t>
            </a:r>
            <a:endParaRPr lang="cs-CZ" dirty="0"/>
          </a:p>
        </p:txBody>
      </p:sp>
      <p:sp>
        <p:nvSpPr>
          <p:cNvPr id="78" name="Šipka doprava se zářezem 77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159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70420" y="840021"/>
            <a:ext cx="70950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N</a:t>
            </a:r>
            <a:r>
              <a:rPr lang="cs-CZ" sz="4000" dirty="0" smtClean="0">
                <a:solidFill>
                  <a:schemeClr val="bg1"/>
                </a:solidFill>
              </a:rPr>
              <a:t>a horách </a:t>
            </a:r>
            <a:r>
              <a:rPr lang="cs-CZ" sz="4000" dirty="0" err="1" smtClean="0">
                <a:solidFill>
                  <a:schemeClr val="bg1"/>
                </a:solidFill>
              </a:rPr>
              <a:t>přib_lo</a:t>
            </a:r>
            <a:r>
              <a:rPr lang="cs-CZ" sz="4000" dirty="0" smtClean="0">
                <a:solidFill>
                  <a:schemeClr val="bg1"/>
                </a:solidFill>
              </a:rPr>
              <a:t> nového sněhu.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740665" y="3137023"/>
            <a:ext cx="1296144" cy="936104"/>
          </a:xfrm>
          <a:prstGeom prst="rect">
            <a:avLst/>
          </a:prstGeom>
          <a:solidFill>
            <a:srgbClr val="EAF28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036809" y="2221161"/>
            <a:ext cx="1296144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036809" y="3143389"/>
            <a:ext cx="1296144" cy="936104"/>
          </a:xfrm>
          <a:prstGeom prst="rect">
            <a:avLst/>
          </a:prstGeom>
          <a:solidFill>
            <a:srgbClr val="DA96C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030650" y="4079493"/>
            <a:ext cx="1296144" cy="936104"/>
          </a:xfrm>
          <a:prstGeom prst="rect">
            <a:avLst/>
          </a:prstGeom>
          <a:solidFill>
            <a:srgbClr val="FFCC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050371" y="5015597"/>
            <a:ext cx="1296144" cy="93610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335814" y="2221161"/>
            <a:ext cx="1296144" cy="93610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349376" y="5015597"/>
            <a:ext cx="1296144" cy="936104"/>
          </a:xfrm>
          <a:prstGeom prst="rect">
            <a:avLst/>
          </a:prstGeom>
          <a:solidFill>
            <a:srgbClr val="EAB6C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326794" y="859224"/>
            <a:ext cx="4283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y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38832" y="5015597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1806514" y="5574915"/>
            <a:ext cx="1152128" cy="302357"/>
          </a:xfrm>
          <a:prstGeom prst="cube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přibilo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1820884" y="5100379"/>
            <a:ext cx="1152128" cy="30235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přibylo</a:t>
            </a:r>
            <a:endParaRPr lang="cs-CZ" dirty="0"/>
          </a:p>
        </p:txBody>
      </p:sp>
      <p:sp>
        <p:nvSpPr>
          <p:cNvPr id="78" name="Šipka doprava se zářezem 77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912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5166" y="859224"/>
            <a:ext cx="62315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M</a:t>
            </a:r>
            <a:r>
              <a:rPr lang="cs-CZ" sz="4000" dirty="0" smtClean="0">
                <a:solidFill>
                  <a:schemeClr val="bg1"/>
                </a:solidFill>
              </a:rPr>
              <a:t>arkéta </a:t>
            </a:r>
            <a:r>
              <a:rPr lang="cs-CZ" sz="4000" dirty="0" err="1" smtClean="0">
                <a:solidFill>
                  <a:schemeClr val="bg1"/>
                </a:solidFill>
              </a:rPr>
              <a:t>odb_la</a:t>
            </a:r>
            <a:r>
              <a:rPr lang="cs-CZ" sz="4000" dirty="0" smtClean="0">
                <a:solidFill>
                  <a:schemeClr val="bg1"/>
                </a:solidFill>
              </a:rPr>
              <a:t> domácí úkol.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740665" y="3137023"/>
            <a:ext cx="1296144" cy="936104"/>
          </a:xfrm>
          <a:prstGeom prst="rect">
            <a:avLst/>
          </a:prstGeom>
          <a:solidFill>
            <a:srgbClr val="EAF28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036809" y="3143389"/>
            <a:ext cx="1296144" cy="936104"/>
          </a:xfrm>
          <a:prstGeom prst="rect">
            <a:avLst/>
          </a:prstGeom>
          <a:solidFill>
            <a:srgbClr val="DA96C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030650" y="4079493"/>
            <a:ext cx="1296144" cy="936104"/>
          </a:xfrm>
          <a:prstGeom prst="rect">
            <a:avLst/>
          </a:prstGeom>
          <a:solidFill>
            <a:srgbClr val="FFCC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050371" y="5015597"/>
            <a:ext cx="1296144" cy="93610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335814" y="2221161"/>
            <a:ext cx="1296144" cy="93610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349376" y="5015597"/>
            <a:ext cx="1296144" cy="936104"/>
          </a:xfrm>
          <a:prstGeom prst="rect">
            <a:avLst/>
          </a:prstGeom>
          <a:solidFill>
            <a:srgbClr val="EAB6C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039058" y="857162"/>
            <a:ext cx="4283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y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41135" y="2215930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3108817" y="2775248"/>
            <a:ext cx="1152128" cy="302357"/>
          </a:xfrm>
          <a:prstGeom prst="cube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odbila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3123187" y="2300712"/>
            <a:ext cx="1152128" cy="30235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odbyla</a:t>
            </a:r>
            <a:endParaRPr lang="cs-CZ" dirty="0"/>
          </a:p>
        </p:txBody>
      </p:sp>
      <p:sp>
        <p:nvSpPr>
          <p:cNvPr id="78" name="Šipka doprava se zářezem 77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331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0985" y="859224"/>
            <a:ext cx="69127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Klempíř </a:t>
            </a:r>
            <a:r>
              <a:rPr lang="cs-CZ" sz="4000" dirty="0" err="1" smtClean="0">
                <a:solidFill>
                  <a:schemeClr val="bg1"/>
                </a:solidFill>
              </a:rPr>
              <a:t>pob_l</a:t>
            </a:r>
            <a:r>
              <a:rPr lang="cs-CZ" sz="4000" dirty="0" smtClean="0">
                <a:solidFill>
                  <a:schemeClr val="bg1"/>
                </a:solidFill>
              </a:rPr>
              <a:t> střechu  plechem.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740665" y="3137023"/>
            <a:ext cx="1296144" cy="936104"/>
          </a:xfrm>
          <a:prstGeom prst="rect">
            <a:avLst/>
          </a:prstGeom>
          <a:solidFill>
            <a:srgbClr val="EAF28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036809" y="3143389"/>
            <a:ext cx="1296144" cy="936104"/>
          </a:xfrm>
          <a:prstGeom prst="rect">
            <a:avLst/>
          </a:prstGeom>
          <a:solidFill>
            <a:srgbClr val="DA96C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030650" y="4079493"/>
            <a:ext cx="1296144" cy="936104"/>
          </a:xfrm>
          <a:prstGeom prst="rect">
            <a:avLst/>
          </a:prstGeom>
          <a:solidFill>
            <a:srgbClr val="FFCC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050371" y="5015597"/>
            <a:ext cx="1296144" cy="93610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349376" y="5015597"/>
            <a:ext cx="1296144" cy="936104"/>
          </a:xfrm>
          <a:prstGeom prst="rect">
            <a:avLst/>
          </a:prstGeom>
          <a:solidFill>
            <a:srgbClr val="EAB6C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613751" y="857162"/>
            <a:ext cx="311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14700" y="2214447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4386708" y="2330806"/>
            <a:ext cx="1152128" cy="302357"/>
          </a:xfrm>
          <a:prstGeom prst="cube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pobyl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4373360" y="2773765"/>
            <a:ext cx="1152128" cy="302357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pobil</a:t>
            </a:r>
            <a:endParaRPr lang="cs-CZ" dirty="0"/>
          </a:p>
        </p:txBody>
      </p:sp>
      <p:sp>
        <p:nvSpPr>
          <p:cNvPr id="78" name="Šipka doprava se zářezem 77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180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0029" y="857162"/>
            <a:ext cx="8436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Lojza dostal za pětku z matematiky </a:t>
            </a:r>
            <a:r>
              <a:rPr lang="cs-CZ" sz="4000" dirty="0" err="1" smtClean="0">
                <a:solidFill>
                  <a:schemeClr val="bg1"/>
                </a:solidFill>
              </a:rPr>
              <a:t>b_tí</a:t>
            </a:r>
            <a:r>
              <a:rPr lang="cs-CZ" sz="4000" dirty="0" smtClean="0">
                <a:solidFill>
                  <a:schemeClr val="bg1"/>
                </a:solidFill>
              </a:rPr>
              <a:t>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036809" y="3143389"/>
            <a:ext cx="1296144" cy="936104"/>
          </a:xfrm>
          <a:prstGeom prst="rect">
            <a:avLst/>
          </a:prstGeom>
          <a:solidFill>
            <a:srgbClr val="DA96C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030650" y="4079493"/>
            <a:ext cx="1296144" cy="936104"/>
          </a:xfrm>
          <a:prstGeom prst="rect">
            <a:avLst/>
          </a:prstGeom>
          <a:solidFill>
            <a:srgbClr val="FFCC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050371" y="5015597"/>
            <a:ext cx="1296144" cy="93610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349376" y="5015597"/>
            <a:ext cx="1296144" cy="936104"/>
          </a:xfrm>
          <a:prstGeom prst="rect">
            <a:avLst/>
          </a:prstGeom>
          <a:solidFill>
            <a:srgbClr val="EAB6C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030001" y="859224"/>
            <a:ext cx="311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47854" y="3151324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1819862" y="3267683"/>
            <a:ext cx="1152128" cy="302357"/>
          </a:xfrm>
          <a:prstGeom prst="cube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bytí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1806514" y="3710642"/>
            <a:ext cx="1152128" cy="302357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bití</a:t>
            </a:r>
            <a:endParaRPr lang="cs-CZ" dirty="0"/>
          </a:p>
        </p:txBody>
      </p:sp>
      <p:sp>
        <p:nvSpPr>
          <p:cNvPr id="46" name="Šipka doprava se zářezem 45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392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0029" y="857162"/>
            <a:ext cx="81361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Honza ve světě </a:t>
            </a:r>
            <a:r>
              <a:rPr lang="cs-CZ" sz="4000" dirty="0" err="1" smtClean="0">
                <a:solidFill>
                  <a:schemeClr val="bg1"/>
                </a:solidFill>
              </a:rPr>
              <a:t>nab_l</a:t>
            </a:r>
            <a:r>
              <a:rPr lang="cs-CZ" sz="4000" dirty="0" smtClean="0">
                <a:solidFill>
                  <a:schemeClr val="bg1"/>
                </a:solidFill>
              </a:rPr>
              <a:t> nové zkušenosti.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036809" y="3143389"/>
            <a:ext cx="1296144" cy="936104"/>
          </a:xfrm>
          <a:prstGeom prst="rect">
            <a:avLst/>
          </a:prstGeom>
          <a:solidFill>
            <a:srgbClr val="DA96C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030650" y="4079493"/>
            <a:ext cx="1296144" cy="936104"/>
          </a:xfrm>
          <a:prstGeom prst="rect">
            <a:avLst/>
          </a:prstGeom>
          <a:solidFill>
            <a:srgbClr val="FFCC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349376" y="5015597"/>
            <a:ext cx="1296144" cy="936104"/>
          </a:xfrm>
          <a:prstGeom prst="rect">
            <a:avLst/>
          </a:prstGeom>
          <a:solidFill>
            <a:srgbClr val="EAB6C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480018" y="857162"/>
            <a:ext cx="4283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2060"/>
                </a:solidFill>
              </a:rPr>
              <a:t>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934" y="5015597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3143942" y="5588711"/>
            <a:ext cx="1152128" cy="302357"/>
          </a:xfrm>
          <a:prstGeom prst="cube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nabil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3130594" y="5100380"/>
            <a:ext cx="1152128" cy="30235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nabyl</a:t>
            </a:r>
            <a:endParaRPr lang="cs-CZ" dirty="0"/>
          </a:p>
        </p:txBody>
      </p:sp>
      <p:sp>
        <p:nvSpPr>
          <p:cNvPr id="42" name="Šipka doprava se zářezem 41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061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4506" y="857162"/>
            <a:ext cx="60878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Přes léto </a:t>
            </a:r>
            <a:r>
              <a:rPr lang="cs-CZ" sz="4000" dirty="0" err="1" smtClean="0">
                <a:solidFill>
                  <a:schemeClr val="bg1"/>
                </a:solidFill>
              </a:rPr>
              <a:t>ub_lo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>
                <a:solidFill>
                  <a:schemeClr val="bg1"/>
                </a:solidFill>
              </a:rPr>
              <a:t>v řece </a:t>
            </a:r>
            <a:r>
              <a:rPr lang="cs-CZ" sz="4000" dirty="0" smtClean="0">
                <a:solidFill>
                  <a:schemeClr val="bg1"/>
                </a:solidFill>
              </a:rPr>
              <a:t>vody.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036809" y="3143389"/>
            <a:ext cx="1296144" cy="936104"/>
          </a:xfrm>
          <a:prstGeom prst="rect">
            <a:avLst/>
          </a:prstGeom>
          <a:solidFill>
            <a:srgbClr val="DA96C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030650" y="4079493"/>
            <a:ext cx="1296144" cy="936104"/>
          </a:xfrm>
          <a:prstGeom prst="rect">
            <a:avLst/>
          </a:prstGeom>
          <a:solidFill>
            <a:srgbClr val="FFCC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190800" y="857162"/>
            <a:ext cx="4283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2060"/>
                </a:solidFill>
              </a:rPr>
              <a:t>y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32953" y="4985257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4404961" y="5558371"/>
            <a:ext cx="1152128" cy="302357"/>
          </a:xfrm>
          <a:prstGeom prst="cube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ubilo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4391613" y="5070040"/>
            <a:ext cx="1152128" cy="30235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ubylo</a:t>
            </a:r>
            <a:endParaRPr lang="cs-CZ" dirty="0"/>
          </a:p>
        </p:txBody>
      </p:sp>
      <p:sp>
        <p:nvSpPr>
          <p:cNvPr id="42" name="Šipka doprava se zářezem 41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104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4506" y="857162"/>
            <a:ext cx="44088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Filip </a:t>
            </a:r>
            <a:r>
              <a:rPr lang="cs-CZ" sz="4000" dirty="0" err="1" smtClean="0">
                <a:solidFill>
                  <a:schemeClr val="bg1"/>
                </a:solidFill>
              </a:rPr>
              <a:t>zb_l</a:t>
            </a:r>
            <a:r>
              <a:rPr lang="cs-CZ" sz="4000" dirty="0" smtClean="0">
                <a:solidFill>
                  <a:schemeClr val="bg1"/>
                </a:solidFill>
              </a:rPr>
              <a:t> spolužáka.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036809" y="3143389"/>
            <a:ext cx="1296144" cy="936104"/>
          </a:xfrm>
          <a:prstGeom prst="rect">
            <a:avLst/>
          </a:prstGeom>
          <a:solidFill>
            <a:srgbClr val="DA96C8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30517" y="848591"/>
            <a:ext cx="311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26909" y="4079493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3085569" y="4157909"/>
            <a:ext cx="1152128" cy="302357"/>
          </a:xfrm>
          <a:prstGeom prst="cube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zbyl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3085569" y="4673612"/>
            <a:ext cx="1152128" cy="302357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zbil</a:t>
            </a:r>
            <a:endParaRPr lang="cs-CZ" dirty="0"/>
          </a:p>
        </p:txBody>
      </p:sp>
      <p:sp>
        <p:nvSpPr>
          <p:cNvPr id="34" name="Šipka doprava se zářezem 33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39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4506" y="857162"/>
            <a:ext cx="49848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Nepřátelé </a:t>
            </a:r>
            <a:r>
              <a:rPr lang="cs-CZ" sz="4000" dirty="0" err="1" smtClean="0">
                <a:solidFill>
                  <a:schemeClr val="bg1"/>
                </a:solidFill>
              </a:rPr>
              <a:t>dob_li</a:t>
            </a:r>
            <a:r>
              <a:rPr lang="cs-CZ" sz="4000" dirty="0" smtClean="0">
                <a:solidFill>
                  <a:schemeClr val="bg1"/>
                </a:solidFill>
              </a:rPr>
              <a:t> hrad.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329655" y="4079493"/>
            <a:ext cx="1296144" cy="936104"/>
          </a:xfrm>
          <a:prstGeom prst="rect">
            <a:avLst/>
          </a:prstGeom>
          <a:solidFill>
            <a:srgbClr val="FF66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75652" y="857162"/>
            <a:ext cx="4283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y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59832" y="3143389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3108008" y="3710641"/>
            <a:ext cx="1152128" cy="302357"/>
          </a:xfrm>
          <a:prstGeom prst="cube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dobili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3130740" y="3228172"/>
            <a:ext cx="1152128" cy="30235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dobyli</a:t>
            </a:r>
            <a:endParaRPr lang="cs-CZ" dirty="0"/>
          </a:p>
        </p:txBody>
      </p:sp>
      <p:sp>
        <p:nvSpPr>
          <p:cNvPr id="30" name="Šipka doprava se zářezem 29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51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4506" y="857162"/>
            <a:ext cx="47353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M</a:t>
            </a:r>
            <a:r>
              <a:rPr lang="cs-CZ" sz="4000" dirty="0" smtClean="0">
                <a:solidFill>
                  <a:schemeClr val="bg1"/>
                </a:solidFill>
              </a:rPr>
              <a:t>yslivec </a:t>
            </a:r>
            <a:r>
              <a:rPr lang="cs-CZ" sz="4000" dirty="0" err="1" smtClean="0">
                <a:solidFill>
                  <a:schemeClr val="bg1"/>
                </a:solidFill>
              </a:rPr>
              <a:t>nab_l</a:t>
            </a:r>
            <a:r>
              <a:rPr lang="cs-CZ" sz="4000" dirty="0" smtClean="0">
                <a:solidFill>
                  <a:schemeClr val="bg1"/>
                </a:solidFill>
              </a:rPr>
              <a:t> pušku.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34506" y="4073127"/>
            <a:ext cx="1296144" cy="936104"/>
          </a:xfrm>
          <a:prstGeom prst="rect">
            <a:avLst/>
          </a:prstGeom>
          <a:solidFill>
            <a:srgbClr val="87B0E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427543" y="859224"/>
            <a:ext cx="311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15059" y="4079493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4379585" y="4157909"/>
            <a:ext cx="1152128" cy="302357"/>
          </a:xfrm>
          <a:prstGeom prst="cube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nabyl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4385967" y="4640379"/>
            <a:ext cx="1152128" cy="302357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nabil</a:t>
            </a:r>
            <a:endParaRPr lang="cs-CZ" dirty="0"/>
          </a:p>
        </p:txBody>
      </p:sp>
      <p:sp>
        <p:nvSpPr>
          <p:cNvPr id="26" name="Šipka doprava se zářezem 25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911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4506" y="857162"/>
            <a:ext cx="53448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Aleš dnes </a:t>
            </a:r>
            <a:r>
              <a:rPr lang="cs-CZ" sz="4000" dirty="0" err="1" smtClean="0">
                <a:solidFill>
                  <a:schemeClr val="bg1"/>
                </a:solidFill>
              </a:rPr>
              <a:t>neb_l</a:t>
            </a:r>
            <a:r>
              <a:rPr lang="cs-CZ" sz="4000" dirty="0" smtClean="0">
                <a:solidFill>
                  <a:schemeClr val="bg1"/>
                </a:solidFill>
              </a:rPr>
              <a:t> ve škole.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03967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35814" y="3143389"/>
            <a:ext cx="1296144" cy="936104"/>
          </a:xfrm>
          <a:prstGeom prst="rect">
            <a:avLst/>
          </a:prstGeom>
          <a:solidFill>
            <a:srgbClr val="5FD77E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7341" y="852531"/>
            <a:ext cx="4283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y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34506" y="4080570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1806514" y="4656938"/>
            <a:ext cx="1152128" cy="302357"/>
          </a:xfrm>
          <a:prstGeom prst="cube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nebil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1806514" y="4170642"/>
            <a:ext cx="1152128" cy="30235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nebyl</a:t>
            </a:r>
            <a:endParaRPr lang="cs-CZ" dirty="0"/>
          </a:p>
        </p:txBody>
      </p:sp>
      <p:sp>
        <p:nvSpPr>
          <p:cNvPr id="22" name="Šipka doprava se zářezem 21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949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9376" y="843454"/>
            <a:ext cx="40084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Baterky se </a:t>
            </a:r>
            <a:r>
              <a:rPr lang="cs-CZ" sz="4000" dirty="0" err="1" smtClean="0">
                <a:solidFill>
                  <a:schemeClr val="bg1"/>
                </a:solidFill>
              </a:rPr>
              <a:t>vyb_ly</a:t>
            </a:r>
            <a:r>
              <a:rPr lang="cs-CZ" sz="4000" dirty="0" smtClean="0">
                <a:solidFill>
                  <a:schemeClr val="bg1"/>
                </a:solidFill>
              </a:rPr>
              <a:t>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73109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611203" y="3143389"/>
            <a:ext cx="129614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99899" y="821176"/>
            <a:ext cx="311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14181" y="3144466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4386189" y="3258759"/>
            <a:ext cx="1152128" cy="302357"/>
          </a:xfrm>
          <a:prstGeom prst="cube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vybyly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4347127" y="3710641"/>
            <a:ext cx="1152128" cy="302357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vybily</a:t>
            </a:r>
            <a:endParaRPr lang="cs-CZ" dirty="0"/>
          </a:p>
        </p:txBody>
      </p:sp>
      <p:sp>
        <p:nvSpPr>
          <p:cNvPr id="18" name="Šipka doprava se zářezem 17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97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9376" y="843454"/>
            <a:ext cx="44214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Helena  </a:t>
            </a:r>
            <a:r>
              <a:rPr lang="cs-CZ" sz="4000" dirty="0" err="1" smtClean="0">
                <a:solidFill>
                  <a:schemeClr val="bg1"/>
                </a:solidFill>
              </a:rPr>
              <a:t>odb_la</a:t>
            </a:r>
            <a:r>
              <a:rPr lang="cs-CZ" sz="4000" dirty="0" smtClean="0">
                <a:solidFill>
                  <a:schemeClr val="bg1"/>
                </a:solidFill>
              </a:rPr>
              <a:t> míč.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04864"/>
            <a:ext cx="5328592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7740352" y="292494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73109" y="1003864"/>
            <a:ext cx="1180943" cy="4144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809530"/>
            <a:ext cx="311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25843" y="3144466"/>
            <a:ext cx="1296144" cy="936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5697851" y="3258759"/>
            <a:ext cx="1152128" cy="302357"/>
          </a:xfrm>
          <a:prstGeom prst="cube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odbyla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5697851" y="3719646"/>
            <a:ext cx="1152128" cy="302357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odbila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1454617" y="4869160"/>
            <a:ext cx="2064746" cy="1211445"/>
          </a:xfrm>
          <a:prstGeom prst="cloudCallout">
            <a:avLst>
              <a:gd name="adj1" fmla="val -56522"/>
              <a:gd name="adj2" fmla="val 41405"/>
            </a:avLst>
          </a:prstGeom>
          <a:solidFill>
            <a:schemeClr val="bg1"/>
          </a:solidFill>
          <a:ln w="3175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rgbClr val="002060"/>
                </a:solidFill>
              </a:rPr>
              <a:t>Od něj </a:t>
            </a:r>
          </a:p>
          <a:p>
            <a:pPr algn="ctr"/>
            <a:r>
              <a:rPr lang="cs-CZ" i="1" dirty="0" smtClean="0">
                <a:solidFill>
                  <a:srgbClr val="002060"/>
                </a:solidFill>
              </a:rPr>
              <a:t>se raději </a:t>
            </a:r>
          </a:p>
          <a:p>
            <a:pPr algn="ctr"/>
            <a:r>
              <a:rPr lang="cs-CZ" i="1" dirty="0" smtClean="0">
                <a:solidFill>
                  <a:srgbClr val="002060"/>
                </a:solidFill>
              </a:rPr>
              <a:t>držte dál !!</a:t>
            </a:r>
            <a:endParaRPr lang="cs-CZ" i="1" dirty="0">
              <a:solidFill>
                <a:srgbClr val="002060"/>
              </a:solidFill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53195">
            <a:off x="-1198908" y="5079699"/>
            <a:ext cx="2779606" cy="20018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3763" y="6095624"/>
            <a:ext cx="786454" cy="65672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7106" y="6098620"/>
            <a:ext cx="786454" cy="65672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152" y="6201271"/>
            <a:ext cx="786454" cy="65672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451" y="5919694"/>
            <a:ext cx="786454" cy="65672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0252" y="6341394"/>
            <a:ext cx="495724" cy="41395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8114" y="5919694"/>
            <a:ext cx="495724" cy="41395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8920" y="6188997"/>
            <a:ext cx="801152" cy="669003"/>
          </a:xfrm>
          <a:prstGeom prst="rect">
            <a:avLst/>
          </a:prstGeom>
        </p:spPr>
      </p:pic>
      <p:sp>
        <p:nvSpPr>
          <p:cNvPr id="24" name="Šipka doprava se zářezem 23">
            <a:hlinkClick r:id="" action="ppaction://hlinkshowjump?jump=nextslide" highlightClick="1"/>
          </p:cNvPr>
          <p:cNvSpPr/>
          <p:nvPr/>
        </p:nvSpPr>
        <p:spPr>
          <a:xfrm>
            <a:off x="8172400" y="6165304"/>
            <a:ext cx="748895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733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  <p:bldP spid="6" grpId="1" animBg="1"/>
      <p:bldP spid="3" grpId="0" animBg="1"/>
      <p:bldP spid="3" grpId="1" animBg="1"/>
      <p:bldP spid="3" grpId="2" animBg="1"/>
      <p:bldP spid="9" grpId="0" animBg="1"/>
      <p:bldP spid="9" grpId="1" animBg="1"/>
      <p:bldP spid="9" grpId="2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0567" y="4116475"/>
            <a:ext cx="1013921" cy="193278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204" y="1652632"/>
            <a:ext cx="1572907" cy="13134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1948" y="3933953"/>
            <a:ext cx="1572907" cy="131345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055" y="3933953"/>
            <a:ext cx="1389206" cy="2944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545" y="5728521"/>
            <a:ext cx="937404" cy="11825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17000" contrast="-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6554" y="4747549"/>
            <a:ext cx="1270228" cy="21565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082" y="5247411"/>
            <a:ext cx="1480526" cy="16464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02399">
            <a:off x="7887536" y="5756710"/>
            <a:ext cx="937404" cy="118257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0055" y="5674382"/>
            <a:ext cx="609600" cy="11620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336" y="4464910"/>
            <a:ext cx="609600" cy="11620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01677" flipH="1">
            <a:off x="5292925" y="4645340"/>
            <a:ext cx="1824391" cy="230153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890495"/>
            <a:ext cx="1572907" cy="131345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9414" y="3257152"/>
            <a:ext cx="1572907" cy="131345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5021" y="873591"/>
            <a:ext cx="1572907" cy="131345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311" y="2766899"/>
            <a:ext cx="1572907" cy="13134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3304" y="3078400"/>
            <a:ext cx="1373547" cy="1146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1599">
            <a:off x="6904864" y="-1041232"/>
            <a:ext cx="4234914" cy="245774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218" y="4968040"/>
            <a:ext cx="1480526" cy="193263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7713">
            <a:off x="2072753" y="5772145"/>
            <a:ext cx="937404" cy="1182571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2765891" y="214229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léčebnýpobit</a:t>
            </a:r>
            <a:endParaRPr lang="cs-CZ" dirty="0"/>
          </a:p>
        </p:txBody>
      </p:sp>
      <p:sp>
        <p:nvSpPr>
          <p:cNvPr id="25" name="Obláček 24"/>
          <p:cNvSpPr/>
          <p:nvPr/>
        </p:nvSpPr>
        <p:spPr>
          <a:xfrm>
            <a:off x="1449230" y="124260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zbytek</a:t>
            </a:r>
            <a:endParaRPr lang="cs-CZ" dirty="0"/>
          </a:p>
        </p:txBody>
      </p:sp>
      <p:sp>
        <p:nvSpPr>
          <p:cNvPr id="28" name="Obláček 27"/>
          <p:cNvSpPr/>
          <p:nvPr/>
        </p:nvSpPr>
        <p:spPr>
          <a:xfrm>
            <a:off x="830556" y="1841309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býkovec</a:t>
            </a:r>
            <a:endParaRPr lang="cs-CZ" dirty="0"/>
          </a:p>
        </p:txBody>
      </p:sp>
      <p:sp>
        <p:nvSpPr>
          <p:cNvPr id="29" name="Obláček 28"/>
          <p:cNvSpPr/>
          <p:nvPr/>
        </p:nvSpPr>
        <p:spPr>
          <a:xfrm>
            <a:off x="5460762" y="295557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obývací pokoj</a:t>
            </a:r>
            <a:endParaRPr lang="cs-CZ" dirty="0"/>
          </a:p>
        </p:txBody>
      </p:sp>
      <p:sp>
        <p:nvSpPr>
          <p:cNvPr id="30" name="Obláček 29"/>
          <p:cNvSpPr/>
          <p:nvPr/>
        </p:nvSpPr>
        <p:spPr>
          <a:xfrm>
            <a:off x="7252849" y="223903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bič</a:t>
            </a:r>
            <a:endParaRPr lang="cs-CZ" dirty="0"/>
          </a:p>
        </p:txBody>
      </p:sp>
      <p:sp>
        <p:nvSpPr>
          <p:cNvPr id="31" name="Obláček 30"/>
          <p:cNvSpPr/>
          <p:nvPr/>
        </p:nvSpPr>
        <p:spPr>
          <a:xfrm>
            <a:off x="4254607" y="716528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hbitě</a:t>
            </a:r>
            <a:endParaRPr lang="cs-CZ" dirty="0"/>
          </a:p>
        </p:txBody>
      </p:sp>
      <p:sp>
        <p:nvSpPr>
          <p:cNvPr id="32" name="Obláček 31"/>
          <p:cNvSpPr/>
          <p:nvPr/>
        </p:nvSpPr>
        <p:spPr>
          <a:xfrm>
            <a:off x="3587928" y="4076737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bydliště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 rot="20589555">
            <a:off x="152214" y="4085572"/>
            <a:ext cx="2971826" cy="2490621"/>
            <a:chOff x="-1982144" y="4564082"/>
            <a:chExt cx="3075534" cy="2289609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9" name="Obláček 8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Která rybka </a:t>
              </a:r>
            </a:p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se stane kořistí žraloka ?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 rot="20589555">
            <a:off x="89001" y="4004092"/>
            <a:ext cx="2971826" cy="2490621"/>
            <a:chOff x="-1982144" y="4564082"/>
            <a:chExt cx="3075534" cy="2289609"/>
          </a:xfrm>
        </p:grpSpPr>
        <p:pic>
          <p:nvPicPr>
            <p:cNvPr id="34" name="Obrázek 3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35" name="Obláček 34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i="1" dirty="0" smtClean="0">
                  <a:solidFill>
                    <a:schemeClr val="tx1"/>
                  </a:solidFill>
                </a:rPr>
                <a:t>léčebný </a:t>
              </a:r>
              <a:r>
                <a:rPr lang="cs-CZ" b="1" i="1" dirty="0" smtClean="0">
                  <a:solidFill>
                    <a:schemeClr val="tx1"/>
                  </a:solidFill>
                </a:rPr>
                <a:t>pob</a:t>
              </a:r>
              <a:r>
                <a:rPr lang="cs-CZ" b="1" i="1" dirty="0" smtClean="0">
                  <a:solidFill>
                    <a:schemeClr val="tx2"/>
                  </a:solidFill>
                </a:rPr>
                <a:t>y</a:t>
              </a:r>
              <a:r>
                <a:rPr lang="cs-CZ" b="1" i="1" dirty="0" smtClean="0">
                  <a:solidFill>
                    <a:schemeClr val="tx1"/>
                  </a:solidFill>
                </a:rPr>
                <a:t>t –</a:t>
              </a:r>
              <a:r>
                <a:rPr lang="cs-CZ" i="1" dirty="0" smtClean="0">
                  <a:solidFill>
                    <a:schemeClr val="tx1"/>
                  </a:solidFill>
                </a:rPr>
                <a:t> pobude na léčení (</a:t>
              </a:r>
              <a:r>
                <a:rPr lang="cs-CZ" i="1" dirty="0" smtClean="0">
                  <a:solidFill>
                    <a:schemeClr val="tx2"/>
                  </a:solidFill>
                </a:rPr>
                <a:t>PS –být</a:t>
              </a:r>
              <a:r>
                <a:rPr lang="cs-CZ" i="1" dirty="0" smtClean="0">
                  <a:solidFill>
                    <a:schemeClr val="tx1"/>
                  </a:solidFill>
                </a:rPr>
                <a:t>)</a:t>
              </a:r>
              <a:endParaRPr lang="cs-CZ" i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533578" y="2766899"/>
            <a:ext cx="1415900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obyvatel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676026" y="93654"/>
            <a:ext cx="905954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být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004199" y="1772964"/>
            <a:ext cx="935256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býk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879309" y="3968066"/>
            <a:ext cx="1137876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bydlit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521573" y="2187049"/>
            <a:ext cx="705642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631220" y="592312"/>
            <a:ext cx="705642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036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xit" presetSubtype="32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37 0.04207 C 0.00382 0.05224 -0.00712 0.06056 -0.01875 0.06611 C -0.0283 0.07882 -0.03732 0.08345 -0.05069 0.08738 C -0.06285 0.10309 -0.07326 0.10309 -0.08871 0.11119 C -0.09635 0.12159 -0.09896 0.1202 -0.10868 0.12436 C -0.12361 0.13962 -0.10885 0.12737 -0.12864 0.13499 C -0.15677 0.14632 -0.11753 0.13384 -0.14271 0.1484 C -0.14635 0.15048 -0.15069 0.15025 -0.15469 0.15094 C -0.16371 0.15695 -0.17361 0.16112 -0.18264 0.16713 C -0.18698 0.1699 -0.19062 0.17429 -0.19462 0.17776 C -0.20278 0.18493 -0.21389 0.18885 -0.22274 0.19371 C -0.22951 0.19764 -0.23611 0.20272 -0.24271 0.20689 C -0.24531 0.20897 -0.25069 0.2122 -0.25069 0.21243 C -0.25208 0.21498 -0.2526 0.21891 -0.25469 0.22029 C -0.26024 0.22422 -0.27274 0.22815 -0.27274 0.22861 C -0.2816 0.23624 -0.28975 0.24017 -0.29861 0.24688 C -0.30486 0.25196 -0.31666 0.26283 -0.31666 0.26306 C -0.31805 0.2656 -0.31875 0.26907 -0.32066 0.27092 C -0.32239 0.273 -0.32482 0.2723 -0.32673 0.27346 C -0.34375 0.28479 -0.32187 0.27415 -0.33871 0.28178 C -0.3467 0.2975 -0.33767 0.28247 -0.35069 0.29496 C -0.35295 0.29727 -0.35451 0.30074 -0.35677 0.30305 C -0.3592 0.30536 -0.3625 0.30559 -0.36475 0.30836 C -0.3842 0.32917 -0.36927 0.32085 -0.38264 0.32686 C -0.38732 0.33333 -0.39201 0.33934 -0.3967 0.34558 C -0.40087 0.35067 -0.40781 0.35182 -0.41267 0.35598 C -0.42135 0.37332 -0.41076 0.35598 -0.42465 0.36662 C -0.42708 0.3687 -0.4283 0.37286 -0.43073 0.37471 C -0.43923 0.38257 -0.4526 0.38603 -0.46267 0.38788 C -0.47482 0.40499 -0.45746 0.38257 -0.47274 0.39597 C -0.48055 0.40314 -0.48489 0.41308 -0.49462 0.41724 C -0.49791 0.42002 -0.50139 0.42441 -0.50469 0.42787 C -0.50677 0.43042 -0.5085 0.43319 -0.51076 0.43573 C -0.53333 0.46139 -0.4967 0.41793 -0.52465 0.44637 C -0.54149 0.4644 -0.52725 0.45746 -0.54271 0.46232 C -0.54878 0.47526 -0.56094 0.48543 -0.57066 0.49191 C -0.58038 0.49861 -0.57864 0.50393 -0.59062 0.50786 C -0.6092 0.53213 -0.58177 0.4993 -0.60677 0.51872 C -0.60885 0.52034 -0.60903 0.52427 -0.61076 0.52681 C -0.61528 0.53305 -0.6184 0.53213 -0.62465 0.53467 C -0.62604 0.53744 -0.62673 0.54022 -0.62864 0.54276 C -0.63316 0.54738 -0.63958 0.54715 -0.64462 0.55062 C -0.64809 0.55293 -0.65139 0.55594 -0.65469 0.55871 C -0.6625 0.5742 -0.68975 0.59177 -0.7026 0.59847 C -0.7125 0.61119 -0.7276 0.61396 -0.74062 0.6172 C -0.75208 0.62875 -0.75746 0.62598 -0.77066 0.63037 C -0.79618 0.65303 -0.83906 0.65788 -0.86875 0.66481 C -0.88524 0.67406 -0.90312 0.68076 -0.92066 0.68354 C -0.94114 0.6914 -0.95937 0.70111 -0.98055 0.70481 C -0.99479 0.71775 -0.98055 0.70689 -1.01267 0.71266 C -1.02916 0.71636 -1.04462 0.72607 -1.06076 0.73139 C -1.07969 0.73786 -1.0658 0.73393 -1.1026 0.73925 C -1.1467 0.76028 -1.2375 0.75474 -1.27673 0.7552 C -1.31892 0.76837 -1.36128 0.77901 -1.40469 0.78178 C -1.40798 0.78317 -1.41128 0.78432 -1.41476 0.78432 C -1.42066 0.78617 -1.42673 0.78617 -1.43264 0.7871 C -1.46632 0.79611 -1.44722 0.79496 -1.46076 0.79496 L -1.47274 0.77646 " pathEditMode="relative" rAng="0" ptsTypes="ffffffffffffffffffffffffffffffffffffffffffffffffffffffffAA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306" y="37702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12" presetClass="exit" presetSubtype="4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" grpId="0" animBg="1"/>
      <p:bldP spid="36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Skupina 36"/>
          <p:cNvGrpSpPr/>
          <p:nvPr/>
        </p:nvGrpSpPr>
        <p:grpSpPr>
          <a:xfrm rot="20589555">
            <a:off x="152214" y="4085570"/>
            <a:ext cx="2971825" cy="2490623"/>
            <a:chOff x="-1982144" y="4564082"/>
            <a:chExt cx="3075534" cy="2289612"/>
          </a:xfrm>
        </p:grpSpPr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5"/>
              <a:ext cx="1390544" cy="966689"/>
            </a:xfrm>
            <a:prstGeom prst="rect">
              <a:avLst/>
            </a:prstGeom>
          </p:spPr>
        </p:pic>
        <p:sp>
          <p:nvSpPr>
            <p:cNvPr id="43" name="Obláček 42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Která rybka </a:t>
              </a:r>
            </a:p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se stane kořistí žraloka ?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0567" y="4116475"/>
            <a:ext cx="1013921" cy="193278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204" y="1652632"/>
            <a:ext cx="1572907" cy="13134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1948" y="3933953"/>
            <a:ext cx="1572907" cy="131345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055" y="3933953"/>
            <a:ext cx="1389206" cy="2944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545" y="5728521"/>
            <a:ext cx="937404" cy="11825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-17000" contrast="-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6554" y="4747549"/>
            <a:ext cx="1270228" cy="21565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082" y="5247411"/>
            <a:ext cx="1480526" cy="16464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02399">
            <a:off x="7887536" y="5756710"/>
            <a:ext cx="937404" cy="118257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0055" y="5674382"/>
            <a:ext cx="609600" cy="11620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336" y="4464910"/>
            <a:ext cx="609600" cy="11620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01677" flipH="1">
            <a:off x="5292925" y="4645340"/>
            <a:ext cx="1824391" cy="230153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5248" y="3151452"/>
            <a:ext cx="1572907" cy="131345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9414" y="3257152"/>
            <a:ext cx="1572907" cy="131345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5021" y="873591"/>
            <a:ext cx="1572907" cy="131345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892" y="2736086"/>
            <a:ext cx="1572907" cy="13134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0284" y="5746315"/>
            <a:ext cx="1373547" cy="1146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65943">
            <a:off x="9455331" y="2757044"/>
            <a:ext cx="4234914" cy="245774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218" y="4968040"/>
            <a:ext cx="1480526" cy="193263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7713">
            <a:off x="2072753" y="5772145"/>
            <a:ext cx="937404" cy="1182571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4199162" y="468152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švihal </a:t>
            </a:r>
            <a:r>
              <a:rPr lang="cs-CZ" dirty="0" err="1" smtClean="0"/>
              <a:t>byčem</a:t>
            </a:r>
            <a:endParaRPr lang="cs-CZ" dirty="0"/>
          </a:p>
        </p:txBody>
      </p:sp>
      <p:sp>
        <p:nvSpPr>
          <p:cNvPr id="25" name="Obláček 24"/>
          <p:cNvSpPr/>
          <p:nvPr/>
        </p:nvSpPr>
        <p:spPr>
          <a:xfrm>
            <a:off x="1449230" y="124260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bytovka</a:t>
            </a:r>
            <a:endParaRPr lang="cs-CZ" dirty="0"/>
          </a:p>
        </p:txBody>
      </p:sp>
      <p:sp>
        <p:nvSpPr>
          <p:cNvPr id="28" name="Obláček 27"/>
          <p:cNvSpPr/>
          <p:nvPr/>
        </p:nvSpPr>
        <p:spPr>
          <a:xfrm>
            <a:off x="656083" y="1772964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bystřina</a:t>
            </a:r>
            <a:endParaRPr lang="cs-CZ" dirty="0"/>
          </a:p>
        </p:txBody>
      </p:sp>
      <p:sp>
        <p:nvSpPr>
          <p:cNvPr id="29" name="Obláček 28"/>
          <p:cNvSpPr/>
          <p:nvPr/>
        </p:nvSpPr>
        <p:spPr>
          <a:xfrm>
            <a:off x="5460761" y="2955576"/>
            <a:ext cx="1634094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býložravá rybka</a:t>
            </a:r>
            <a:endParaRPr lang="cs-CZ" dirty="0"/>
          </a:p>
        </p:txBody>
      </p:sp>
      <p:sp>
        <p:nvSpPr>
          <p:cNvPr id="30" name="Obláček 29"/>
          <p:cNvSpPr/>
          <p:nvPr/>
        </p:nvSpPr>
        <p:spPr>
          <a:xfrm>
            <a:off x="7252849" y="223903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býčí zápasy</a:t>
            </a:r>
            <a:endParaRPr lang="cs-CZ" dirty="0"/>
          </a:p>
        </p:txBody>
      </p:sp>
      <p:sp>
        <p:nvSpPr>
          <p:cNvPr id="31" name="Obláček 30"/>
          <p:cNvSpPr/>
          <p:nvPr/>
        </p:nvSpPr>
        <p:spPr>
          <a:xfrm>
            <a:off x="4254607" y="716528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hbitě</a:t>
            </a:r>
            <a:endParaRPr lang="cs-CZ" dirty="0"/>
          </a:p>
        </p:txBody>
      </p:sp>
      <p:sp>
        <p:nvSpPr>
          <p:cNvPr id="32" name="Obláček 31"/>
          <p:cNvSpPr/>
          <p:nvPr/>
        </p:nvSpPr>
        <p:spPr>
          <a:xfrm>
            <a:off x="2410374" y="2179966"/>
            <a:ext cx="1918012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nabídnout pomoc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 rot="20589555">
            <a:off x="228321" y="4043390"/>
            <a:ext cx="2971826" cy="2490621"/>
            <a:chOff x="-1982144" y="4564082"/>
            <a:chExt cx="3075534" cy="2289609"/>
          </a:xfrm>
        </p:grpSpPr>
        <p:pic>
          <p:nvPicPr>
            <p:cNvPr id="34" name="Obrázek 3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35" name="Obláček 34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i="1" dirty="0" smtClean="0">
                  <a:solidFill>
                    <a:schemeClr val="tx1"/>
                  </a:solidFill>
                </a:rPr>
                <a:t>švihal </a:t>
              </a:r>
              <a:r>
                <a:rPr lang="cs-CZ" b="1" i="1" dirty="0" smtClean="0">
                  <a:solidFill>
                    <a:schemeClr val="tx1"/>
                  </a:solidFill>
                </a:rPr>
                <a:t>b</a:t>
              </a:r>
              <a:r>
                <a:rPr lang="cs-CZ" b="1" i="1" dirty="0" smtClean="0">
                  <a:solidFill>
                    <a:srgbClr val="FF0000"/>
                  </a:solidFill>
                </a:rPr>
                <a:t>i</a:t>
              </a:r>
              <a:r>
                <a:rPr lang="cs-CZ" b="1" i="1" dirty="0" smtClean="0">
                  <a:solidFill>
                    <a:schemeClr val="tx1"/>
                  </a:solidFill>
                </a:rPr>
                <a:t>čem</a:t>
              </a:r>
              <a:r>
                <a:rPr lang="cs-CZ" i="1" dirty="0" smtClean="0">
                  <a:solidFill>
                    <a:schemeClr val="tx1"/>
                  </a:solidFill>
                </a:rPr>
                <a:t>   (</a:t>
              </a:r>
              <a:r>
                <a:rPr lang="cs-CZ" i="1" dirty="0" smtClean="0">
                  <a:solidFill>
                    <a:srgbClr val="FF0000"/>
                  </a:solidFill>
                </a:rPr>
                <a:t>NVPS</a:t>
              </a:r>
              <a:r>
                <a:rPr lang="cs-CZ" i="1" dirty="0" smtClean="0">
                  <a:solidFill>
                    <a:schemeClr val="tx2"/>
                  </a:solidFill>
                </a:rPr>
                <a:t> </a:t>
              </a:r>
              <a:r>
                <a:rPr lang="cs-CZ" i="1" dirty="0" smtClean="0">
                  <a:solidFill>
                    <a:schemeClr val="tx1"/>
                  </a:solidFill>
                </a:rPr>
                <a:t>)</a:t>
              </a:r>
              <a:endParaRPr lang="cs-CZ" i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669369" y="2721202"/>
            <a:ext cx="1174104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bylina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742872" y="55296"/>
            <a:ext cx="905954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byt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66388" y="1688300"/>
            <a:ext cx="1183914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bystrý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148827" y="1957630"/>
            <a:ext cx="705642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641668" y="1906500"/>
            <a:ext cx="935256" cy="36933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PS - býk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631220" y="592312"/>
            <a:ext cx="705642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542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xit" presetSubtype="32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00023 C -0.01198 0.00532 -0.02622 0.0104 -0.03924 0.01248 C -0.05226 0.0215 -0.06129 0.02358 -0.07708 0.02428 C -0.09271 0.03537 -0.10435 0.03352 -0.12119 0.03722 C -0.13143 0.04439 -0.1349 0.04208 -0.14688 0.0437 C -0.16441 0.05387 -0.14671 0.04601 -0.17014 0.04809 C -0.20157 0.05202 -0.15678 0.04971 -0.18629 0.05688 C -0.19063 0.05688 -0.19497 0.05665 -0.19896 0.05665 C -0.21129 0.05896 -0.22292 0.06173 -0.23299 0.06428 C -0.23803 0.06659 -0.24202 0.0689 -0.24757 0.07029 C -0.25764 0.0756 -0.2698 0.07653 -0.28125 0.08023 C -0.28837 0.07977 -0.29723 0.08416 -0.30417 0.08532 C -0.30712 0.08717 -0.31372 0.08786 -0.31424 0.08971 C -0.31615 0.09156 -0.31615 0.09341 -0.31962 0.0948 C -0.32605 0.09711 -0.33959 0.0978 -0.3408 0.09826 C -0.35087 0.10358 -0.36042 0.10428 -0.37153 0.10751 C -0.37848 0.11167 -0.39271 0.11861 -0.39306 0.11977 C -0.3948 0.12023 -0.39532 0.1237 -0.39792 0.12393 C -0.39983 0.12578 -0.40313 0.12508 -0.40504 0.12601 C -0.42535 0.13179 -0.40122 0.1267 -0.41893 0.13063 C -0.42969 0.14196 -0.41823 0.13087 -0.43438 0.13826 C -0.43664 0.14058 -0.43855 0.14335 -0.44202 0.14497 C -0.44497 0.14589 -0.44879 0.14589 -0.45157 0.14728 C -0.47518 0.16115 -0.45851 0.15769 -0.4731 0.16023 C -0.479 0.16532 -0.48455 0.16925 -0.49063 0.17433 C -0.49601 0.17665 -0.5033 0.17618 -0.5106 0.17873 C -0.52136 0.19191 -0.50764 0.17965 -0.52396 0.1852 C -0.52726 0.18728 -0.5283 0.19052 -0.53212 0.19191 C -0.54219 0.19653 -0.55712 0.1956 -0.56945 0.19537 C -0.58455 0.20855 -0.56303 0.19214 -0.58108 0.20046 C -0.5908 0.20485 -0.59705 0.21295 -0.60782 0.21387 C -0.61181 0.21641 -0.6165 0.21873 -0.61997 0.22196 C -0.6224 0.22335 -0.62518 0.22566 -0.62796 0.22728 C -0.65573 0.24462 -0.61025 0.21456 -0.64306 0.23329 C -0.66528 0.24485 -0.64862 0.24277 -0.66615 0.24254 C -0.67431 0.25318 -0.68907 0.2585 -0.7007 0.26335 C -0.71198 0.26659 -0.7106 0.27167 -0.72414 0.27306 C -0.74792 0.28948 -0.71337 0.26728 -0.74375 0.27676 C -0.74619 0.27954 -0.74653 0.28231 -0.74862 0.28439 C -0.75417 0.28925 -0.75799 0.2874 -0.76563 0.28809 C -0.76632 0.2904 -0.76841 0.29295 -0.77049 0.2941 C -0.77639 0.29826 -0.78316 0.29549 -0.78959 0.29826 C -0.79306 0.2985 -0.7974 0.3015 -0.80157 0.30127 C -0.81164 0.31376 -0.8441 0.3237 -0.85955 0.3267 C -0.87153 0.33757 -0.88872 0.33456 -0.90382 0.3341 C -0.91754 0.34243 -0.92362 0.33919 -0.93837 0.33965 C -0.96893 0.35399 -1.01806 0.34705 -1.05139 0.34774 C -1.07153 0.35191 -1.09185 0.35329 -1.1125 0.35191 C -1.13594 0.35422 -1.1566 0.35954 -1.18091 0.35745 C -1.1974 0.36555 -1.18125 0.35861 -1.21823 0.3563 C -1.23716 0.3563 -1.25435 0.36208 -1.2731 0.36208 C -1.29584 0.3637 -1.279 0.36324 -1.32066 0.35838 C -1.3724 0.36809 -1.47257 0.34289 -1.51685 0.33387 C -1.56546 0.33595 -1.61459 0.33526 -1.66303 0.32878 C -1.6665 0.32878 -1.67136 0.32878 -1.67414 0.32832 C -1.68091 0.32855 -1.68855 0.32786 -1.69358 0.32693 C -1.73316 0.32717 -1.71164 0.32971 -1.72605 0.3267 L -1.73837 0.30844 " pathEditMode="relative" rAng="525605" ptsTypes="ffffffffffffffffffffffffffffffffffffffffffffffffffffffffAA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997" y="16301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12" presetClass="exit" presetSubtype="4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" grpId="0" animBg="1"/>
      <p:bldP spid="36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Skupina 36"/>
          <p:cNvGrpSpPr/>
          <p:nvPr/>
        </p:nvGrpSpPr>
        <p:grpSpPr>
          <a:xfrm rot="20589555">
            <a:off x="152214" y="4085572"/>
            <a:ext cx="2971826" cy="2490621"/>
            <a:chOff x="-1982144" y="4564082"/>
            <a:chExt cx="3075534" cy="2289609"/>
          </a:xfrm>
        </p:grpSpPr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43" name="Obláček 42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Která rybka </a:t>
              </a:r>
            </a:p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se stane kořistí žraloka ?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0567" y="4116475"/>
            <a:ext cx="1013921" cy="193278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204" y="1652632"/>
            <a:ext cx="1572907" cy="13134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1948" y="3933953"/>
            <a:ext cx="1572907" cy="131345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055" y="3933953"/>
            <a:ext cx="1389206" cy="2944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545" y="5728521"/>
            <a:ext cx="937404" cy="11825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-17000" contrast="-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6554" y="4747549"/>
            <a:ext cx="1270228" cy="21565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082" y="5247411"/>
            <a:ext cx="1480526" cy="16464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02399">
            <a:off x="7887536" y="5756710"/>
            <a:ext cx="937404" cy="118257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0055" y="5674382"/>
            <a:ext cx="609600" cy="11620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336" y="4464910"/>
            <a:ext cx="609600" cy="11620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01677" flipH="1">
            <a:off x="5292925" y="4645340"/>
            <a:ext cx="1824391" cy="230153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890495"/>
            <a:ext cx="1572907" cy="131345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9414" y="3257152"/>
            <a:ext cx="1572907" cy="131345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1036" y="2813198"/>
            <a:ext cx="1572907" cy="131345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311" y="2766899"/>
            <a:ext cx="1572907" cy="13134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4262" y="1004959"/>
            <a:ext cx="1373547" cy="1146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19560">
            <a:off x="9047678" y="4398089"/>
            <a:ext cx="4234914" cy="245774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218" y="4968040"/>
            <a:ext cx="1480526" cy="193263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7713">
            <a:off x="2072753" y="5772145"/>
            <a:ext cx="937404" cy="1182571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2027725" y="124260"/>
            <a:ext cx="1553198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babyččin</a:t>
            </a:r>
            <a:r>
              <a:rPr lang="cs-CZ" dirty="0" smtClean="0"/>
              <a:t> šátek</a:t>
            </a:r>
            <a:endParaRPr lang="cs-CZ" dirty="0"/>
          </a:p>
        </p:txBody>
      </p:sp>
      <p:sp>
        <p:nvSpPr>
          <p:cNvPr id="25" name="Obláček 24"/>
          <p:cNvSpPr/>
          <p:nvPr/>
        </p:nvSpPr>
        <p:spPr>
          <a:xfrm>
            <a:off x="2675515" y="1949100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kabinet</a:t>
            </a:r>
            <a:endParaRPr lang="cs-CZ" dirty="0"/>
          </a:p>
        </p:txBody>
      </p:sp>
      <p:sp>
        <p:nvSpPr>
          <p:cNvPr id="28" name="Obláček 27"/>
          <p:cNvSpPr/>
          <p:nvPr/>
        </p:nvSpPr>
        <p:spPr>
          <a:xfrm>
            <a:off x="830556" y="1841309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sbíječka</a:t>
            </a:r>
            <a:endParaRPr lang="cs-CZ" dirty="0"/>
          </a:p>
        </p:txBody>
      </p:sp>
      <p:sp>
        <p:nvSpPr>
          <p:cNvPr id="29" name="Obláček 28"/>
          <p:cNvSpPr/>
          <p:nvPr/>
        </p:nvSpPr>
        <p:spPr>
          <a:xfrm>
            <a:off x="5460762" y="295557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kobylka</a:t>
            </a:r>
            <a:endParaRPr lang="cs-CZ" dirty="0"/>
          </a:p>
        </p:txBody>
      </p:sp>
      <p:sp>
        <p:nvSpPr>
          <p:cNvPr id="30" name="Obláček 29"/>
          <p:cNvSpPr/>
          <p:nvPr/>
        </p:nvSpPr>
        <p:spPr>
          <a:xfrm>
            <a:off x="7252849" y="223903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paní bytná</a:t>
            </a:r>
            <a:endParaRPr lang="cs-CZ" dirty="0"/>
          </a:p>
        </p:txBody>
      </p:sp>
      <p:sp>
        <p:nvSpPr>
          <p:cNvPr id="31" name="Obláček 30"/>
          <p:cNvSpPr/>
          <p:nvPr/>
        </p:nvSpPr>
        <p:spPr>
          <a:xfrm>
            <a:off x="4254607" y="716528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vybíjená</a:t>
            </a:r>
            <a:endParaRPr lang="cs-CZ" dirty="0"/>
          </a:p>
        </p:txBody>
      </p:sp>
      <p:sp>
        <p:nvSpPr>
          <p:cNvPr id="32" name="Obláček 31"/>
          <p:cNvSpPr/>
          <p:nvPr/>
        </p:nvSpPr>
        <p:spPr>
          <a:xfrm>
            <a:off x="3419873" y="4076737"/>
            <a:ext cx="1780784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zabydlený 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 rot="20589555">
            <a:off x="89001" y="4002100"/>
            <a:ext cx="2971826" cy="2490621"/>
            <a:chOff x="-1982144" y="4564082"/>
            <a:chExt cx="3075534" cy="2289609"/>
          </a:xfrm>
        </p:grpSpPr>
        <p:pic>
          <p:nvPicPr>
            <p:cNvPr id="34" name="Obrázek 3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35" name="Obláček 34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i="1" dirty="0" smtClean="0">
                  <a:solidFill>
                    <a:schemeClr val="tx1"/>
                  </a:solidFill>
                </a:rPr>
                <a:t>bab</a:t>
              </a:r>
              <a:r>
                <a:rPr lang="cs-CZ" b="1" i="1" dirty="0" smtClean="0">
                  <a:solidFill>
                    <a:srgbClr val="FF0000"/>
                  </a:solidFill>
                </a:rPr>
                <a:t>i</a:t>
              </a:r>
              <a:r>
                <a:rPr lang="cs-CZ" b="1" i="1" dirty="0" smtClean="0">
                  <a:solidFill>
                    <a:schemeClr val="tx1"/>
                  </a:solidFill>
                </a:rPr>
                <a:t>ččin</a:t>
              </a:r>
              <a:r>
                <a:rPr lang="cs-CZ" i="1" dirty="0" smtClean="0">
                  <a:solidFill>
                    <a:schemeClr val="tx1"/>
                  </a:solidFill>
                </a:rPr>
                <a:t> šátek (</a:t>
              </a:r>
              <a:r>
                <a:rPr lang="cs-CZ" i="1" dirty="0" smtClean="0">
                  <a:solidFill>
                    <a:srgbClr val="FF0000"/>
                  </a:solidFill>
                </a:rPr>
                <a:t>NVPS</a:t>
              </a:r>
              <a:r>
                <a:rPr lang="cs-CZ" i="1" dirty="0" smtClean="0">
                  <a:solidFill>
                    <a:schemeClr val="tx1"/>
                  </a:solidFill>
                </a:rPr>
                <a:t>)</a:t>
              </a:r>
              <a:endParaRPr lang="cs-CZ" i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567989" y="2805808"/>
            <a:ext cx="1222066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1F497D"/>
                </a:solidFill>
              </a:rPr>
              <a:t>P</a:t>
            </a:r>
            <a:r>
              <a:rPr lang="cs-CZ" b="1" dirty="0" smtClean="0">
                <a:solidFill>
                  <a:srgbClr val="1F497D"/>
                </a:solidFill>
              </a:rPr>
              <a:t>S</a:t>
            </a:r>
            <a:r>
              <a:rPr lang="cs-CZ" b="1" dirty="0" smtClean="0">
                <a:solidFill>
                  <a:schemeClr val="tx2"/>
                </a:solidFill>
              </a:rPr>
              <a:t> - kobyla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228102" y="1844005"/>
            <a:ext cx="705642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004199" y="1772964"/>
            <a:ext cx="705642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716521" y="3986653"/>
            <a:ext cx="1137876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bydlit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592655" y="2054370"/>
            <a:ext cx="843629" cy="369332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1F497D"/>
                </a:solidFill>
              </a:rPr>
              <a:t>PS-BYT</a:t>
            </a:r>
            <a:endParaRPr lang="cs-CZ" b="1" dirty="0">
              <a:solidFill>
                <a:srgbClr val="1F497D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631220" y="592312"/>
            <a:ext cx="705642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16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xit" presetSubtype="32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86 -0.00995 C -0.11667 -0.01574 -0.12743 -0.02431 -0.13733 -0.03449 C -0.1507 -0.03889 -0.15816 -0.04676 -0.16702 -0.06065 C -0.18386 -0.06667 -0.18907 -0.0787 -0.20209 -0.09236 C -0.21285 -0.0956 -0.21337 -0.09977 -0.22084 -0.1088 C -0.23889 -0.11806 -0.22327 -0.10741 -0.23785 -0.12639 C -0.25938 -0.15301 -0.2316 -0.11412 -0.25417 -0.13518 C -0.25729 -0.13866 -0.25955 -0.14421 -0.26163 -0.14792 C -0.27032 -0.15509 -0.27813 -0.16481 -0.28646 -0.17222 C -0.29028 -0.17523 -0.29532 -0.17731 -0.29948 -0.18032 C -0.30868 -0.18611 -0.31632 -0.19676 -0.32431 -0.20463 C -0.33004 -0.21042 -0.33698 -0.21528 -0.34271 -0.22083 C -0.34566 -0.22292 -0.35087 -0.22731 -0.35087 -0.22685 C -0.35348 -0.22755 -0.35591 -0.22616 -0.35816 -0.22731 C -0.36354 -0.23241 -0.3724 -0.24444 -0.37257 -0.24444 C -0.38247 -0.25046 -0.38889 -0.2581 -0.39809 -0.26481 C -0.40434 -0.26921 -0.41771 -0.27731 -0.41788 -0.27731 C -0.41979 -0.27755 -0.42309 -0.27662 -0.425 -0.27801 C -0.42743 -0.27893 -0.42795 -0.28194 -0.42969 -0.28356 C -0.44549 -0.29745 -0.42795 -0.27778 -0.44115 -0.29306 C -0.45608 -0.29398 -0.44115 -0.29143 -0.45643 -0.30023 C -0.45903 -0.30139 -0.46233 -0.30162 -0.46493 -0.30301 C -0.46788 -0.3044 -0.46945 -0.3081 -0.4724 -0.30949 C -0.49618 -0.32037 -0.48316 -0.3081 -0.49393 -0.3206 C -0.5007 -0.32245 -0.50677 -0.32477 -0.51354 -0.32708 C -0.51945 -0.3294 -0.52327 -0.33657 -0.52865 -0.34005 C -0.54497 -0.34143 -0.52761 -0.33796 -0.54132 -0.34861 C -0.54445 -0.35023 -0.54792 -0.34954 -0.55052 -0.35116 C -0.5599 -0.35694 -0.5691 -0.37083 -0.57535 -0.38102 C -0.59236 -0.38727 -0.56841 -0.37824 -0.58577 -0.38889 C -0.59445 -0.39421 -0.60313 -0.39375 -0.61077 -0.40324 C -0.61459 -0.40579 -0.61875 -0.40741 -0.62309 -0.40949 C -0.62587 -0.41065 -0.6283 -0.41157 -0.63143 -0.41227 C -0.65938 -0.42546 -0.61233 -0.40556 -0.64532 -0.42315 C -0.6658 -0.43333 -0.65417 -0.4206 -0.66493 -0.43565 C -0.67743 -0.43588 -0.69011 -0.44468 -0.69931 -0.45231 C -0.70851 -0.45995 -0.71163 -0.45579 -0.72032 -0.46759 C -0.74584 -0.47616 -0.70973 -0.46111 -0.73542 -0.48032 C -0.7375 -0.48171 -0.74045 -0.48009 -0.74323 -0.48102 C -0.74948 -0.48287 -0.75 -0.48681 -0.75521 -0.49306 C -0.75747 -0.49282 -0.76025 -0.49259 -0.76285 -0.49329 C -0.76788 -0.4963 -0.77066 -0.50347 -0.77587 -0.50787 C -0.77952 -0.51042 -0.78282 -0.5125 -0.78629 -0.51528 C -0.80104 -0.51597 -0.8257 -0.53866 -0.83698 -0.55 C -0.85035 -0.55463 -0.86007 -0.57106 -0.86823 -0.58426 C -0.88195 -0.59167 -0.88212 -0.59907 -0.89219 -0.61181 C -0.91962 -0.63009 -0.9441 -0.67708 -0.9632 -0.70718 C -0.97795 -0.72153 -0.99115 -0.73912 -1.00122 -0.7581 C -1.01667 -0.77731 -1.03229 -0.79329 -1.04532 -0.81597 C -1.06181 -0.82593 -1.04653 -0.81412 -1.0658 -0.84838 C -1.07674 -0.86597 -1.09063 -0.87847 -1.10191 -0.89444 C -1.1158 -0.91319 -1.1066 -0.89884 -1.12778 -0.93889 C -1.16372 -0.97917 -1.20417 -1.08657 -1.22327 -1.13194 C -1.25261 -1.17384 -1.28039 -1.21713 -1.30348 -1.26574 C -1.30573 -1.26944 -1.30903 -1.27222 -1.31007 -1.27593 C -1.31424 -1.28218 -1.31719 -1.28889 -1.32066 -1.29537 C -1.34306 -1.33009 -1.33316 -1.30833 -1.33976 -1.32384 L -1.33264 -1.34745 " pathEditMode="relative" rAng="3652178" ptsTypes="ffffffffffffffffffffffffffffffffffffffffffffffffffffffffAA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066" y="-66366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12" presetClass="exit" presetSubtype="4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" grpId="0" animBg="1"/>
      <p:bldP spid="36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Skupina 41"/>
          <p:cNvGrpSpPr/>
          <p:nvPr/>
        </p:nvGrpSpPr>
        <p:grpSpPr>
          <a:xfrm rot="20589555">
            <a:off x="180852" y="4054059"/>
            <a:ext cx="2971826" cy="2490621"/>
            <a:chOff x="-1982144" y="4564082"/>
            <a:chExt cx="3075534" cy="2289609"/>
          </a:xfrm>
        </p:grpSpPr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44" name="Obláček 43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Která rybka </a:t>
              </a:r>
            </a:p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se stane kořistí žraloka ?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0567" y="4116475"/>
            <a:ext cx="1013921" cy="193278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6603" y="2703146"/>
            <a:ext cx="1572907" cy="13134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1948" y="3933953"/>
            <a:ext cx="1572907" cy="131345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055" y="3933953"/>
            <a:ext cx="1389206" cy="2944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545" y="5728521"/>
            <a:ext cx="937404" cy="11825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-17000" contrast="-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6554" y="4747549"/>
            <a:ext cx="1270228" cy="21565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082" y="5247411"/>
            <a:ext cx="1480526" cy="16464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02399">
            <a:off x="7887536" y="5756710"/>
            <a:ext cx="937404" cy="118257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0055" y="5674382"/>
            <a:ext cx="609600" cy="11620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336" y="4464910"/>
            <a:ext cx="609600" cy="11620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01677" flipH="1">
            <a:off x="5292925" y="4645340"/>
            <a:ext cx="1824391" cy="230153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890495"/>
            <a:ext cx="1572907" cy="131345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9414" y="3257152"/>
            <a:ext cx="1572907" cy="131345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526" y="1124194"/>
            <a:ext cx="1572907" cy="131345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311" y="2766899"/>
            <a:ext cx="1572907" cy="13134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2868" y="1568805"/>
            <a:ext cx="1373547" cy="1146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99543">
            <a:off x="9818272" y="-926986"/>
            <a:ext cx="4234914" cy="245774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218" y="4968040"/>
            <a:ext cx="1480526" cy="193263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7713">
            <a:off x="2072753" y="5772145"/>
            <a:ext cx="937404" cy="1182571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5063591" y="405539"/>
            <a:ext cx="1726464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abis</a:t>
            </a:r>
            <a:r>
              <a:rPr lang="cs-CZ" dirty="0" smtClean="0"/>
              <a:t> nezakopl</a:t>
            </a:r>
            <a:endParaRPr lang="cs-CZ" dirty="0"/>
          </a:p>
        </p:txBody>
      </p:sp>
      <p:sp>
        <p:nvSpPr>
          <p:cNvPr id="25" name="Obláček 24"/>
          <p:cNvSpPr/>
          <p:nvPr/>
        </p:nvSpPr>
        <p:spPr>
          <a:xfrm>
            <a:off x="1237887" y="37745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kobylí mléko</a:t>
            </a:r>
            <a:endParaRPr lang="cs-CZ" dirty="0"/>
          </a:p>
        </p:txBody>
      </p:sp>
      <p:sp>
        <p:nvSpPr>
          <p:cNvPr id="28" name="Obláček 27"/>
          <p:cNvSpPr/>
          <p:nvPr/>
        </p:nvSpPr>
        <p:spPr>
          <a:xfrm>
            <a:off x="351693" y="1903663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zralé obilí</a:t>
            </a:r>
            <a:endParaRPr lang="cs-CZ" dirty="0"/>
          </a:p>
        </p:txBody>
      </p:sp>
      <p:sp>
        <p:nvSpPr>
          <p:cNvPr id="29" name="Obláček 28"/>
          <p:cNvSpPr/>
          <p:nvPr/>
        </p:nvSpPr>
        <p:spPr>
          <a:xfrm>
            <a:off x="5460762" y="295557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dobytčí farma</a:t>
            </a:r>
            <a:endParaRPr lang="cs-CZ" dirty="0"/>
          </a:p>
        </p:txBody>
      </p:sp>
      <p:sp>
        <p:nvSpPr>
          <p:cNvPr id="30" name="Obláček 29"/>
          <p:cNvSpPr/>
          <p:nvPr/>
        </p:nvSpPr>
        <p:spPr>
          <a:xfrm>
            <a:off x="7163318" y="2323262"/>
            <a:ext cx="1891151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obyčejný život</a:t>
            </a:r>
            <a:endParaRPr lang="cs-CZ" dirty="0"/>
          </a:p>
        </p:txBody>
      </p:sp>
      <p:sp>
        <p:nvSpPr>
          <p:cNvPr id="31" name="Obláček 30"/>
          <p:cNvSpPr/>
          <p:nvPr/>
        </p:nvSpPr>
        <p:spPr>
          <a:xfrm>
            <a:off x="2972065" y="1620277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sbírka mincí</a:t>
            </a:r>
            <a:endParaRPr lang="cs-CZ" dirty="0"/>
          </a:p>
        </p:txBody>
      </p:sp>
      <p:sp>
        <p:nvSpPr>
          <p:cNvPr id="32" name="Obláček 31"/>
          <p:cNvSpPr/>
          <p:nvPr/>
        </p:nvSpPr>
        <p:spPr>
          <a:xfrm>
            <a:off x="3328527" y="4076737"/>
            <a:ext cx="1868093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ílé květy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 rot="20589555">
            <a:off x="152214" y="4085572"/>
            <a:ext cx="2971826" cy="2490621"/>
            <a:chOff x="-1982144" y="4564082"/>
            <a:chExt cx="3075534" cy="2289609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9" name="Obláček 8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Která rybka </a:t>
              </a:r>
            </a:p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se stane kořistí žraloka ?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 rot="20589555">
            <a:off x="180853" y="4032972"/>
            <a:ext cx="2971826" cy="2490621"/>
            <a:chOff x="-1982144" y="4564082"/>
            <a:chExt cx="3075534" cy="2289609"/>
          </a:xfrm>
        </p:grpSpPr>
        <p:pic>
          <p:nvPicPr>
            <p:cNvPr id="34" name="Obrázek 3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35" name="Obláček 34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i="1" dirty="0" smtClean="0">
                  <a:solidFill>
                    <a:schemeClr val="tx1"/>
                  </a:solidFill>
                </a:rPr>
                <a:t>ab</a:t>
              </a:r>
              <a:r>
                <a:rPr lang="cs-CZ" b="1" i="1" dirty="0" smtClean="0">
                  <a:solidFill>
                    <a:srgbClr val="1F497D"/>
                  </a:solidFill>
                </a:rPr>
                <a:t>y</a:t>
              </a:r>
              <a:r>
                <a:rPr lang="cs-CZ" b="1" i="1" dirty="0" smtClean="0">
                  <a:solidFill>
                    <a:schemeClr val="tx1"/>
                  </a:solidFill>
                </a:rPr>
                <a:t>s</a:t>
              </a:r>
              <a:r>
                <a:rPr lang="cs-CZ" i="1" dirty="0" smtClean="0">
                  <a:solidFill>
                    <a:schemeClr val="tx1"/>
                  </a:solidFill>
                </a:rPr>
                <a:t> nezakopl (</a:t>
              </a:r>
              <a:r>
                <a:rPr lang="cs-CZ" i="1" dirty="0" smtClean="0">
                  <a:solidFill>
                    <a:schemeClr val="tx2"/>
                  </a:solidFill>
                </a:rPr>
                <a:t>VS –být</a:t>
              </a:r>
              <a:r>
                <a:rPr lang="cs-CZ" i="1" dirty="0" smtClean="0">
                  <a:solidFill>
                    <a:schemeClr val="tx1"/>
                  </a:solidFill>
                </a:rPr>
                <a:t>)</a:t>
              </a:r>
              <a:endParaRPr lang="cs-CZ" i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414037" y="2787790"/>
            <a:ext cx="1376018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dobytek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315116" y="192790"/>
            <a:ext cx="1222066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kobyla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69847" y="1596257"/>
            <a:ext cx="705642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879309" y="3968066"/>
            <a:ext cx="705642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399655" y="2187049"/>
            <a:ext cx="1216039" cy="369332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1F497D"/>
                </a:solidFill>
              </a:rPr>
              <a:t>PS - obyčej</a:t>
            </a:r>
            <a:endParaRPr lang="cs-CZ" b="1" dirty="0">
              <a:solidFill>
                <a:srgbClr val="1F497D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328527" y="1411591"/>
            <a:ext cx="705642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251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xit" presetSubtype="32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xit" presetSubtype="32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148E-6 C -0.01268 0.00602 -0.0257 0.01042 -0.03802 0.01181 C -0.05122 0.02107 -0.06163 0.02222 -0.07448 0.02107 C -0.09167 0.03241 -0.10052 0.02871 -0.11771 0.03102 C -0.1283 0.03866 -0.13021 0.03658 -0.14011 0.03634 C -0.15938 0.0463 -0.14167 0.03935 -0.16198 0.03958 C -0.19167 0.04121 -0.15191 0.04306 -0.18004 0.04861 C -0.1842 0.04931 -0.18785 0.04746 -0.19167 0.0463 C -0.20191 0.04908 -0.21233 0.04931 -0.22292 0.05208 C -0.22778 0.05371 -0.23264 0.05648 -0.23698 0.05857 C -0.24722 0.06296 -0.25868 0.0625 -0.2684 0.06366 C -0.27604 0.06574 -0.28386 0.06829 -0.29115 0.06991 C -0.29393 0.07083 -0.30018 0.07199 -0.30018 0.07246 C -0.30243 0.07454 -0.30452 0.07801 -0.30677 0.07871 C -0.31337 0.08102 -0.32622 0.08033 -0.32604 0.08102 C -0.33698 0.08496 -0.34549 0.08588 -0.3559 0.08982 C -0.36302 0.09144 -0.37778 0.09769 -0.37865 0.09838 C -0.38021 0.1007 -0.38195 0.10371 -0.38455 0.10533 C -0.38646 0.10648 -0.38872 0.10463 -0.39063 0.10463 C -0.41059 0.10996 -0.38629 0.10718 -0.40469 0.10903 C -0.41754 0.12176 -0.40417 0.11019 -0.42014 0.11806 C -0.42309 0.11991 -0.42535 0.12199 -0.42865 0.12384 C -0.43177 0.125 -0.4349 0.12408 -0.4375 0.12616 C -0.46302 0.14028 -0.44653 0.13681 -0.46077 0.13796 C -0.46684 0.14236 -0.47344 0.14722 -0.48021 0.15162 C -0.48559 0.15533 -0.49202 0.15417 -0.49827 0.15625 C -0.51215 0.17037 -0.4967 0.15648 -0.51302 0.16273 C -0.51545 0.16366 -0.5184 0.16713 -0.52101 0.16875 C -0.53212 0.17338 -0.54462 0.17083 -0.55469 0.16991 C -0.5717 0.18218 -0.54827 0.16621 -0.56702 0.17431 C -0.57639 0.17824 -0.58351 0.18658 -0.59427 0.1875 C -0.59827 0.18843 -0.60295 0.1919 -0.60677 0.19445 C -0.6099 0.1963 -0.6125 0.19815 -0.61563 0.2 C -0.64462 0.21736 -0.59618 0.18796 -0.63195 0.20556 C -0.6533 0.21713 -0.6382 0.21597 -0.65399 0.21528 C -0.66406 0.2257 -0.67865 0.23195 -0.68958 0.23472 C -0.7007 0.23727 -0.70139 0.24306 -0.71337 0.24283 C -0.73889 0.26065 -0.70243 0.2375 -0.7316 0.24769 C -0.73438 0.24861 -0.73594 0.25278 -0.73854 0.25463 C -0.74462 0.25926 -0.74688 0.25718 -0.75399 0.25718 C -0.75608 0.25949 -0.75764 0.2625 -0.76024 0.26412 C -0.7658 0.26667 -0.7717 0.26435 -0.77743 0.26621 C -0.78143 0.2669 -0.78559 0.26898 -0.78976 0.2706 C -0.80243 0.28333 -0.83299 0.29028 -0.84705 0.29236 C -0.86024 0.30185 -0.87518 0.29815 -0.88837 0.29746 C -0.90261 0.3044 -0.90643 0.29977 -0.91979 0.29954 C -0.95156 0.31273 -0.99202 0.30093 -1.02101 0.29699 C -1.03906 0.29977 -1.05816 0.3007 -1.07448 0.29653 C -1.09653 0.29653 -1.11632 0.29954 -1.13663 0.29514 C -1.15382 0.30278 -1.13715 0.29769 -1.1684 0.29097 C -1.18524 0.28889 -1.20243 0.29259 -1.2184 0.29144 C -1.23802 0.29121 -1.22413 0.29259 -1.25938 0.28357 C -1.30677 0.28796 -1.38629 0.24838 -1.42292 0.23426 C -1.46476 0.23218 -1.50712 0.22639 -1.54705 0.21296 C -1.55087 0.21296 -1.55452 0.21273 -1.55729 0.21158 C -1.56337 0.21111 -1.56893 0.2088 -1.57465 0.20764 C -1.60851 0.20417 -1.59028 0.20972 -1.60295 0.20533 L -1.60695 0.18125 " pathEditMode="relative" rAng="0" ptsTypes="ffffffffffffffffffffffffffffffffffffffffffffffffffffffffAA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434" y="15625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3" presetID="12" presetClass="exit" presetSubtype="4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5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" grpId="0" animBg="1"/>
      <p:bldP spid="36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0567" y="4116475"/>
            <a:ext cx="1013921" cy="193278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788" y="1417726"/>
            <a:ext cx="1572907" cy="13134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0542" y="3010559"/>
            <a:ext cx="1572907" cy="131345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055" y="3933953"/>
            <a:ext cx="1389206" cy="2944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545" y="5728521"/>
            <a:ext cx="937404" cy="11825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17000" contrast="-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6554" y="4747549"/>
            <a:ext cx="1270228" cy="21565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082" y="5247411"/>
            <a:ext cx="1480526" cy="16464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02399">
            <a:off x="7887536" y="5756710"/>
            <a:ext cx="937404" cy="118257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0055" y="5674382"/>
            <a:ext cx="609600" cy="11620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336" y="4464910"/>
            <a:ext cx="609600" cy="11620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01677" flipH="1">
            <a:off x="5292925" y="4645340"/>
            <a:ext cx="1824391" cy="230153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890495"/>
            <a:ext cx="1572907" cy="131345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9414" y="3257152"/>
            <a:ext cx="1572907" cy="131345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6373" y="1082155"/>
            <a:ext cx="1572907" cy="131345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311" y="2766899"/>
            <a:ext cx="1572907" cy="13134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851" y="4159580"/>
            <a:ext cx="1373547" cy="1146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4885">
            <a:off x="10993731" y="4210515"/>
            <a:ext cx="4234914" cy="245774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218" y="4968040"/>
            <a:ext cx="1480526" cy="193263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7713">
            <a:off x="2072753" y="5772145"/>
            <a:ext cx="937404" cy="1182571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5525682" y="3139424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dobil hrad</a:t>
            </a:r>
            <a:endParaRPr lang="cs-CZ" dirty="0"/>
          </a:p>
        </p:txBody>
      </p:sp>
      <p:sp>
        <p:nvSpPr>
          <p:cNvPr id="25" name="Obláček 24"/>
          <p:cNvSpPr/>
          <p:nvPr/>
        </p:nvSpPr>
        <p:spPr>
          <a:xfrm>
            <a:off x="1934083" y="369830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život </a:t>
            </a:r>
          </a:p>
          <a:p>
            <a:pPr algn="ctr"/>
            <a:r>
              <a:rPr lang="cs-CZ" dirty="0" smtClean="0"/>
              <a:t>v bídě</a:t>
            </a:r>
            <a:endParaRPr lang="cs-CZ" dirty="0"/>
          </a:p>
        </p:txBody>
      </p:sp>
      <p:sp>
        <p:nvSpPr>
          <p:cNvPr id="28" name="Obláček 27"/>
          <p:cNvSpPr/>
          <p:nvPr/>
        </p:nvSpPr>
        <p:spPr>
          <a:xfrm>
            <a:off x="526305" y="1806857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přebírá čočku</a:t>
            </a:r>
            <a:endParaRPr lang="cs-CZ" dirty="0"/>
          </a:p>
        </p:txBody>
      </p:sp>
      <p:sp>
        <p:nvSpPr>
          <p:cNvPr id="29" name="Obláček 28"/>
          <p:cNvSpPr/>
          <p:nvPr/>
        </p:nvSpPr>
        <p:spPr>
          <a:xfrm>
            <a:off x="2829394" y="2074455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bývalý přítel</a:t>
            </a:r>
            <a:endParaRPr lang="cs-CZ" dirty="0"/>
          </a:p>
        </p:txBody>
      </p:sp>
      <p:sp>
        <p:nvSpPr>
          <p:cNvPr id="30" name="Obláček 29"/>
          <p:cNvSpPr/>
          <p:nvPr/>
        </p:nvSpPr>
        <p:spPr>
          <a:xfrm>
            <a:off x="7252849" y="223903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babyka</a:t>
            </a:r>
            <a:endParaRPr lang="cs-CZ" dirty="0"/>
          </a:p>
        </p:txBody>
      </p:sp>
      <p:sp>
        <p:nvSpPr>
          <p:cNvPr id="31" name="Obláček 30"/>
          <p:cNvSpPr/>
          <p:nvPr/>
        </p:nvSpPr>
        <p:spPr>
          <a:xfrm>
            <a:off x="5196620" y="394484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nabitá zbraň</a:t>
            </a:r>
            <a:endParaRPr lang="cs-CZ" dirty="0"/>
          </a:p>
        </p:txBody>
      </p:sp>
      <p:sp>
        <p:nvSpPr>
          <p:cNvPr id="32" name="Obláček 31"/>
          <p:cNvSpPr/>
          <p:nvPr/>
        </p:nvSpPr>
        <p:spPr>
          <a:xfrm>
            <a:off x="3587928" y="4076737"/>
            <a:ext cx="1608692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mohl bys litovat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 rot="20589555">
            <a:off x="152214" y="4085572"/>
            <a:ext cx="2971826" cy="2490621"/>
            <a:chOff x="-1982144" y="4564082"/>
            <a:chExt cx="3075534" cy="2289609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9" name="Obláček 8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Která rybka </a:t>
              </a:r>
            </a:p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se stane kořistí žraloka ?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 rot="20589555">
            <a:off x="89001" y="4004092"/>
            <a:ext cx="2971826" cy="2490621"/>
            <a:chOff x="-1982144" y="4564082"/>
            <a:chExt cx="3075534" cy="2289609"/>
          </a:xfrm>
        </p:grpSpPr>
        <p:pic>
          <p:nvPicPr>
            <p:cNvPr id="34" name="Obrázek 3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35" name="Obláček 34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i="1" dirty="0" smtClean="0">
                  <a:solidFill>
                    <a:schemeClr val="tx1"/>
                  </a:solidFill>
                </a:rPr>
                <a:t>dob</a:t>
              </a:r>
              <a:r>
                <a:rPr lang="cs-CZ" b="1" i="1" dirty="0" smtClean="0">
                  <a:solidFill>
                    <a:srgbClr val="1F497D"/>
                  </a:solidFill>
                </a:rPr>
                <a:t>y</a:t>
              </a:r>
              <a:r>
                <a:rPr lang="cs-CZ" b="1" i="1" dirty="0" smtClean="0">
                  <a:solidFill>
                    <a:schemeClr val="tx1"/>
                  </a:solidFill>
                </a:rPr>
                <a:t>l</a:t>
              </a:r>
              <a:r>
                <a:rPr lang="cs-CZ" i="1" dirty="0" smtClean="0">
                  <a:solidFill>
                    <a:schemeClr val="tx1"/>
                  </a:solidFill>
                </a:rPr>
                <a:t> hrad</a:t>
              </a:r>
            </a:p>
            <a:p>
              <a:pPr algn="ctr"/>
              <a:r>
                <a:rPr lang="cs-CZ" i="1" dirty="0" smtClean="0">
                  <a:solidFill>
                    <a:schemeClr val="tx1"/>
                  </a:solidFill>
                </a:rPr>
                <a:t>(</a:t>
              </a:r>
              <a:r>
                <a:rPr lang="cs-CZ" i="1" dirty="0" smtClean="0">
                  <a:solidFill>
                    <a:schemeClr val="tx2"/>
                  </a:solidFill>
                </a:rPr>
                <a:t>PS –být, </a:t>
              </a:r>
              <a:r>
                <a:rPr lang="cs-CZ" sz="1200" i="1" dirty="0" smtClean="0">
                  <a:solidFill>
                    <a:schemeClr val="tx1"/>
                  </a:solidFill>
                </a:rPr>
                <a:t>získal ho</a:t>
              </a:r>
              <a:r>
                <a:rPr lang="cs-CZ" i="1" dirty="0" smtClean="0">
                  <a:solidFill>
                    <a:schemeClr val="tx1"/>
                  </a:solidFill>
                </a:rPr>
                <a:t>)</a:t>
              </a:r>
              <a:endParaRPr lang="cs-CZ" i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3212422" y="1880010"/>
            <a:ext cx="905954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být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232304" y="180146"/>
            <a:ext cx="705642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963460" y="1554218"/>
            <a:ext cx="705642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891855" y="3890862"/>
            <a:ext cx="905954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být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737924" y="2187049"/>
            <a:ext cx="428131" cy="369332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1F497D"/>
                </a:solidFill>
              </a:rPr>
              <a:t>VS</a:t>
            </a:r>
            <a:endParaRPr lang="cs-CZ" b="1" dirty="0">
              <a:solidFill>
                <a:srgbClr val="1F497D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596630" y="209954"/>
            <a:ext cx="705642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155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xit" presetSubtype="32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198 -0.00672 C 0.09757 -0.00695 0.08247 -0.0088 0.06841 -0.01366 C 0.05296 -0.01088 0.0415 -0.01551 0.02587 -0.02385 C 0.00695 -0.02107 -0.00416 -0.0294 -0.02413 -0.03612 C -0.03663 -0.03311 -0.03958 -0.03774 -0.05052 -0.04167 C -0.07239 -0.04213 -0.05225 -0.03959 -0.07656 -0.05 C -0.11024 -0.06505 -0.06406 -0.04167 -0.09635 -0.05116 C -0.10173 -0.05255 -0.1052 -0.05649 -0.11041 -0.0588 C -0.12239 -0.06181 -0.1342 -0.06667 -0.14652 -0.06899 C -0.1526 -0.07014 -0.15816 -0.07014 -0.16336 -0.07107 C -0.17517 -0.07153 -0.18854 -0.07732 -0.20017 -0.08125 C -0.20833 -0.0838 -0.21788 -0.0845 -0.22673 -0.08681 C -0.23003 -0.08866 -0.2368 -0.08912 -0.23663 -0.08959 C -0.23993 -0.08912 -0.24166 -0.08565 -0.24409 -0.08588 C -0.25191 -0.0875 -0.26684 -0.09445 -0.26701 -0.09422 C -0.27864 -0.09537 -0.28975 -0.09931 -0.30173 -0.10093 C -0.31024 -0.10209 -0.32691 -0.10371 -0.32708 -0.10348 C -0.3302 -0.10209 -0.33125 -0.09977 -0.33472 -0.10024 C -0.33697 -0.10024 -0.33975 -0.10232 -0.34184 -0.10278 C -0.36441 -0.10811 -0.33663 -0.09838 -0.35816 -0.10625 C -0.37257 -0.09977 -0.35711 -0.10533 -0.37569 -0.10487 C -0.37951 -0.1051 -0.38211 -0.10348 -0.38559 -0.10371 C -0.38923 -0.1044 -0.39305 -0.10625 -0.39635 -0.10602 C -0.425 -0.10533 -0.4059 -0.09885 -0.42204 -0.10533 C -0.42934 -0.10417 -0.43715 -0.10371 -0.44427 -0.10116 C -0.45052 -0.10024 -0.45885 -0.10556 -0.46597 -0.10625 C -0.48229 -0.09954 -0.46371 -0.10463 -0.48281 -0.10741 C -0.48593 -0.10764 -0.48871 -0.10556 -0.49218 -0.10625 C -0.50416 -0.10764 -0.51996 -0.11505 -0.53159 -0.12176 C -0.55104 -0.11783 -0.52361 -0.12223 -0.54513 -0.12454 C -0.55659 -0.12477 -0.56562 -0.11991 -0.57725 -0.1257 C -0.58142 -0.12639 -0.58715 -0.12524 -0.59236 -0.12454 C -0.59531 -0.12385 -0.59826 -0.12408 -0.60173 -0.12338 C -0.63593 -0.1213 -0.57916 -0.12593 -0.62066 -0.12593 C -0.64566 -0.1257 -0.62777 -0.11922 -0.646 -0.12801 C -0.65746 -0.12223 -0.67447 -0.12431 -0.68715 -0.12662 C -0.70017 -0.12963 -0.70034 -0.12454 -0.71475 -0.1301 C -0.74409 -0.1257 -0.70191 -0.13033 -0.73611 -0.13565 C -0.73941 -0.13542 -0.74079 -0.13172 -0.74375 -0.13172 C -0.75121 -0.13079 -0.75399 -0.13357 -0.76197 -0.13681 C -0.76423 -0.13588 -0.76597 -0.1338 -0.76892 -0.13334 C -0.77569 -0.1338 -0.78281 -0.13889 -0.78941 -0.14075 C -0.79392 -0.1419 -0.79826 -0.14213 -0.80329 -0.1426 C -0.81701 -0.13542 -0.85329 -0.14491 -0.86979 -0.14977 C -0.88524 -0.14792 -0.90243 -0.15811 -0.91788 -0.16575 C -0.93454 -0.1669 -0.93923 -0.17292 -0.95486 -0.18102 C -0.99149 -0.18473 -1.03941 -0.21621 -1.07343 -0.23612 C -1.09496 -0.24213 -1.11701 -0.25255 -1.13628 -0.26505 C -1.16197 -0.27616 -1.18524 -0.28264 -1.20954 -0.29862 C -1.22934 -0.29908 -1.20954 -0.29607 -1.24652 -0.31852 C -1.26632 -0.33079 -1.28559 -0.33565 -1.30451 -0.34445 C -1.32829 -0.35579 -1.31128 -0.34584 -1.35347 -0.37362 C -1.40798 -0.39399 -1.50399 -0.47616 -1.54618 -0.50903 C -1.596 -0.5345 -1.64548 -0.56135 -1.69357 -0.59653 C -1.69791 -0.59815 -1.70104 -0.59954 -1.70538 -0.60348 C -1.71215 -0.60672 -1.71823 -0.61181 -1.72517 -0.61644 C -1.76545 -0.63704 -1.74392 -0.622 -1.75885 -0.63357 L -1.7651 -0.65973 " pathEditMode="relative" rAng="1857631" ptsTypes="ffffffffffffffffffffffffffffffffffffffffffffffffffffffffAA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236" y="-31806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12" presetClass="exit" presetSubtype="4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" grpId="0" animBg="1"/>
      <p:bldP spid="36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0567" y="4116475"/>
            <a:ext cx="1013921" cy="193278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204" y="1652632"/>
            <a:ext cx="1572907" cy="13134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1948" y="3933953"/>
            <a:ext cx="1572907" cy="131345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055" y="3933953"/>
            <a:ext cx="1389206" cy="2944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545" y="5728521"/>
            <a:ext cx="937404" cy="11825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17000" contrast="-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6554" y="4747549"/>
            <a:ext cx="1270228" cy="21565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082" y="5247411"/>
            <a:ext cx="1480526" cy="16464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02399">
            <a:off x="7887536" y="5756710"/>
            <a:ext cx="937404" cy="118257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0055" y="5674382"/>
            <a:ext cx="609600" cy="11620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336" y="4464910"/>
            <a:ext cx="609600" cy="11620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01677" flipH="1">
            <a:off x="5292925" y="4645340"/>
            <a:ext cx="1824391" cy="230153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890495"/>
            <a:ext cx="1572907" cy="131345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9940" y="3046746"/>
            <a:ext cx="1572907" cy="131345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5021" y="873591"/>
            <a:ext cx="1572907" cy="131345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311" y="2766899"/>
            <a:ext cx="1572907" cy="13134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7195" y="3506866"/>
            <a:ext cx="1373547" cy="1146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79631" flipH="1">
            <a:off x="-4432556" y="4596939"/>
            <a:ext cx="4234914" cy="245774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218" y="4968040"/>
            <a:ext cx="1480526" cy="193263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7713">
            <a:off x="2072753" y="5772145"/>
            <a:ext cx="937404" cy="1182571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6958219" y="2435279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hraje na </a:t>
            </a:r>
            <a:r>
              <a:rPr lang="cs-CZ" dirty="0" err="1" smtClean="0"/>
              <a:t>bycí</a:t>
            </a:r>
            <a:endParaRPr lang="cs-CZ" dirty="0"/>
          </a:p>
        </p:txBody>
      </p:sp>
      <p:sp>
        <p:nvSpPr>
          <p:cNvPr id="25" name="Obláček 24"/>
          <p:cNvSpPr/>
          <p:nvPr/>
        </p:nvSpPr>
        <p:spPr>
          <a:xfrm>
            <a:off x="1449230" y="179600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Zbyněk</a:t>
            </a:r>
            <a:endParaRPr lang="cs-CZ" dirty="0"/>
          </a:p>
        </p:txBody>
      </p:sp>
      <p:sp>
        <p:nvSpPr>
          <p:cNvPr id="28" name="Obláček 27"/>
          <p:cNvSpPr/>
          <p:nvPr/>
        </p:nvSpPr>
        <p:spPr>
          <a:xfrm>
            <a:off x="830556" y="1841309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krabička</a:t>
            </a:r>
            <a:endParaRPr lang="cs-CZ" dirty="0"/>
          </a:p>
        </p:txBody>
      </p:sp>
      <p:sp>
        <p:nvSpPr>
          <p:cNvPr id="29" name="Obláček 28"/>
          <p:cNvSpPr/>
          <p:nvPr/>
        </p:nvSpPr>
        <p:spPr>
          <a:xfrm>
            <a:off x="5460762" y="295557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sbírka známek</a:t>
            </a:r>
            <a:endParaRPr lang="cs-CZ" dirty="0"/>
          </a:p>
        </p:txBody>
      </p:sp>
      <p:sp>
        <p:nvSpPr>
          <p:cNvPr id="30" name="Obláček 29"/>
          <p:cNvSpPr/>
          <p:nvPr/>
        </p:nvSpPr>
        <p:spPr>
          <a:xfrm>
            <a:off x="2702035" y="2128310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včera zlobil</a:t>
            </a:r>
            <a:endParaRPr lang="cs-CZ" dirty="0"/>
          </a:p>
        </p:txBody>
      </p:sp>
      <p:sp>
        <p:nvSpPr>
          <p:cNvPr id="31" name="Obláček 30"/>
          <p:cNvSpPr/>
          <p:nvPr/>
        </p:nvSpPr>
        <p:spPr>
          <a:xfrm>
            <a:off x="4254607" y="716528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horská bystřina</a:t>
            </a:r>
            <a:endParaRPr lang="cs-CZ" dirty="0"/>
          </a:p>
        </p:txBody>
      </p:sp>
      <p:sp>
        <p:nvSpPr>
          <p:cNvPr id="32" name="Obláček 31"/>
          <p:cNvSpPr/>
          <p:nvPr/>
        </p:nvSpPr>
        <p:spPr>
          <a:xfrm>
            <a:off x="3587928" y="4076737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kobylka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 rot="20589555">
            <a:off x="152214" y="4085572"/>
            <a:ext cx="2971826" cy="2490621"/>
            <a:chOff x="-1982144" y="4564082"/>
            <a:chExt cx="3075534" cy="2289609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9" name="Obláček 8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Která rybka </a:t>
              </a:r>
            </a:p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se stane kořistí žraloka ?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 rot="20589555">
            <a:off x="89001" y="4004092"/>
            <a:ext cx="2971826" cy="2490621"/>
            <a:chOff x="-1982144" y="4564082"/>
            <a:chExt cx="3075534" cy="2289609"/>
          </a:xfrm>
        </p:grpSpPr>
        <p:pic>
          <p:nvPicPr>
            <p:cNvPr id="34" name="Obrázek 3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35" name="Obláček 34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i="1" dirty="0" smtClean="0">
                  <a:solidFill>
                    <a:schemeClr val="tx1"/>
                  </a:solidFill>
                </a:rPr>
                <a:t>hraje na </a:t>
              </a:r>
              <a:r>
                <a:rPr lang="cs-CZ" b="1" i="1" dirty="0" smtClean="0">
                  <a:solidFill>
                    <a:schemeClr val="tx1"/>
                  </a:solidFill>
                </a:rPr>
                <a:t>b</a:t>
              </a:r>
              <a:r>
                <a:rPr lang="cs-CZ" b="1" i="1" dirty="0" smtClean="0">
                  <a:solidFill>
                    <a:srgbClr val="FF0000"/>
                  </a:solidFill>
                </a:rPr>
                <a:t>i</a:t>
              </a:r>
              <a:r>
                <a:rPr lang="cs-CZ" b="1" i="1" dirty="0" smtClean="0">
                  <a:solidFill>
                    <a:schemeClr val="tx1"/>
                  </a:solidFill>
                </a:rPr>
                <a:t>cí</a:t>
              </a:r>
              <a:r>
                <a:rPr lang="cs-CZ" i="1" dirty="0" smtClean="0">
                  <a:solidFill>
                    <a:schemeClr val="tx1"/>
                  </a:solidFill>
                </a:rPr>
                <a:t> </a:t>
              </a:r>
              <a:r>
                <a:rPr lang="cs-CZ" b="1" i="1" dirty="0" smtClean="0">
                  <a:solidFill>
                    <a:schemeClr val="tx1"/>
                  </a:solidFill>
                </a:rPr>
                <a:t> –</a:t>
              </a:r>
              <a:r>
                <a:rPr lang="cs-CZ" i="1" dirty="0" smtClean="0">
                  <a:solidFill>
                    <a:schemeClr val="tx1"/>
                  </a:solidFill>
                </a:rPr>
                <a:t> tluče do bubnů (</a:t>
              </a:r>
              <a:r>
                <a:rPr lang="cs-CZ" i="1" dirty="0" smtClean="0">
                  <a:solidFill>
                    <a:srgbClr val="FF0000"/>
                  </a:solidFill>
                </a:rPr>
                <a:t>NVPS</a:t>
              </a:r>
              <a:r>
                <a:rPr lang="cs-CZ" i="1" dirty="0" smtClean="0">
                  <a:solidFill>
                    <a:schemeClr val="tx1"/>
                  </a:solidFill>
                </a:rPr>
                <a:t>)</a:t>
              </a:r>
              <a:endParaRPr lang="cs-CZ" i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807949" y="2755079"/>
            <a:ext cx="705642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979522" y="93654"/>
            <a:ext cx="428131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VS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096409" y="1760217"/>
            <a:ext cx="705642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879309" y="3968066"/>
            <a:ext cx="1222066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kobyla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101346" y="1938550"/>
            <a:ext cx="705642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407008" y="462986"/>
            <a:ext cx="1183914" cy="369332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1F497D"/>
                </a:solidFill>
              </a:rPr>
              <a:t>PS - bystrý</a:t>
            </a:r>
            <a:endParaRPr lang="cs-CZ" b="1" dirty="0">
              <a:solidFill>
                <a:srgbClr val="1F497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97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xit" presetSubtype="32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79757 -0.70648 C 1.78646 -0.69676 1.77414 -0.68843 1.76112 -0.68287 C 1.75035 -0.67014 1.74028 -0.66598 1.72483 -0.66204 C 1.71146 -0.64584 1.69966 -0.64584 1.6823 -0.63773 C 1.67362 -0.62732 1.67066 -0.62894 1.65973 -0.62477 C 1.64289 -0.60949 1.65955 -0.62153 1.63716 -0.61389 C 1.60573 -0.60255 1.64966 -0.61505 1.62136 -0.60047 C 1.61737 -0.59838 1.61233 -0.59885 1.60799 -0.59815 C 1.59775 -0.59213 1.58664 -0.58773 1.57639 -0.58172 C 1.57153 -0.57871 1.56754 -0.57454 1.56303 -0.57084 C 1.55348 -0.56412 1.54098 -0.55973 1.53126 -0.55486 C 1.52344 -0.55116 1.51615 -0.54607 1.50851 -0.5419 C 1.50556 -0.53982 1.49931 -0.53658 1.49931 -0.53588 C 1.49792 -0.53357 1.49757 -0.52963 1.49497 -0.52848 C 1.48907 -0.52454 1.47483 -0.52037 1.47483 -0.52014 C 1.46459 -0.51227 1.45539 -0.50857 1.44549 -0.50162 C 1.43837 -0.49699 1.42518 -0.48588 1.42518 -0.48565 C 1.42362 -0.4831 1.42275 -0.4794 1.42101 -0.47755 C 1.41858 -0.4757 1.4158 -0.47639 1.41372 -0.47523 C 1.39445 -0.46389 1.41928 -0.47454 1.40018 -0.4669 C 1.39132 -0.45093 1.40139 -0.46644 1.38716 -0.45348 C 1.38421 -0.45139 1.38264 -0.44792 1.38021 -0.44537 C 1.37744 -0.44306 1.37327 -0.44283 1.37101 -0.44028 C 1.34931 -0.41898 1.36598 -0.42732 1.3507 -0.42176 C 1.34497 -0.41505 1.34063 -0.40903 1.3349 -0.40255 C 1.33056 -0.39746 1.3224 -0.39653 1.31667 -0.39236 C 1.30747 -0.375 1.31928 -0.39236 1.30365 -0.38172 C 1.30105 -0.37963 1.29966 -0.37523 1.29688 -0.37338 C 1.28698 -0.36574 1.2724 -0.36204 1.26094 -0.35996 C 1.24705 -0.34306 1.26685 -0.36574 1.24931 -0.35209 C 1.24028 -0.34468 1.23594 -0.33496 1.22466 -0.33102 C 1.22101 -0.32824 1.21737 -0.32385 1.2132 -0.3206 C 1.2106 -0.31783 1.20903 -0.31482 1.20678 -0.31273 C 1.18091 -0.28681 1.22188 -0.33033 1.1908 -0.30162 C 1.17188 -0.2838 1.18785 -0.29074 1.17049 -0.28565 C 1.16389 -0.27269 1.14966 -0.26273 1.13924 -0.25602 C 1.12813 -0.24931 1.12987 -0.24375 1.11685 -0.23982 C 1.09584 -0.21574 1.12691 -0.24861 1.09827 -0.22963 C 1.09584 -0.22732 1.09584 -0.22338 1.0941 -0.22107 C 1.08889 -0.21482 1.08507 -0.21574 1.07848 -0.2132 C 1.07691 -0.20996 1.07587 -0.20764 1.07379 -0.2051 C 1.06876 -0.20047 1.06129 -0.2007 1.05591 -0.19723 C 1.05209 -0.19491 1.04775 -0.1919 1.04462 -0.18912 C 1.0356 -0.17338 1.00469 -0.15602 0.99046 -0.14908 C 0.979 -0.13658 0.96251 -0.1338 0.94757 -0.13056 C 0.9349 -0.11898 0.92865 -0.12176 0.91389 -0.11736 C 0.88507 -0.09468 0.83664 -0.08959 0.80313 -0.08264 C 0.78473 -0.07338 0.76441 -0.06644 0.74462 -0.06412 C 0.72153 -0.05579 0.70122 -0.04653 0.67726 -0.04236 C 0.66112 -0.02963 0.67726 -0.04028 0.64115 -0.03496 C 0.62223 -0.03102 0.60521 -0.02107 0.58681 -0.01574 C 0.56563 -0.00926 0.58108 -0.01343 0.53976 -0.00787 C 0.49046 0.01296 0.38768 0.0074 0.34393 0.00764 C 0.29584 0.02106 0.24896 0.03171 0.2 0.03472 C 0.19653 0.03588 0.19254 0.0368 0.18872 0.0368 C 0.18195 0.03889 0.17518 0.03889 0.16858 0.03981 C 0.13056 0.04953 0.15209 0.04768 0.13681 0.04768 L 0.1231 0.0294 " pathEditMode="relative" rAng="0" ptsTypes="ffffffffffffffffffffffffffffffffffffffffffffffffffffffffAA">
                                      <p:cBhvr>
                                        <p:cTn id="52" dur="2000" spd="-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733" y="37801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12" presetClass="exit" presetSubtype="4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" grpId="0" animBg="1"/>
      <p:bldP spid="36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0567" y="4116475"/>
            <a:ext cx="1013921" cy="193278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204" y="1652632"/>
            <a:ext cx="1572907" cy="13134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1948" y="3933953"/>
            <a:ext cx="1572907" cy="131345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055" y="3933953"/>
            <a:ext cx="1389206" cy="2944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545" y="5728521"/>
            <a:ext cx="937404" cy="11825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17000" contrast="-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6554" y="4747549"/>
            <a:ext cx="1270228" cy="21565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082" y="5247411"/>
            <a:ext cx="1480526" cy="16464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02399">
            <a:off x="7887536" y="5756710"/>
            <a:ext cx="937404" cy="118257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0055" y="5674382"/>
            <a:ext cx="609600" cy="11620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336" y="4464910"/>
            <a:ext cx="609600" cy="11620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01677" flipH="1">
            <a:off x="5292925" y="4645340"/>
            <a:ext cx="1824391" cy="230153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6525" y="5049972"/>
            <a:ext cx="1572907" cy="131345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9940" y="3046746"/>
            <a:ext cx="1572907" cy="131345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5021" y="873591"/>
            <a:ext cx="1572907" cy="131345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7185" y="2895479"/>
            <a:ext cx="1572907" cy="131345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56" y="2821084"/>
            <a:ext cx="1373547" cy="11469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95436" flipH="1">
            <a:off x="-7339910" y="-2228359"/>
            <a:ext cx="4234914" cy="245774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218" y="4968040"/>
            <a:ext cx="1480526" cy="193263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7713">
            <a:off x="2072753" y="5772145"/>
            <a:ext cx="937404" cy="1182571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232146" y="1932355"/>
            <a:ext cx="194526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přebitečná</a:t>
            </a:r>
            <a:r>
              <a:rPr lang="cs-CZ" dirty="0" smtClean="0"/>
              <a:t> barva</a:t>
            </a:r>
            <a:endParaRPr lang="cs-CZ" dirty="0"/>
          </a:p>
        </p:txBody>
      </p:sp>
      <p:sp>
        <p:nvSpPr>
          <p:cNvPr id="25" name="Obláček 24"/>
          <p:cNvSpPr/>
          <p:nvPr/>
        </p:nvSpPr>
        <p:spPr>
          <a:xfrm>
            <a:off x="1189725" y="124260"/>
            <a:ext cx="1870107" cy="936104"/>
          </a:xfrm>
          <a:prstGeom prst="cloudCallout">
            <a:avLst>
              <a:gd name="adj1" fmla="val -9462"/>
              <a:gd name="adj2" fmla="val 64772"/>
            </a:avLst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liška Bystrouška</a:t>
            </a:r>
            <a:endParaRPr lang="cs-CZ" dirty="0"/>
          </a:p>
        </p:txBody>
      </p:sp>
      <p:sp>
        <p:nvSpPr>
          <p:cNvPr id="28" name="Obláček 27"/>
          <p:cNvSpPr/>
          <p:nvPr/>
        </p:nvSpPr>
        <p:spPr>
          <a:xfrm>
            <a:off x="7241493" y="1915579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bylinný čaj</a:t>
            </a:r>
            <a:endParaRPr lang="cs-CZ" dirty="0"/>
          </a:p>
        </p:txBody>
      </p:sp>
      <p:sp>
        <p:nvSpPr>
          <p:cNvPr id="29" name="Obláček 28"/>
          <p:cNvSpPr/>
          <p:nvPr/>
        </p:nvSpPr>
        <p:spPr>
          <a:xfrm>
            <a:off x="5460762" y="2955576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býčí farma</a:t>
            </a:r>
            <a:endParaRPr lang="cs-CZ" dirty="0"/>
          </a:p>
        </p:txBody>
      </p:sp>
      <p:sp>
        <p:nvSpPr>
          <p:cNvPr id="30" name="Obláček 29"/>
          <p:cNvSpPr/>
          <p:nvPr/>
        </p:nvSpPr>
        <p:spPr>
          <a:xfrm>
            <a:off x="2702035" y="2128310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slabikář </a:t>
            </a:r>
            <a:endParaRPr lang="cs-CZ" dirty="0"/>
          </a:p>
        </p:txBody>
      </p:sp>
      <p:sp>
        <p:nvSpPr>
          <p:cNvPr id="31" name="Obláček 30"/>
          <p:cNvSpPr/>
          <p:nvPr/>
        </p:nvSpPr>
        <p:spPr>
          <a:xfrm>
            <a:off x="4254607" y="716528"/>
            <a:ext cx="1488716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bitevní loď</a:t>
            </a:r>
            <a:endParaRPr lang="cs-CZ" dirty="0"/>
          </a:p>
        </p:txBody>
      </p:sp>
      <p:sp>
        <p:nvSpPr>
          <p:cNvPr id="32" name="Obláček 31"/>
          <p:cNvSpPr/>
          <p:nvPr/>
        </p:nvSpPr>
        <p:spPr>
          <a:xfrm>
            <a:off x="3454909" y="4208937"/>
            <a:ext cx="1892853" cy="936104"/>
          </a:xfrm>
          <a:prstGeom prst="cloudCallou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pohádková bytost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 rot="20589555">
            <a:off x="152215" y="4085574"/>
            <a:ext cx="2971825" cy="2490622"/>
            <a:chOff x="-1982144" y="4564082"/>
            <a:chExt cx="3075534" cy="2289609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9" name="Obláček 8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Která rybka </a:t>
              </a:r>
            </a:p>
            <a:p>
              <a:pPr algn="ctr"/>
              <a:r>
                <a:rPr lang="cs-CZ" b="1" i="1" dirty="0" smtClean="0">
                  <a:solidFill>
                    <a:srgbClr val="FF0000"/>
                  </a:solidFill>
                </a:rPr>
                <a:t>se stane kořistí žraloka ?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 rot="20589555">
            <a:off x="89001" y="4004092"/>
            <a:ext cx="2971826" cy="2490621"/>
            <a:chOff x="-1982144" y="4564082"/>
            <a:chExt cx="3075534" cy="2289609"/>
          </a:xfrm>
        </p:grpSpPr>
        <p:pic>
          <p:nvPicPr>
            <p:cNvPr id="34" name="Obrázek 3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10445">
              <a:off x="-1982144" y="5887003"/>
              <a:ext cx="1390544" cy="966688"/>
            </a:xfrm>
            <a:prstGeom prst="rect">
              <a:avLst/>
            </a:prstGeom>
          </p:spPr>
        </p:pic>
        <p:sp>
          <p:nvSpPr>
            <p:cNvPr id="35" name="Obláček 34"/>
            <p:cNvSpPr/>
            <p:nvPr/>
          </p:nvSpPr>
          <p:spPr>
            <a:xfrm rot="1010445">
              <a:off x="-1537693" y="4564082"/>
              <a:ext cx="2631083" cy="1167054"/>
            </a:xfrm>
            <a:prstGeom prst="cloudCallout">
              <a:avLst/>
            </a:prstGeom>
            <a:solidFill>
              <a:schemeClr val="tx2">
                <a:lumMod val="40000"/>
                <a:lumOff val="60000"/>
              </a:schemeClr>
            </a:solidFill>
            <a:ln w="34925">
              <a:noFill/>
              <a:prstDash val="sysDot"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i="1" dirty="0" smtClean="0">
                  <a:solidFill>
                    <a:schemeClr val="tx1"/>
                  </a:solidFill>
                </a:rPr>
                <a:t>přeb</a:t>
              </a:r>
              <a:r>
                <a:rPr lang="cs-CZ" i="1" dirty="0" smtClean="0">
                  <a:solidFill>
                    <a:srgbClr val="1F497D"/>
                  </a:solidFill>
                </a:rPr>
                <a:t>y</a:t>
              </a:r>
              <a:r>
                <a:rPr lang="cs-CZ" i="1" dirty="0" smtClean="0">
                  <a:solidFill>
                    <a:schemeClr val="tx1"/>
                  </a:solidFill>
                </a:rPr>
                <a:t>tečná barva - přebude (</a:t>
              </a:r>
              <a:r>
                <a:rPr lang="cs-CZ" i="1" dirty="0" smtClean="0">
                  <a:solidFill>
                    <a:schemeClr val="tx2"/>
                  </a:solidFill>
                </a:rPr>
                <a:t>PS –být</a:t>
              </a:r>
              <a:r>
                <a:rPr lang="cs-CZ" i="1" dirty="0" smtClean="0">
                  <a:solidFill>
                    <a:schemeClr val="tx1"/>
                  </a:solidFill>
                </a:rPr>
                <a:t>)</a:t>
              </a:r>
              <a:endParaRPr lang="cs-CZ" i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743323" y="2770910"/>
            <a:ext cx="935256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býk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670555" y="501148"/>
            <a:ext cx="1183914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bystrý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333515" y="1730913"/>
            <a:ext cx="1174104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bylina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879309" y="3968066"/>
            <a:ext cx="905954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S - být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148827" y="2002383"/>
            <a:ext cx="705642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631220" y="469250"/>
            <a:ext cx="705642" cy="36933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NVPS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915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xit" presetSubtype="32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191 0.76667 C 1.80417 0.7662 1.78941 0.76366 1.77552 0.75787 C 1.75868 0.76019 1.74809 0.75579 1.73316 0.7456 C 1.71233 0.74907 1.70261 0.73935 1.68351 0.73171 C 1.67049 0.7338 1.66893 0.72986 1.65747 0.72431 C 1.6349 0.72338 1.65573 0.72685 1.63212 0.71435 C 1.59966 0.69838 1.64375 0.72431 1.61146 0.7132 C 1.60729 0.71111 1.6033 0.70695 1.59914 0.70417 C 1.58733 0.7007 1.5757 0.69514 1.56372 0.69167 C 1.55799 0.69051 1.55226 0.69074 1.54636 0.68982 C 1.53438 0.68796 1.52153 0.68125 1.51059 0.67708 C 1.50191 0.67384 1.49323 0.67269 1.48455 0.66968 C 1.48091 0.66898 1.47379 0.66667 1.47309 0.66736 C 1.47084 0.66829 1.46823 0.67199 1.46528 0.67083 C 1.45816 0.66968 1.44375 0.66134 1.44358 0.66088 C 1.43073 0.65949 1.42049 0.65602 1.40886 0.65278 C 1.4 0.65116 1.38299 0.65023 1.38282 0.64977 C 1.38039 0.65162 1.37726 0.65417 1.37483 0.6544 C 1.37153 0.6544 1.36979 0.6507 1.36719 0.65046 C 1.34497 0.64352 1.37118 0.65602 1.35157 0.6463 C 1.33455 0.65394 1.35209 0.64769 1.33316 0.64769 C 1.32917 0.64699 1.32587 0.64907 1.32257 0.64931 C 1.3191 0.64907 1.31476 0.6463 1.31181 0.64607 C 1.2816 0.64722 1.3007 0.65417 1.28403 0.64583 C 1.2757 0.64722 1.26893 0.64977 1.26025 0.65046 C 1.25348 0.65116 1.24636 0.64514 1.23907 0.64445 C 1.22188 0.65278 1.24115 0.6463 1.22205 0.64306 C 1.21893 0.64236 1.21563 0.6456 1.21198 0.64491 C 1.19931 0.64352 1.18507 0.63403 1.17431 0.62593 C 1.15313 0.63032 1.18247 0.62593 1.16007 0.62338 C 1.14809 0.62245 1.13907 0.62801 1.12795 0.62222 C 1.12327 0.6213 1.11736 0.62245 1.11198 0.62199 C 1.10816 0.62222 1.10556 0.62384 1.10226 0.62407 C 1.06615 0.6257 1.125 0.62037 1.08229 0.62083 C 1.0566 0.62107 1.07379 0.62824 1.05643 0.61782 C 1.04341 0.62431 1.02622 0.62153 1.01407 0.61921 C 1.00052 0.61551 0.99879 0.62222 0.98594 0.61505 C 0.95469 0.61898 0.99931 0.61458 0.96476 0.6081 C 0.96129 0.60833 0.95886 0.61227 0.95608 0.6125 C 0.94844 0.61366 0.94566 0.60972 0.93872 0.60625 C 0.93577 0.60787 0.93368 0.60926 0.93039 0.60949 C 0.92361 0.60972 0.91754 0.60255 0.91094 0.60139 C 0.90608 0.6 0.90087 0.59977 0.8967 0.59931 C 0.88021 0.60718 0.84445 0.59583 0.82865 0.58982 C 0.81233 0.59167 0.79705 0.58009 0.78247 0.57014 C 0.76528 0.5706 0.76146 0.56227 0.7467 0.55347 C 0.71007 0.54954 0.66615 0.51227 0.63438 0.48912 C 0.61389 0.48171 0.59236 0.47107 0.57483 0.45556 C 0.55035 0.44352 0.5283 0.43449 0.50608 0.4169 C 0.48525 0.41505 0.50452 0.41898 0.47136 0.39306 C 0.45348 0.37963 0.43316 0.37454 0.41528 0.36389 C 0.39393 0.35162 0.4092 0.36088 0.37136 0.33009 C 0.31875 0.30741 0.23559 0.21181 0.19844 0.17315 C 0.15 0.14398 0.10486 0.1132 0.0625 0.07269 C 0.05868 0.07153 0.05504 0.06829 0.05191 0.06505 C 0.04497 0.06088 0.03907 0.05509 0.03299 0.05 C -0.00416 0.02639 0.01493 0.04375 0.00191 0.02986 L -3.05556E-6 -7.40741E-7 " pathEditMode="relative" rAng="2284207" ptsTypes="ffffffffffffffffffffffffffffffffffffffffffffffffffffffffAA">
                                      <p:cBhvr>
                                        <p:cTn id="52" dur="2000" spd="-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510" y="-37384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12" presetClass="exit" presetSubtype="4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" grpId="0" animBg="1"/>
      <p:bldP spid="36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0567" y="4116475"/>
            <a:ext cx="1013921" cy="193278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055" y="3933953"/>
            <a:ext cx="1389206" cy="2944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545" y="5728521"/>
            <a:ext cx="937404" cy="11825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17000" contrast="-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6554" y="4747549"/>
            <a:ext cx="1270228" cy="21565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2082" y="5247411"/>
            <a:ext cx="1480526" cy="16464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02399">
            <a:off x="7887536" y="5756710"/>
            <a:ext cx="937404" cy="118257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0055" y="5674382"/>
            <a:ext cx="609600" cy="11620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335" y="3882705"/>
            <a:ext cx="915019" cy="174425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01677" flipH="1">
            <a:off x="5292925" y="4645340"/>
            <a:ext cx="1824391" cy="2301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95436" flipH="1">
            <a:off x="-7339910" y="-2228359"/>
            <a:ext cx="4234914" cy="245774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218" y="4968040"/>
            <a:ext cx="1480526" cy="193263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7713">
            <a:off x="2072753" y="5772145"/>
            <a:ext cx="937404" cy="1182571"/>
          </a:xfrm>
          <a:prstGeom prst="rect">
            <a:avLst/>
          </a:prstGeom>
        </p:spPr>
      </p:pic>
      <p:sp>
        <p:nvSpPr>
          <p:cNvPr id="42" name="Obláček 41"/>
          <p:cNvSpPr/>
          <p:nvPr/>
        </p:nvSpPr>
        <p:spPr>
          <a:xfrm>
            <a:off x="3560256" y="1988840"/>
            <a:ext cx="2901359" cy="1552810"/>
          </a:xfrm>
          <a:prstGeom prst="cloudCallout">
            <a:avLst>
              <a:gd name="adj1" fmla="val -56522"/>
              <a:gd name="adj2" fmla="val 41405"/>
            </a:avLst>
          </a:prstGeom>
          <a:solidFill>
            <a:schemeClr val="bg1"/>
          </a:solidFill>
          <a:ln w="3175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rgbClr val="002060"/>
                </a:solidFill>
              </a:rPr>
              <a:t>Tak vidíte…</a:t>
            </a:r>
          </a:p>
          <a:p>
            <a:pPr algn="ctr"/>
            <a:r>
              <a:rPr lang="cs-CZ" i="1" dirty="0" smtClean="0">
                <a:solidFill>
                  <a:srgbClr val="002060"/>
                </a:solidFill>
              </a:rPr>
              <a:t> Raději se ten pravopis NAUČTE!!</a:t>
            </a:r>
            <a:endParaRPr lang="cs-CZ" i="1" dirty="0">
              <a:solidFill>
                <a:srgbClr val="002060"/>
              </a:solidFill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53195">
            <a:off x="520664" y="2555698"/>
            <a:ext cx="3208745" cy="2310866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0943" y="3441073"/>
            <a:ext cx="1180479" cy="985760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063" y="4261952"/>
            <a:ext cx="1180479" cy="985760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8944" y="3541649"/>
            <a:ext cx="1180479" cy="985760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6259" y="3676189"/>
            <a:ext cx="1180479" cy="985760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031" y="2920297"/>
            <a:ext cx="744089" cy="621353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8010" y="3230973"/>
            <a:ext cx="744089" cy="621353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4135" y="3724650"/>
            <a:ext cx="1202541" cy="1004183"/>
          </a:xfrm>
          <a:prstGeom prst="rect">
            <a:avLst/>
          </a:prstGeom>
        </p:spPr>
      </p:pic>
      <p:sp>
        <p:nvSpPr>
          <p:cNvPr id="51" name="Šipka doprava se zářezem 50">
            <a:hlinkClick r:id="" action="ppaction://hlinkshowjump?jump=nextslide" highlightClick="1"/>
          </p:cNvPr>
          <p:cNvSpPr/>
          <p:nvPr/>
        </p:nvSpPr>
        <p:spPr>
          <a:xfrm>
            <a:off x="7920568" y="504181"/>
            <a:ext cx="1105110" cy="58123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Zdroje.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72651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5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1105078" y="1206044"/>
            <a:ext cx="7184506" cy="5447426"/>
            <a:chOff x="1105078" y="1206044"/>
            <a:chExt cx="7184506" cy="5447426"/>
          </a:xfrm>
        </p:grpSpPr>
        <p:grpSp>
          <p:nvGrpSpPr>
            <p:cNvPr id="16" name="Skupina 15"/>
            <p:cNvGrpSpPr/>
            <p:nvPr/>
          </p:nvGrpSpPr>
          <p:grpSpPr>
            <a:xfrm>
              <a:off x="1105078" y="1206044"/>
              <a:ext cx="7184506" cy="5027575"/>
              <a:chOff x="1105078" y="1206044"/>
              <a:chExt cx="7184506" cy="5027575"/>
            </a:xfrm>
          </p:grpSpPr>
          <p:grpSp>
            <p:nvGrpSpPr>
              <p:cNvPr id="14" name="Skupina 13"/>
              <p:cNvGrpSpPr/>
              <p:nvPr/>
            </p:nvGrpSpPr>
            <p:grpSpPr>
              <a:xfrm>
                <a:off x="1105078" y="1767791"/>
                <a:ext cx="7184506" cy="4465828"/>
                <a:chOff x="1113654" y="990231"/>
                <a:chExt cx="7184506" cy="4465828"/>
              </a:xfrm>
            </p:grpSpPr>
            <p:pic>
              <p:nvPicPr>
                <p:cNvPr id="3" name="Obrázek 2"/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rot="18753195">
                  <a:off x="1059984" y="1796594"/>
                  <a:ext cx="1238550" cy="891976"/>
                </a:xfrm>
                <a:prstGeom prst="rect">
                  <a:avLst/>
                </a:prstGeom>
              </p:spPr>
            </p:pic>
            <p:pic>
              <p:nvPicPr>
                <p:cNvPr id="4" name="Obrázek 3"/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324672" y="2780928"/>
                  <a:ext cx="970719" cy="810600"/>
                </a:xfrm>
                <a:prstGeom prst="rect">
                  <a:avLst/>
                </a:prstGeom>
              </p:spPr>
            </p:pic>
            <p:pic>
              <p:nvPicPr>
                <p:cNvPr id="6" name="Obrázek 5">
                  <a:hlinkClick r:id="" action="ppaction://hlinkshowjump?jump=nextslide"/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85892" y="3789040"/>
                  <a:ext cx="866870" cy="678421"/>
                </a:xfrm>
                <a:prstGeom prst="rect">
                  <a:avLst/>
                </a:prstGeom>
              </p:spPr>
            </p:pic>
            <p:pic>
              <p:nvPicPr>
                <p:cNvPr id="8" name="Obrázek 7"/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43263" y="990231"/>
                  <a:ext cx="1152128" cy="794034"/>
                </a:xfrm>
                <a:prstGeom prst="rect">
                  <a:avLst/>
                </a:prstGeom>
                <a:ln>
                  <a:noFill/>
                </a:ln>
                <a:effectLst>
                  <a:softEdge rad="112500"/>
                </a:effectLst>
              </p:spPr>
            </p:pic>
            <p:sp>
              <p:nvSpPr>
                <p:cNvPr id="9" name="Obdélník 8"/>
                <p:cNvSpPr/>
                <p:nvPr/>
              </p:nvSpPr>
              <p:spPr>
                <a:xfrm>
                  <a:off x="2426596" y="1064082"/>
                  <a:ext cx="5601788" cy="584775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cs-CZ" sz="1600" dirty="0"/>
                    <a:t>httpupload.wikimedia.orgwikipediacommonsthumb556White_shark.jpg258px-White_shark.jpg</a:t>
                  </a:r>
                </a:p>
              </p:txBody>
            </p:sp>
            <p:sp>
              <p:nvSpPr>
                <p:cNvPr id="5" name="Obdélník 4"/>
                <p:cNvSpPr/>
                <p:nvPr/>
              </p:nvSpPr>
              <p:spPr>
                <a:xfrm>
                  <a:off x="2483768" y="3907784"/>
                  <a:ext cx="4878288" cy="338554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cs-CZ" sz="1600" dirty="0" smtClean="0"/>
                    <a:t>http://www.beruska8.cz/cojevmori/krabi2/52.gif</a:t>
                  </a:r>
                  <a:endParaRPr lang="cs-CZ" sz="1600" dirty="0"/>
                </a:p>
              </p:txBody>
            </p:sp>
            <p:sp>
              <p:nvSpPr>
                <p:cNvPr id="10" name="Obdélník 9"/>
                <p:cNvSpPr/>
                <p:nvPr/>
              </p:nvSpPr>
              <p:spPr>
                <a:xfrm>
                  <a:off x="2495353" y="4902380"/>
                  <a:ext cx="5400086" cy="338554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cs-CZ" sz="1600" dirty="0"/>
                    <a:t>http://www.beruska8.cz/cojevmori/ryby2/85.gif</a:t>
                  </a:r>
                </a:p>
              </p:txBody>
            </p:sp>
            <p:pic>
              <p:nvPicPr>
                <p:cNvPr id="11" name="Obrázek 10"/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rot="19961599">
                  <a:off x="1113654" y="4718034"/>
                  <a:ext cx="1271684" cy="738025"/>
                </a:xfrm>
                <a:prstGeom prst="rect">
                  <a:avLst/>
                </a:prstGeom>
              </p:spPr>
            </p:pic>
            <p:sp>
              <p:nvSpPr>
                <p:cNvPr id="12" name="Obdélník 11"/>
                <p:cNvSpPr/>
                <p:nvPr/>
              </p:nvSpPr>
              <p:spPr>
                <a:xfrm>
                  <a:off x="2483768" y="2057916"/>
                  <a:ext cx="5814392" cy="338554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cs-CZ" sz="1600" dirty="0" smtClean="0"/>
                    <a:t>http://grovit.cz/ZABAVNY_majka57/GIF/vodni/rybky/10.png</a:t>
                  </a:r>
                  <a:endParaRPr lang="cs-CZ" sz="1600" dirty="0"/>
                </a:p>
              </p:txBody>
            </p:sp>
            <p:sp>
              <p:nvSpPr>
                <p:cNvPr id="13" name="Obdélník 12"/>
                <p:cNvSpPr/>
                <p:nvPr/>
              </p:nvSpPr>
              <p:spPr>
                <a:xfrm>
                  <a:off x="2483768" y="3055098"/>
                  <a:ext cx="5289505" cy="338554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cs-CZ" sz="1600" dirty="0"/>
                    <a:t>http://www.beruska8.cz/cojevmori/ryby2/153.gif</a:t>
                  </a:r>
                </a:p>
              </p:txBody>
            </p:sp>
          </p:grpSp>
          <p:sp>
            <p:nvSpPr>
              <p:cNvPr id="15" name="TextovéPole 14"/>
              <p:cNvSpPr txBox="1"/>
              <p:nvPr/>
            </p:nvSpPr>
            <p:spPr>
              <a:xfrm>
                <a:off x="4094369" y="1206044"/>
                <a:ext cx="9552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u="sng" dirty="0" smtClean="0"/>
                  <a:t>ZDROJE:</a:t>
                </a:r>
                <a:endParaRPr lang="cs-CZ" u="sng" dirty="0"/>
              </a:p>
            </p:txBody>
          </p:sp>
        </p:grpSp>
        <p:sp>
          <p:nvSpPr>
            <p:cNvPr id="17" name="Obdélník 16"/>
            <p:cNvSpPr/>
            <p:nvPr/>
          </p:nvSpPr>
          <p:spPr>
            <a:xfrm>
              <a:off x="2486777" y="6314916"/>
              <a:ext cx="3643946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1600" dirty="0"/>
                <a:t>http://www.beruska8.cz/bublinky2/20.gif</a:t>
              </a:r>
            </a:p>
          </p:txBody>
        </p:sp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34586" y="5437469"/>
              <a:ext cx="609600" cy="11620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2726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703</TotalTime>
  <Words>463</Words>
  <Application>Microsoft Office PowerPoint</Application>
  <PresentationFormat>Předvádění na obrazovce (4:3)</PresentationFormat>
  <Paragraphs>197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67</cp:revision>
  <dcterms:created xsi:type="dcterms:W3CDTF">2012-10-27T09:38:00Z</dcterms:created>
  <dcterms:modified xsi:type="dcterms:W3CDTF">2012-11-15T20:19:34Z</dcterms:modified>
</cp:coreProperties>
</file>