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56" r:id="rId3"/>
    <p:sldId id="257" r:id="rId4"/>
    <p:sldId id="259" r:id="rId5"/>
    <p:sldId id="260" r:id="rId6"/>
  </p:sldIdLst>
  <p:sldSz cx="9144000" cy="6858000" type="screen4x3"/>
  <p:notesSz cx="6858000" cy="9144000"/>
  <p:embeddedFontLst>
    <p:embeddedFont>
      <p:font typeface="Calibri" pitchFamily="34" charset="0"/>
      <p:regular r:id="rId7"/>
      <p:bold r:id="rId8"/>
      <p:italic r:id="rId9"/>
      <p:boldItalic r:id="rId10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1D1B7-5A1F-4441-A628-967B07F347FB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0789-58F0-4D79-A9E5-5B27D4AAD1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3368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1D1B7-5A1F-4441-A628-967B07F347FB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0789-58F0-4D79-A9E5-5B27D4AAD1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7299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1D1B7-5A1F-4441-A628-967B07F347FB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0789-58F0-4D79-A9E5-5B27D4AAD1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2487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1D1B7-5A1F-4441-A628-967B07F347FB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0789-58F0-4D79-A9E5-5B27D4AAD1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3060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1D1B7-5A1F-4441-A628-967B07F347FB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0789-58F0-4D79-A9E5-5B27D4AAD1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8047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1D1B7-5A1F-4441-A628-967B07F347FB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0789-58F0-4D79-A9E5-5B27D4AAD1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7567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1D1B7-5A1F-4441-A628-967B07F347FB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0789-58F0-4D79-A9E5-5B27D4AAD1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497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1D1B7-5A1F-4441-A628-967B07F347FB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0789-58F0-4D79-A9E5-5B27D4AAD1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6808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1D1B7-5A1F-4441-A628-967B07F347FB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0789-58F0-4D79-A9E5-5B27D4AAD1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9497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1D1B7-5A1F-4441-A628-967B07F347FB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0789-58F0-4D79-A9E5-5B27D4AAD1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0905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1D1B7-5A1F-4441-A628-967B07F347FB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0789-58F0-4D79-A9E5-5B27D4AAD1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1887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41D1B7-5A1F-4441-A628-967B07F347FB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B80789-58F0-4D79-A9E5-5B27D4AAD1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8806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414" y="4869160"/>
            <a:ext cx="6096000" cy="1495425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3214319"/>
              </p:ext>
            </p:extLst>
          </p:nvPr>
        </p:nvGraphicFramePr>
        <p:xfrm>
          <a:off x="1524000" y="1397000"/>
          <a:ext cx="6720408" cy="30429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37024"/>
                <a:gridCol w="508338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Název školy: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1" kern="1200" dirty="0" smtClean="0"/>
                        <a:t>ZÁKLADNÍ ŠKOLA SADSKÁ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200" kern="1200" dirty="0" smtClean="0"/>
                        <a:t>Autor: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PaedDr. Milena </a:t>
                      </a:r>
                      <a:r>
                        <a:rPr lang="cs-CZ" dirty="0" err="1" smtClean="0"/>
                        <a:t>Cempírková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Název DUM: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VY_32_Inovace_3.1.8.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Téma: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Rozpoznání</a:t>
                      </a:r>
                      <a:r>
                        <a:rPr lang="cs-CZ" baseline="0" dirty="0" smtClean="0"/>
                        <a:t> a </a:t>
                      </a:r>
                      <a:r>
                        <a:rPr lang="cs-CZ" baseline="0" smtClean="0"/>
                        <a:t>čtení písmen </a:t>
                      </a:r>
                      <a:r>
                        <a:rPr lang="cs-CZ" baseline="0" dirty="0" smtClean="0"/>
                        <a:t>S E L A M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Číslo projektu: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effectLst/>
                        </a:rPr>
                        <a:t>CZ.1.07/1.4.00/21.3577</a:t>
                      </a:r>
                      <a:endParaRPr lang="cs-CZ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Anotace: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Aktivní výuka prvopočátečního čtení.</a:t>
                      </a:r>
                      <a:endParaRPr lang="cs-CZ" baseline="0" dirty="0" smtClean="0"/>
                    </a:p>
                    <a:p>
                      <a:pPr algn="l"/>
                      <a:r>
                        <a:rPr lang="cs-CZ" baseline="0" smtClean="0"/>
                        <a:t>Výuku lze provádět individuálně na PC, nebo společně pomocí dataprojektoru nebo interaktivní tabule.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1124744"/>
            <a:ext cx="1043608" cy="1440327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</p:pic>
    </p:spTree>
    <p:extLst>
      <p:ext uri="{BB962C8B-B14F-4D97-AF65-F5344CB8AC3E}">
        <p14:creationId xmlns:p14="http://schemas.microsoft.com/office/powerpoint/2010/main" val="340230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římá spojnice 4"/>
          <p:cNvCxnSpPr/>
          <p:nvPr/>
        </p:nvCxnSpPr>
        <p:spPr>
          <a:xfrm>
            <a:off x="0" y="1700808"/>
            <a:ext cx="91805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0" y="3573016"/>
            <a:ext cx="91805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-36512" y="5517232"/>
            <a:ext cx="91805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3635896" y="558013"/>
            <a:ext cx="81304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8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403648" y="542290"/>
            <a:ext cx="81304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8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411760" y="2414498"/>
            <a:ext cx="118814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endParaRPr lang="cs-CZ" sz="8800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37423" y="548680"/>
            <a:ext cx="62388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8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788024" y="542290"/>
            <a:ext cx="62388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88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691680" y="2414498"/>
            <a:ext cx="49885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endParaRPr lang="cs-CZ" sz="88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39552" y="2414498"/>
            <a:ext cx="62388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8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724128" y="548680"/>
            <a:ext cx="81304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88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632985" y="542081"/>
            <a:ext cx="62388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8800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020272" y="548680"/>
            <a:ext cx="81304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88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788024" y="2420888"/>
            <a:ext cx="106311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endParaRPr lang="cs-CZ" sz="88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074307" y="2432901"/>
            <a:ext cx="87395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endParaRPr lang="cs-CZ" sz="8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236296" y="2414498"/>
            <a:ext cx="62388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8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3779912" y="2420888"/>
            <a:ext cx="81304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88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ovéPole 7"/>
          <p:cNvSpPr txBox="1">
            <a:spLocks noChangeArrowheads="1"/>
          </p:cNvSpPr>
          <p:nvPr/>
        </p:nvSpPr>
        <p:spPr bwMode="auto">
          <a:xfrm>
            <a:off x="499939" y="4334901"/>
            <a:ext cx="498855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endParaRPr lang="cs-CZ" sz="8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ovéPole 8"/>
          <p:cNvSpPr txBox="1">
            <a:spLocks noChangeArrowheads="1"/>
          </p:cNvSpPr>
          <p:nvPr/>
        </p:nvSpPr>
        <p:spPr bwMode="auto">
          <a:xfrm>
            <a:off x="1349252" y="4341251"/>
            <a:ext cx="813043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88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ovéPole 33"/>
          <p:cNvSpPr txBox="1">
            <a:spLocks noChangeArrowheads="1"/>
          </p:cNvSpPr>
          <p:nvPr/>
        </p:nvSpPr>
        <p:spPr bwMode="auto">
          <a:xfrm>
            <a:off x="2358902" y="4334901"/>
            <a:ext cx="684803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endParaRPr lang="cs-CZ" sz="8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ovéPole 34"/>
          <p:cNvSpPr txBox="1">
            <a:spLocks noChangeArrowheads="1"/>
          </p:cNvSpPr>
          <p:nvPr/>
        </p:nvSpPr>
        <p:spPr bwMode="auto">
          <a:xfrm>
            <a:off x="3366220" y="4341251"/>
            <a:ext cx="118745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</a:t>
            </a:r>
          </a:p>
        </p:txBody>
      </p:sp>
      <p:sp>
        <p:nvSpPr>
          <p:cNvPr id="36" name="TextovéPole 15"/>
          <p:cNvSpPr txBox="1">
            <a:spLocks noChangeArrowheads="1"/>
          </p:cNvSpPr>
          <p:nvPr/>
        </p:nvSpPr>
        <p:spPr bwMode="auto">
          <a:xfrm>
            <a:off x="5982691" y="4358714"/>
            <a:ext cx="62388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88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ovéPole 17"/>
          <p:cNvSpPr txBox="1">
            <a:spLocks noChangeArrowheads="1"/>
          </p:cNvSpPr>
          <p:nvPr/>
        </p:nvSpPr>
        <p:spPr bwMode="auto">
          <a:xfrm>
            <a:off x="7676839" y="4341251"/>
            <a:ext cx="873957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cs-CZ" sz="8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TextovéPole 18"/>
          <p:cNvSpPr txBox="1">
            <a:spLocks noChangeArrowheads="1"/>
          </p:cNvSpPr>
          <p:nvPr/>
        </p:nvSpPr>
        <p:spPr bwMode="auto">
          <a:xfrm>
            <a:off x="4815955" y="4357126"/>
            <a:ext cx="998537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</a:p>
        </p:txBody>
      </p:sp>
      <p:sp>
        <p:nvSpPr>
          <p:cNvPr id="39" name="TextovéPole 21"/>
          <p:cNvSpPr txBox="1">
            <a:spLocks noChangeArrowheads="1"/>
          </p:cNvSpPr>
          <p:nvPr/>
        </p:nvSpPr>
        <p:spPr bwMode="auto">
          <a:xfrm>
            <a:off x="6786464" y="4334901"/>
            <a:ext cx="684212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cs-CZ" sz="8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á</a:t>
            </a:r>
          </a:p>
        </p:txBody>
      </p:sp>
      <p:sp>
        <p:nvSpPr>
          <p:cNvPr id="2" name="Tlačítko akce: Nápověda 1">
            <a:hlinkClick r:id="" action="ppaction://hlinkshowjump?jump=lastslide" highlightClick="1"/>
          </p:cNvPr>
          <p:cNvSpPr/>
          <p:nvPr/>
        </p:nvSpPr>
        <p:spPr>
          <a:xfrm>
            <a:off x="8388424" y="6165304"/>
            <a:ext cx="576064" cy="548680"/>
          </a:xfrm>
          <a:prstGeom prst="actionButtonHelp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6395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9" dur="2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2" grpId="0"/>
      <p:bldP spid="13" grpId="0"/>
      <p:bldP spid="14" grpId="0"/>
      <p:bldP spid="15" grpId="0"/>
      <p:bldP spid="16" grpId="0"/>
      <p:bldP spid="17" grpId="0"/>
      <p:bldP spid="19" grpId="0"/>
      <p:bldP spid="20" grpId="0"/>
      <p:bldP spid="22" grpId="0"/>
      <p:bldP spid="23" grpId="0"/>
      <p:bldP spid="29" grpId="0"/>
      <p:bldP spid="31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7"/>
          <p:cNvSpPr txBox="1">
            <a:spLocks noChangeArrowheads="1"/>
          </p:cNvSpPr>
          <p:nvPr/>
        </p:nvSpPr>
        <p:spPr bwMode="auto">
          <a:xfrm>
            <a:off x="409575" y="685800"/>
            <a:ext cx="62388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8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8"/>
          <p:cNvSpPr txBox="1">
            <a:spLocks noChangeArrowheads="1"/>
          </p:cNvSpPr>
          <p:nvPr/>
        </p:nvSpPr>
        <p:spPr bwMode="auto">
          <a:xfrm>
            <a:off x="1258888" y="692150"/>
            <a:ext cx="813043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88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2268538" y="685800"/>
            <a:ext cx="1062037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3455988" y="692150"/>
            <a:ext cx="118745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</a:t>
            </a:r>
          </a:p>
        </p:txBody>
      </p:sp>
      <p:sp>
        <p:nvSpPr>
          <p:cNvPr id="14" name="TextovéPole 15"/>
          <p:cNvSpPr txBox="1">
            <a:spLocks noChangeArrowheads="1"/>
          </p:cNvSpPr>
          <p:nvPr/>
        </p:nvSpPr>
        <p:spPr bwMode="auto">
          <a:xfrm>
            <a:off x="5903421" y="709613"/>
            <a:ext cx="684803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endParaRPr lang="cs-CZ" sz="88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7"/>
          <p:cNvSpPr txBox="1">
            <a:spLocks noChangeArrowheads="1"/>
          </p:cNvSpPr>
          <p:nvPr/>
        </p:nvSpPr>
        <p:spPr bwMode="auto">
          <a:xfrm>
            <a:off x="7534275" y="692150"/>
            <a:ext cx="873957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cs-CZ" sz="8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8"/>
          <p:cNvSpPr txBox="1">
            <a:spLocks noChangeArrowheads="1"/>
          </p:cNvSpPr>
          <p:nvPr/>
        </p:nvSpPr>
        <p:spPr bwMode="auto">
          <a:xfrm>
            <a:off x="4797599" y="708025"/>
            <a:ext cx="998537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Á</a:t>
            </a:r>
            <a:endParaRPr lang="cs-CZ" sz="8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21"/>
          <p:cNvSpPr txBox="1">
            <a:spLocks noChangeArrowheads="1"/>
          </p:cNvSpPr>
          <p:nvPr/>
        </p:nvSpPr>
        <p:spPr bwMode="auto">
          <a:xfrm>
            <a:off x="6804248" y="685800"/>
            <a:ext cx="684212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cs-CZ" sz="8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á</a:t>
            </a:r>
          </a:p>
        </p:txBody>
      </p:sp>
      <p:sp>
        <p:nvSpPr>
          <p:cNvPr id="18" name="TextovéPole 13"/>
          <p:cNvSpPr txBox="1">
            <a:spLocks noChangeArrowheads="1"/>
          </p:cNvSpPr>
          <p:nvPr/>
        </p:nvSpPr>
        <p:spPr bwMode="auto">
          <a:xfrm>
            <a:off x="5616575" y="2773363"/>
            <a:ext cx="62388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8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4"/>
          <p:cNvSpPr txBox="1">
            <a:spLocks noChangeArrowheads="1"/>
          </p:cNvSpPr>
          <p:nvPr/>
        </p:nvSpPr>
        <p:spPr bwMode="auto">
          <a:xfrm>
            <a:off x="3588071" y="2781300"/>
            <a:ext cx="62388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8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6"/>
          <p:cNvSpPr txBox="1">
            <a:spLocks noChangeArrowheads="1"/>
          </p:cNvSpPr>
          <p:nvPr/>
        </p:nvSpPr>
        <p:spPr bwMode="auto">
          <a:xfrm>
            <a:off x="2195736" y="2774950"/>
            <a:ext cx="1188146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endParaRPr lang="cs-CZ" sz="88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19"/>
          <p:cNvSpPr txBox="1">
            <a:spLocks noChangeArrowheads="1"/>
          </p:cNvSpPr>
          <p:nvPr/>
        </p:nvSpPr>
        <p:spPr bwMode="auto">
          <a:xfrm>
            <a:off x="6389688" y="2774950"/>
            <a:ext cx="1062037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</a:t>
            </a:r>
          </a:p>
        </p:txBody>
      </p:sp>
      <p:sp>
        <p:nvSpPr>
          <p:cNvPr id="22" name="TextovéPole 20"/>
          <p:cNvSpPr txBox="1">
            <a:spLocks noChangeArrowheads="1"/>
          </p:cNvSpPr>
          <p:nvPr/>
        </p:nvSpPr>
        <p:spPr bwMode="auto">
          <a:xfrm>
            <a:off x="1403648" y="2774950"/>
            <a:ext cx="684803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endParaRPr lang="cs-CZ" sz="88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ovéPole 22"/>
          <p:cNvSpPr txBox="1">
            <a:spLocks noChangeArrowheads="1"/>
          </p:cNvSpPr>
          <p:nvPr/>
        </p:nvSpPr>
        <p:spPr bwMode="auto">
          <a:xfrm>
            <a:off x="7586475" y="2773363"/>
            <a:ext cx="813043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8800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>
            <a:spLocks noChangeArrowheads="1"/>
          </p:cNvSpPr>
          <p:nvPr/>
        </p:nvSpPr>
        <p:spPr bwMode="auto">
          <a:xfrm>
            <a:off x="4572000" y="2774950"/>
            <a:ext cx="873957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cs-CZ" sz="8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ovéPole 24"/>
          <p:cNvSpPr txBox="1">
            <a:spLocks noChangeArrowheads="1"/>
          </p:cNvSpPr>
          <p:nvPr/>
        </p:nvSpPr>
        <p:spPr bwMode="auto">
          <a:xfrm>
            <a:off x="323850" y="2774950"/>
            <a:ext cx="813043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8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ovéPole 7"/>
          <p:cNvSpPr txBox="1">
            <a:spLocks noChangeArrowheads="1"/>
          </p:cNvSpPr>
          <p:nvPr/>
        </p:nvSpPr>
        <p:spPr bwMode="auto">
          <a:xfrm>
            <a:off x="511399" y="4509120"/>
            <a:ext cx="684803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é</a:t>
            </a:r>
            <a:endParaRPr lang="cs-CZ" sz="8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ovéPole 8"/>
          <p:cNvSpPr txBox="1">
            <a:spLocks noChangeArrowheads="1"/>
          </p:cNvSpPr>
          <p:nvPr/>
        </p:nvSpPr>
        <p:spPr bwMode="auto">
          <a:xfrm>
            <a:off x="1454701" y="4509120"/>
            <a:ext cx="813043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88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ovéPole 31"/>
          <p:cNvSpPr txBox="1">
            <a:spLocks noChangeArrowheads="1"/>
          </p:cNvSpPr>
          <p:nvPr/>
        </p:nvSpPr>
        <p:spPr bwMode="auto">
          <a:xfrm>
            <a:off x="2627784" y="4509120"/>
            <a:ext cx="684803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á</a:t>
            </a:r>
            <a:endParaRPr lang="cs-CZ" sz="8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ovéPole 32"/>
          <p:cNvSpPr txBox="1">
            <a:spLocks noChangeArrowheads="1"/>
          </p:cNvSpPr>
          <p:nvPr/>
        </p:nvSpPr>
        <p:spPr bwMode="auto">
          <a:xfrm>
            <a:off x="3557812" y="4515470"/>
            <a:ext cx="873957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endParaRPr lang="cs-CZ" sz="8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ovéPole 15"/>
          <p:cNvSpPr txBox="1">
            <a:spLocks noChangeArrowheads="1"/>
          </p:cNvSpPr>
          <p:nvPr/>
        </p:nvSpPr>
        <p:spPr bwMode="auto">
          <a:xfrm>
            <a:off x="5652120" y="4509120"/>
            <a:ext cx="62388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88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ovéPole 17"/>
          <p:cNvSpPr txBox="1">
            <a:spLocks noChangeArrowheads="1"/>
          </p:cNvSpPr>
          <p:nvPr/>
        </p:nvSpPr>
        <p:spPr bwMode="auto">
          <a:xfrm>
            <a:off x="7636099" y="4515470"/>
            <a:ext cx="998538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>
                <a:latin typeface="Times New Roman" pitchFamily="18" charset="0"/>
                <a:cs typeface="Times New Roman" pitchFamily="18" charset="0"/>
              </a:rPr>
              <a:t>A</a:t>
            </a:r>
          </a:p>
        </p:txBody>
      </p:sp>
      <p:sp>
        <p:nvSpPr>
          <p:cNvPr id="36" name="TextovéPole 18"/>
          <p:cNvSpPr txBox="1">
            <a:spLocks noChangeArrowheads="1"/>
          </p:cNvSpPr>
          <p:nvPr/>
        </p:nvSpPr>
        <p:spPr bwMode="auto">
          <a:xfrm>
            <a:off x="4793225" y="4531345"/>
            <a:ext cx="498855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8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endParaRPr lang="cs-CZ" sz="8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ovéPole 21"/>
          <p:cNvSpPr txBox="1">
            <a:spLocks noChangeArrowheads="1"/>
          </p:cNvSpPr>
          <p:nvPr/>
        </p:nvSpPr>
        <p:spPr bwMode="auto">
          <a:xfrm>
            <a:off x="6660232" y="4509120"/>
            <a:ext cx="873957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cs-CZ" sz="8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É</a:t>
            </a:r>
          </a:p>
        </p:txBody>
      </p:sp>
    </p:spTree>
    <p:extLst>
      <p:ext uri="{BB962C8B-B14F-4D97-AF65-F5344CB8AC3E}">
        <p14:creationId xmlns:p14="http://schemas.microsoft.com/office/powerpoint/2010/main" val="2662773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2" dur="2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3569" y="1196752"/>
            <a:ext cx="71287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Tento materiál byl vytvořen pouze za použití prostředků aplikace Microsoft PowerPoint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700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908720"/>
            <a:ext cx="69847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Na prvním snímku děti poznávají a čtou písmena S </a:t>
            </a:r>
            <a:r>
              <a:rPr lang="cs-CZ" sz="2000" smtClean="0"/>
              <a:t>s, </a:t>
            </a:r>
            <a:r>
              <a:rPr lang="cs-CZ" sz="2000" dirty="0" smtClean="0"/>
              <a:t>na snímku druhém děti čtou známá písmenka.</a:t>
            </a:r>
            <a:endParaRPr lang="cs-CZ" sz="2000" dirty="0"/>
          </a:p>
        </p:txBody>
      </p:sp>
      <p:sp>
        <p:nvSpPr>
          <p:cNvPr id="3" name="Tlačítko akce: Návrat 2">
            <a:hlinkClick r:id="rId2" action="ppaction://hlinksldjump" highlightClick="1"/>
          </p:cNvPr>
          <p:cNvSpPr/>
          <p:nvPr/>
        </p:nvSpPr>
        <p:spPr>
          <a:xfrm>
            <a:off x="8100392" y="6093296"/>
            <a:ext cx="576064" cy="432048"/>
          </a:xfrm>
          <a:prstGeom prst="actionButtonRetur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3781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130</Words>
  <Application>Microsoft Office PowerPoint</Application>
  <PresentationFormat>Předvádění na obrazovce (4:3)</PresentationFormat>
  <Paragraphs>61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9" baseType="lpstr">
      <vt:lpstr>Arial</vt:lpstr>
      <vt:lpstr>Calibri</vt:lpstr>
      <vt:lpstr>Times New Roman</vt:lpstr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ATC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Milena Cempírková</dc:creator>
  <cp:lastModifiedBy>adm</cp:lastModifiedBy>
  <cp:revision>21</cp:revision>
  <dcterms:created xsi:type="dcterms:W3CDTF">2012-10-03T14:24:12Z</dcterms:created>
  <dcterms:modified xsi:type="dcterms:W3CDTF">2012-11-15T19:51:21Z</dcterms:modified>
</cp:coreProperties>
</file>