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  <p:sldId id="257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957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776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3012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4183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229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6055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82194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732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739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59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C682A7-8B6D-407F-B016-219C5F7E506D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419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C682A7-8B6D-407F-B016-219C5F7E506D}" type="datetimeFigureOut">
              <a:rPr lang="cs-CZ" smtClean="0"/>
              <a:t>13.11.2012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C793ED-58E0-4BB4-B9AF-1A1018696B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30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7013" y="4868863"/>
            <a:ext cx="6096000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6044582"/>
              </p:ext>
            </p:extLst>
          </p:nvPr>
        </p:nvGraphicFramePr>
        <p:xfrm>
          <a:off x="1524000" y="1397000"/>
          <a:ext cx="6719888" cy="30429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6897"/>
                <a:gridCol w="508299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marL="91433" marR="91433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3" marR="91433"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3" marR="91433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PaedDr. Milena </a:t>
                      </a:r>
                      <a:r>
                        <a:rPr lang="cs-CZ" dirty="0" err="1" smtClean="0"/>
                        <a:t>Cempírková</a:t>
                      </a:r>
                      <a:endParaRPr lang="cs-CZ" dirty="0"/>
                    </a:p>
                  </a:txBody>
                  <a:tcPr marL="91433" marR="91433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3" marR="91433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VY_32_Inovace_3.1.20</a:t>
                      </a:r>
                      <a:endParaRPr lang="cs-CZ" dirty="0"/>
                    </a:p>
                  </a:txBody>
                  <a:tcPr marL="91433" marR="91433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Téma: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3" marR="91433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Rozpoznání</a:t>
                      </a:r>
                      <a:r>
                        <a:rPr lang="cs-CZ" baseline="0" dirty="0" smtClean="0"/>
                        <a:t> a čtení slov ze </a:t>
                      </a:r>
                      <a:r>
                        <a:rPr lang="cs-CZ" baseline="0" smtClean="0"/>
                        <a:t>slabik I U P </a:t>
                      </a:r>
                      <a:r>
                        <a:rPr lang="cs-CZ" baseline="0" dirty="0" smtClean="0"/>
                        <a:t>O S E L A M</a:t>
                      </a:r>
                      <a:endParaRPr lang="cs-CZ" dirty="0"/>
                    </a:p>
                  </a:txBody>
                  <a:tcPr marL="91433" marR="91433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3" marR="91433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marL="91433" marR="91433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33" marR="91433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Aktivní výuka prvopočátečního čtení.</a:t>
                      </a:r>
                      <a:endParaRPr lang="cs-CZ" baseline="0" dirty="0" smtClean="0"/>
                    </a:p>
                    <a:p>
                      <a:pPr algn="l"/>
                      <a:r>
                        <a:rPr lang="cs-CZ" baseline="0" smtClean="0"/>
                        <a:t>Výuku lze provádět individuálně na PC, nebo společně pomocí dataprojektoru nebo interaktivní tabule.</a:t>
                      </a:r>
                      <a:endParaRPr lang="cs-CZ" dirty="0"/>
                    </a:p>
                  </a:txBody>
                  <a:tcPr marL="91433" marR="91433" anchor="ctr"/>
                </a:tc>
              </a:tr>
            </a:tbl>
          </a:graphicData>
        </a:graphic>
      </p:graphicFrame>
      <p:pic>
        <p:nvPicPr>
          <p:cNvPr id="2064" name="Obrázek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488" y="1125538"/>
            <a:ext cx="1042987" cy="1439862"/>
          </a:xfrm>
          <a:prstGeom prst="rect">
            <a:avLst/>
          </a:prstGeom>
          <a:blipFill dpi="0" rotWithShape="1">
            <a:blip r:embed="rId4"/>
            <a:srcRect/>
            <a:tile tx="0" ty="0" sx="100000" sy="100000" flip="none" algn="tl"/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118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251520" y="593393"/>
            <a:ext cx="10070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doni MT" pitchFamily="18" charset="0"/>
              </a:rPr>
              <a:t>se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  <a:latin typeface="Bodoni MT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43608" y="593393"/>
            <a:ext cx="8996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50"/>
                </a:solidFill>
                <a:latin typeface="Bodoni MT" pitchFamily="18" charset="0"/>
              </a:rPr>
              <a:t>le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83733" y="593393"/>
            <a:ext cx="12442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chemeClr val="accent2">
                    <a:lumMod val="75000"/>
                  </a:schemeClr>
                </a:solidFill>
                <a:latin typeface="Bodoni MT" pitchFamily="18" charset="0"/>
              </a:rPr>
              <a:t>Sa</a:t>
            </a:r>
            <a:endParaRPr lang="cs-CZ" sz="8000" dirty="0">
              <a:solidFill>
                <a:schemeClr val="accent2">
                  <a:lumMod val="75000"/>
                </a:schemeClr>
              </a:solidFill>
              <a:latin typeface="Bodoni MT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11960" y="593393"/>
            <a:ext cx="14558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FF0000"/>
                </a:solidFill>
                <a:latin typeface="Bodoni MT" pitchFamily="18" charset="0"/>
              </a:rPr>
              <a:t>me</a:t>
            </a:r>
            <a:endParaRPr lang="cs-CZ" sz="8000" dirty="0">
              <a:solidFill>
                <a:srgbClr val="FF0000"/>
              </a:solidFill>
              <a:latin typeface="Bodoni MT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81453" y="593393"/>
            <a:ext cx="9108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  <a:latin typeface="Bodoni MT" pitchFamily="18" charset="0"/>
              </a:rPr>
              <a:t>E</a:t>
            </a:r>
            <a:endParaRPr lang="cs-CZ" sz="8000" dirty="0">
              <a:solidFill>
                <a:srgbClr val="FF0000"/>
              </a:solidFill>
              <a:latin typeface="Bodoni MT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47031" y="593393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B0F0"/>
                </a:solidFill>
                <a:latin typeface="Bodoni MT" pitchFamily="18" charset="0"/>
              </a:rPr>
              <a:t>la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2177569"/>
            <a:ext cx="12442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  <a:latin typeface="Bodoni MT" pitchFamily="18" charset="0"/>
              </a:rPr>
              <a:t>po</a:t>
            </a:r>
            <a:endParaRPr lang="cs-CZ" sz="8000" dirty="0">
              <a:solidFill>
                <a:srgbClr val="FF0000"/>
              </a:solidFill>
              <a:latin typeface="Bodoni MT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67022" y="2177569"/>
            <a:ext cx="8996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latin typeface="Bodoni MT" pitchFamily="18" charset="0"/>
              </a:rPr>
              <a:t>le</a:t>
            </a:r>
            <a:endParaRPr lang="cs-CZ" sz="8000" dirty="0">
              <a:latin typeface="Bodoni MT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156176" y="2204864"/>
            <a:ext cx="7393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50"/>
                </a:solidFill>
                <a:latin typeface="Bodoni MT" pitchFamily="18" charset="0"/>
              </a:rPr>
              <a:t>lí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739630" y="2204864"/>
            <a:ext cx="10727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FFC000"/>
                </a:solidFill>
                <a:latin typeface="Bodoni MT" pitchFamily="18" charset="0"/>
              </a:rPr>
              <a:t>sá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211960" y="2204864"/>
            <a:ext cx="10727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FFC000"/>
                </a:solidFill>
                <a:latin typeface="Bodoni MT" pitchFamily="18" charset="0"/>
              </a:rPr>
              <a:t>sa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131840" y="2204864"/>
            <a:ext cx="12955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7030A0"/>
                </a:solidFill>
                <a:latin typeface="Bodoni MT" pitchFamily="18" charset="0"/>
              </a:rPr>
              <a:t>mí</a:t>
            </a:r>
            <a:endParaRPr lang="cs-CZ" sz="8000" dirty="0">
              <a:solidFill>
                <a:srgbClr val="7030A0"/>
              </a:solidFill>
              <a:latin typeface="Bodoni MT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7840" y="3717032"/>
            <a:ext cx="132600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Mí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547664" y="3717032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990000"/>
                </a:solidFill>
                <a:latin typeface="Bodoni MT" pitchFamily="18" charset="0"/>
              </a:rPr>
              <a:t>la</a:t>
            </a:r>
            <a:endParaRPr lang="cs-CZ" sz="8000" dirty="0">
              <a:solidFill>
                <a:srgbClr val="990000"/>
              </a:solidFill>
              <a:latin typeface="Bodoni MT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218782" y="5229200"/>
            <a:ext cx="12955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800000"/>
                </a:solidFill>
                <a:latin typeface="Bodoni MT" pitchFamily="18" charset="0"/>
              </a:rPr>
              <a:t>mi</a:t>
            </a:r>
            <a:endParaRPr lang="cs-CZ" sz="8000" dirty="0">
              <a:solidFill>
                <a:srgbClr val="800000"/>
              </a:solidFill>
              <a:latin typeface="Bodoni MT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308304" y="5229200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50"/>
                </a:solidFill>
                <a:latin typeface="Bodoni MT" pitchFamily="18" charset="0"/>
              </a:rPr>
              <a:t>lá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156176" y="3717032"/>
            <a:ext cx="14558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50"/>
                </a:solidFill>
                <a:latin typeface="Bodoni MT" pitchFamily="18" charset="0"/>
              </a:rPr>
              <a:t>me</a:t>
            </a:r>
            <a:endParaRPr lang="cs-CZ" sz="8000" dirty="0">
              <a:solidFill>
                <a:srgbClr val="002060"/>
              </a:solidFill>
              <a:latin typeface="Bodoni MT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423095" y="3717032"/>
            <a:ext cx="8996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C00000"/>
                </a:solidFill>
                <a:latin typeface="Bodoni MT" pitchFamily="18" charset="0"/>
              </a:rPr>
              <a:t>le</a:t>
            </a:r>
            <a:endParaRPr lang="cs-CZ" sz="8000" dirty="0">
              <a:solidFill>
                <a:srgbClr val="C00000"/>
              </a:solidFill>
              <a:latin typeface="Bodoni MT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86415" y="5229200"/>
            <a:ext cx="9108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>
                <a:solidFill>
                  <a:srgbClr val="00B050"/>
                </a:solidFill>
                <a:latin typeface="Bodoni MT" pitchFamily="18" charset="0"/>
              </a:rPr>
              <a:t>O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971600" y="5229200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la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203848" y="5229200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70C0"/>
                </a:solidFill>
                <a:latin typeface="Bodoni MT" pitchFamily="18" charset="0"/>
              </a:rPr>
              <a:t>lá</a:t>
            </a:r>
            <a:endParaRPr lang="cs-CZ" sz="8000" dirty="0">
              <a:solidFill>
                <a:srgbClr val="0070C0"/>
              </a:solidFill>
              <a:latin typeface="Bodoni MT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923928" y="5229200"/>
            <a:ext cx="14558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50"/>
                </a:solidFill>
                <a:latin typeface="Bodoni MT" pitchFamily="18" charset="0"/>
              </a:rPr>
              <a:t>me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131840" y="3717032"/>
            <a:ext cx="152157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2060"/>
                </a:solidFill>
                <a:latin typeface="Bodoni MT" pitchFamily="18" charset="0"/>
              </a:rPr>
              <a:t>má</a:t>
            </a:r>
            <a:endParaRPr lang="cs-CZ" sz="8000" dirty="0">
              <a:solidFill>
                <a:srgbClr val="002060"/>
              </a:solidFill>
              <a:latin typeface="Bodoni MT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427984" y="3717032"/>
            <a:ext cx="145584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F0"/>
                </a:solidFill>
                <a:latin typeface="Bodoni MT" pitchFamily="18" charset="0"/>
              </a:rPr>
              <a:t>me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2" name="Tlačítko akce: Nápověda 1">
            <a:hlinkClick r:id="" action="ppaction://hlinkshowjump?jump=lastslide" highlightClick="1"/>
          </p:cNvPr>
          <p:cNvSpPr/>
          <p:nvPr/>
        </p:nvSpPr>
        <p:spPr>
          <a:xfrm>
            <a:off x="8460432" y="6165304"/>
            <a:ext cx="576064" cy="576064"/>
          </a:xfrm>
          <a:prstGeom prst="actionButtonHelp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668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50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500"/>
                            </p:stCondLst>
                            <p:childTnLst>
                              <p:par>
                                <p:cTn id="81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500"/>
                            </p:stCondLst>
                            <p:childTnLst>
                              <p:par>
                                <p:cTn id="93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1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500"/>
                            </p:stCondLst>
                            <p:childTnLst>
                              <p:par>
                                <p:cTn id="105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1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500"/>
                            </p:stCondLst>
                            <p:childTnLst>
                              <p:par>
                                <p:cTn id="12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500"/>
                            </p:stCondLst>
                            <p:childTnLst>
                              <p:par>
                                <p:cTn id="13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8" grpId="0"/>
      <p:bldP spid="29" grpId="0"/>
      <p:bldP spid="30" grpId="0"/>
      <p:bldP spid="31" grpId="0"/>
      <p:bldP spid="32" grpId="0"/>
      <p:bldP spid="33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251520" y="404664"/>
            <a:ext cx="129715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odoni MT" pitchFamily="18" charset="0"/>
              </a:rPr>
              <a:t>pu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  <a:latin typeface="Bodoni MT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339030" y="404664"/>
            <a:ext cx="10727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>
                <a:solidFill>
                  <a:srgbClr val="FF0000"/>
                </a:solidFill>
                <a:latin typeface="Bodoni MT" pitchFamily="18" charset="0"/>
              </a:rPr>
              <a:t>s</a:t>
            </a:r>
            <a:r>
              <a:rPr lang="cs-CZ" sz="8000" dirty="0" err="1" smtClean="0">
                <a:solidFill>
                  <a:srgbClr val="FF000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FF0000"/>
              </a:solidFill>
              <a:latin typeface="Bodoni MT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122438" y="404664"/>
            <a:ext cx="152157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chemeClr val="accent2">
                    <a:lumMod val="75000"/>
                  </a:schemeClr>
                </a:solidFill>
                <a:latin typeface="Bodoni MT" pitchFamily="18" charset="0"/>
              </a:rPr>
              <a:t>ma</a:t>
            </a:r>
            <a:endParaRPr lang="cs-CZ" sz="8000" dirty="0">
              <a:solidFill>
                <a:schemeClr val="accent2">
                  <a:lumMod val="75000"/>
                </a:schemeClr>
              </a:solidFill>
              <a:latin typeface="Bodoni MT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98759" y="404664"/>
            <a:ext cx="10727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0000"/>
                </a:solidFill>
                <a:latin typeface="Bodoni MT" pitchFamily="18" charset="0"/>
              </a:rPr>
              <a:t>so</a:t>
            </a:r>
            <a:endParaRPr lang="cs-CZ" sz="8000" dirty="0">
              <a:latin typeface="Bodoni MT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37437" y="404664"/>
            <a:ext cx="124848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FF0000"/>
                </a:solidFill>
                <a:latin typeface="Bodoni MT" pitchFamily="18" charset="0"/>
              </a:rPr>
              <a:t>Pe</a:t>
            </a:r>
            <a:endParaRPr lang="cs-CZ" sz="8000" dirty="0">
              <a:solidFill>
                <a:srgbClr val="FF0000"/>
              </a:solidFill>
              <a:latin typeface="Bodoni MT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72165" y="404664"/>
            <a:ext cx="12442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F0"/>
                </a:solidFill>
                <a:latin typeface="Bodoni MT" pitchFamily="18" charset="0"/>
              </a:rPr>
              <a:t>pa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1520" y="1844824"/>
            <a:ext cx="12442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FF0000"/>
                </a:solidFill>
                <a:latin typeface="Bodoni MT" pitchFamily="18" charset="0"/>
              </a:rPr>
              <a:t>Sa</a:t>
            </a:r>
            <a:endParaRPr lang="cs-CZ" sz="8000" dirty="0">
              <a:solidFill>
                <a:srgbClr val="FF0000"/>
              </a:solidFill>
              <a:latin typeface="Bodoni MT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59632" y="1844824"/>
            <a:ext cx="173316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>
                <a:solidFill>
                  <a:srgbClr val="FFC000"/>
                </a:solidFill>
                <a:latin typeface="Bodoni MT" pitchFamily="18" charset="0"/>
              </a:rPr>
              <a:t>m</a:t>
            </a:r>
            <a:r>
              <a:rPr lang="cs-CZ" sz="8000" dirty="0" err="1" smtClean="0">
                <a:solidFill>
                  <a:srgbClr val="FFC000"/>
                </a:solidFill>
                <a:latin typeface="Bodoni MT" pitchFamily="18" charset="0"/>
              </a:rPr>
              <a:t>e</a:t>
            </a:r>
            <a:r>
              <a:rPr lang="cs-CZ" sz="8000" dirty="0" smtClean="0">
                <a:latin typeface="Bodoni MT" pitchFamily="18" charset="0"/>
              </a:rPr>
              <a:t>!</a:t>
            </a:r>
            <a:endParaRPr lang="cs-CZ" sz="8000" dirty="0">
              <a:latin typeface="Bodoni MT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131840" y="1889537"/>
            <a:ext cx="101822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50"/>
                </a:solidFill>
                <a:latin typeface="Bodoni MT" pitchFamily="18" charset="0"/>
              </a:rPr>
              <a:t>pi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995936" y="1889537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la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7093385" y="1844824"/>
            <a:ext cx="10070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se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91558" y="1844824"/>
            <a:ext cx="12442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>
                <a:solidFill>
                  <a:srgbClr val="7030A0"/>
                </a:solidFill>
                <a:latin typeface="Bodoni MT" pitchFamily="18" charset="0"/>
              </a:rPr>
              <a:t>p</a:t>
            </a:r>
            <a:r>
              <a:rPr lang="cs-CZ" sz="8000" dirty="0" err="1" smtClean="0">
                <a:solidFill>
                  <a:srgbClr val="7030A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7030A0"/>
              </a:solidFill>
              <a:latin typeface="Bodoni MT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79512" y="3329697"/>
            <a:ext cx="8467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B050"/>
                </a:solidFill>
                <a:latin typeface="Bodoni MT" pitchFamily="18" charset="0"/>
              </a:rPr>
              <a:t>sí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27584" y="3356992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990000"/>
                </a:solidFill>
                <a:latin typeface="Bodoni MT" pitchFamily="18" charset="0"/>
              </a:rPr>
              <a:t>la</a:t>
            </a:r>
            <a:endParaRPr lang="cs-CZ" sz="8000" dirty="0">
              <a:solidFill>
                <a:srgbClr val="990000"/>
              </a:solidFill>
              <a:latin typeface="Bodoni MT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091558" y="5013176"/>
            <a:ext cx="8467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800000"/>
                </a:solidFill>
                <a:latin typeface="Bodoni MT" pitchFamily="18" charset="0"/>
              </a:rPr>
              <a:t>sí</a:t>
            </a:r>
            <a:endParaRPr lang="cs-CZ" sz="8000" dirty="0">
              <a:solidFill>
                <a:srgbClr val="800000"/>
              </a:solidFill>
              <a:latin typeface="Bodoni MT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732240" y="5013176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la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068480" y="3329697"/>
            <a:ext cx="129554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2060"/>
                </a:solidFill>
                <a:latin typeface="Bodoni MT" pitchFamily="18" charset="0"/>
              </a:rPr>
              <a:t>mi</a:t>
            </a:r>
            <a:endParaRPr lang="cs-CZ" sz="8000" dirty="0">
              <a:solidFill>
                <a:srgbClr val="002060"/>
              </a:solidFill>
              <a:latin typeface="Bodoni MT" pitchFamily="18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7164288" y="3329697"/>
            <a:ext cx="8996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C00000"/>
                </a:solidFill>
                <a:latin typeface="Bodoni MT" pitchFamily="18" charset="0"/>
              </a:rPr>
              <a:t>lé</a:t>
            </a:r>
            <a:endParaRPr lang="cs-CZ" sz="8000" dirty="0">
              <a:solidFill>
                <a:srgbClr val="C00000"/>
              </a:solidFill>
              <a:latin typeface="Bodoni MT" pitchFamily="18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51520" y="5057889"/>
            <a:ext cx="96532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latin typeface="Bodoni MT" pitchFamily="18" charset="0"/>
              </a:rPr>
              <a:t>la</a:t>
            </a:r>
            <a:endParaRPr lang="cs-CZ" sz="8000" dirty="0">
              <a:solidFill>
                <a:srgbClr val="00B050"/>
              </a:solidFill>
              <a:latin typeface="Bodoni MT" pitchFamily="18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971600" y="5057889"/>
            <a:ext cx="1072730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FFC000"/>
                </a:solidFill>
                <a:latin typeface="Bodoni MT" pitchFamily="18" charset="0"/>
              </a:rPr>
              <a:t>so</a:t>
            </a:r>
            <a:endParaRPr lang="cs-CZ" sz="8000" dirty="0">
              <a:solidFill>
                <a:srgbClr val="FFC000"/>
              </a:solidFill>
              <a:latin typeface="Bodoni MT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3166735" y="5057889"/>
            <a:ext cx="12442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smtClean="0">
                <a:solidFill>
                  <a:srgbClr val="0070C0"/>
                </a:solidFill>
                <a:latin typeface="Bodoni MT" pitchFamily="18" charset="0"/>
              </a:rPr>
              <a:t>pá</a:t>
            </a:r>
            <a:endParaRPr lang="cs-CZ" sz="8000" dirty="0">
              <a:solidFill>
                <a:srgbClr val="0070C0"/>
              </a:solidFill>
              <a:latin typeface="Bodoni MT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192735" y="5057889"/>
            <a:ext cx="7393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7030A0"/>
                </a:solidFill>
                <a:latin typeface="Bodoni MT" pitchFamily="18" charset="0"/>
              </a:rPr>
              <a:t>lí</a:t>
            </a:r>
            <a:endParaRPr lang="cs-CZ" sz="8000" dirty="0">
              <a:latin typeface="Bodoni MT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229634" y="3356992"/>
            <a:ext cx="73930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 smtClean="0">
                <a:solidFill>
                  <a:srgbClr val="002060"/>
                </a:solidFill>
                <a:latin typeface="Bodoni MT" pitchFamily="18" charset="0"/>
              </a:rPr>
              <a:t>lí</a:t>
            </a:r>
            <a:endParaRPr lang="cs-CZ" sz="8000" dirty="0">
              <a:solidFill>
                <a:srgbClr val="002060"/>
              </a:solidFill>
              <a:latin typeface="Bodoni MT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787302" y="3356992"/>
            <a:ext cx="124425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dirty="0" err="1">
                <a:solidFill>
                  <a:srgbClr val="00B0F0"/>
                </a:solidFill>
                <a:latin typeface="Bodoni MT" pitchFamily="18" charset="0"/>
              </a:rPr>
              <a:t>p</a:t>
            </a:r>
            <a:r>
              <a:rPr lang="cs-CZ" sz="8000" dirty="0" err="1" smtClean="0">
                <a:solidFill>
                  <a:srgbClr val="00B0F0"/>
                </a:solidFill>
                <a:latin typeface="Bodoni MT" pitchFamily="18" charset="0"/>
              </a:rPr>
              <a:t>a</a:t>
            </a:r>
            <a:endParaRPr lang="cs-CZ" sz="8000" dirty="0">
              <a:solidFill>
                <a:srgbClr val="00B0F0"/>
              </a:solidFill>
              <a:latin typeface="Bodoni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6668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500"/>
                            </p:stCondLst>
                            <p:childTnLst>
                              <p:par>
                                <p:cTn id="34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"/>
                            </p:stCondLst>
                            <p:childTnLst>
                              <p:par>
                                <p:cTn id="45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000"/>
                            </p:stCondLst>
                            <p:childTnLst>
                              <p:par>
                                <p:cTn id="67" presetID="53" presetClass="entr" presetSubtype="16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1500"/>
                            </p:stCondLst>
                            <p:childTnLst>
                              <p:par>
                                <p:cTn id="81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1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500"/>
                            </p:stCondLst>
                            <p:childTnLst>
                              <p:par>
                                <p:cTn id="93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5" dur="1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500"/>
                            </p:stCondLst>
                            <p:childTnLst>
                              <p:par>
                                <p:cTn id="105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1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1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500"/>
                            </p:stCondLst>
                            <p:childTnLst>
                              <p:par>
                                <p:cTn id="12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1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1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1500"/>
                            </p:stCondLst>
                            <p:childTnLst>
                              <p:par>
                                <p:cTn id="13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1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5" grpId="0"/>
      <p:bldP spid="26" grpId="0"/>
      <p:bldP spid="28" grpId="0"/>
      <p:bldP spid="29" grpId="0"/>
      <p:bldP spid="30" grpId="0"/>
      <p:bldP spid="31" grpId="0"/>
      <p:bldP spid="32" grpId="0"/>
      <p:bldP spid="33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83569" y="1196752"/>
            <a:ext cx="71287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Tento materiál byl vytvořen pouze za použití prostředků aplikace Microsoft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170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9" y="1124744"/>
            <a:ext cx="66247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 obou snímcích  se při kliknutí objeví první slabika </a:t>
            </a:r>
            <a:r>
              <a:rPr lang="cs-CZ" sz="2000" smtClean="0"/>
              <a:t>slova </a:t>
            </a:r>
          </a:p>
          <a:p>
            <a:r>
              <a:rPr lang="cs-CZ" sz="2000" smtClean="0"/>
              <a:t>a </a:t>
            </a:r>
            <a:r>
              <a:rPr lang="cs-CZ" sz="2000" dirty="0" smtClean="0"/>
              <a:t>vzápětí se objeví druhá slabika. Děti se pokoušejí plynule slabikovat slova.</a:t>
            </a:r>
            <a:endParaRPr lang="cs-CZ" sz="2000" dirty="0"/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7956376" y="5877272"/>
            <a:ext cx="648072" cy="576064"/>
          </a:xfrm>
          <a:prstGeom prst="actionButtonRetur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790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143</Words>
  <Application>Microsoft Office PowerPoint</Application>
  <PresentationFormat>Předvádění na obrazovce (4:3)</PresentationFormat>
  <Paragraphs>64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</dc:creator>
  <cp:lastModifiedBy>adm</cp:lastModifiedBy>
  <cp:revision>13</cp:revision>
  <dcterms:created xsi:type="dcterms:W3CDTF">2012-10-23T18:11:18Z</dcterms:created>
  <dcterms:modified xsi:type="dcterms:W3CDTF">2012-11-13T21:13:22Z</dcterms:modified>
</cp:coreProperties>
</file>