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7" r:id="rId6"/>
    <p:sldId id="261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4D2E49-FB13-4A1B-BC8C-A150EF86188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cp=6&amp;gs_id=m&amp;xhr=t&amp;q=hypertenze&amp;bav=on.2,or.r_gc.r_pw.r_qf.&amp;bpcl=38626820&amp;biw=1366&amp;bih=673&amp;wrapid=tljp1352894894251010&amp;um=1&amp;ie=UTF-8&amp;tbm=isch&amp;source=og&amp;sa=N&amp;tab=wi&amp;ei=XoujUOWaOISk4ATI0IHwA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Vysoký krevní tlak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Civilizační choroby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5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Vysoký krevní tlak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67281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rteriální hypertenze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nemocnění charakterizované zvýšeným krevním tlakem ve velkém tělním oběhu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559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Vysoký krevní tlak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edno z nejčastějších onemocnění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říčina většinou není známa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i="1" dirty="0"/>
              <a:t>z</a:t>
            </a:r>
            <a:r>
              <a:rPr lang="cs-CZ" i="1" dirty="0" smtClean="0"/>
              <a:t>výšené hodnoty krevního tlaku  </a:t>
            </a:r>
            <a:r>
              <a:rPr lang="cs-CZ" dirty="0" smtClean="0"/>
              <a:t>140/80  </a:t>
            </a:r>
            <a:r>
              <a:rPr lang="cs-CZ" dirty="0" err="1" smtClean="0"/>
              <a:t>Hg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i="1" dirty="0"/>
              <a:t>k</a:t>
            </a:r>
            <a:r>
              <a:rPr lang="cs-CZ" i="1" dirty="0" smtClean="0"/>
              <a:t>ritické hodnoty krevního tlaku   </a:t>
            </a:r>
            <a:r>
              <a:rPr lang="cs-CZ" dirty="0" smtClean="0"/>
              <a:t> 160/90 </a:t>
            </a:r>
            <a:r>
              <a:rPr lang="cs-CZ" dirty="0" err="1" smtClean="0"/>
              <a:t>Hg</a:t>
            </a:r>
            <a:r>
              <a:rPr lang="cs-CZ" i="1" dirty="0" smtClean="0"/>
              <a:t> </a:t>
            </a:r>
          </a:p>
          <a:p>
            <a:pPr marL="0" indent="0">
              <a:buNone/>
            </a:pPr>
            <a:endParaRPr lang="cs-CZ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725144"/>
            <a:ext cx="2286000" cy="151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7855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Vysoký krevní tlak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lověk by měl hodnoty svého tlaku znát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„ tichý vrah “  často se neprojevují žádné příznaky často až v pokročilém stádiu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lověk se může cítit zdráv dlouhá léta, přesto žije s velkým rizikem: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srdečního onemocnění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mozkové mrtvice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postižení ledvin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87561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1209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Vysoký krevní tlak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12776"/>
            <a:ext cx="6048672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646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Vysoký krevní tlak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32859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200" dirty="0"/>
              <a:t>v</a:t>
            </a:r>
            <a:r>
              <a:rPr lang="cs-CZ" sz="4200" dirty="0" smtClean="0"/>
              <a:t>zniká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v důsledku usilovnější srdeční práce k </a:t>
            </a:r>
            <a:r>
              <a:rPr lang="cs-CZ" dirty="0" smtClean="0"/>
              <a:t> překonání </a:t>
            </a:r>
          </a:p>
          <a:p>
            <a:pPr marL="0" indent="0" algn="just">
              <a:buNone/>
            </a:pPr>
            <a:r>
              <a:rPr lang="cs-CZ" dirty="0" smtClean="0"/>
              <a:t>zúžených </a:t>
            </a:r>
            <a:r>
              <a:rPr lang="cs-CZ" dirty="0" smtClean="0"/>
              <a:t>míst v krevních </a:t>
            </a:r>
            <a:r>
              <a:rPr lang="cs-CZ" dirty="0" smtClean="0"/>
              <a:t>cévách → přepínání </a:t>
            </a:r>
            <a:r>
              <a:rPr lang="cs-CZ" dirty="0" smtClean="0"/>
              <a:t>a přetěžování tepenných stěn </a:t>
            </a:r>
            <a:r>
              <a:rPr lang="cs-CZ" dirty="0" smtClean="0"/>
              <a:t>     </a:t>
            </a:r>
            <a:r>
              <a:rPr lang="cs-CZ" dirty="0" smtClean="0"/>
              <a:t>→ </a:t>
            </a:r>
            <a:r>
              <a:rPr lang="cs-CZ" dirty="0" smtClean="0"/>
              <a:t>  porušena výživa</a:t>
            </a:r>
          </a:p>
          <a:p>
            <a:pPr marL="0" indent="0" algn="just">
              <a:buNone/>
            </a:pPr>
            <a:r>
              <a:rPr lang="cs-CZ" dirty="0" smtClean="0"/>
              <a:t>cévních </a:t>
            </a:r>
            <a:r>
              <a:rPr lang="cs-CZ" dirty="0" smtClean="0"/>
              <a:t>stěn, vznikají tukové usazeniny, </a:t>
            </a:r>
            <a:r>
              <a:rPr lang="cs-CZ" dirty="0" smtClean="0"/>
              <a:t>které</a:t>
            </a:r>
          </a:p>
          <a:p>
            <a:pPr marL="0" indent="0" algn="just">
              <a:buNone/>
            </a:pPr>
            <a:r>
              <a:rPr lang="cs-CZ" dirty="0" smtClean="0"/>
              <a:t>zvápenatí   </a:t>
            </a:r>
            <a:r>
              <a:rPr lang="cs-CZ" dirty="0" smtClean="0"/>
              <a:t>→ </a:t>
            </a:r>
            <a:r>
              <a:rPr lang="cs-CZ" dirty="0" smtClean="0"/>
              <a:t>arterioskleróza</a:t>
            </a:r>
            <a:endParaRPr lang="cs-CZ" dirty="0" smtClean="0"/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! </a:t>
            </a:r>
            <a:r>
              <a:rPr lang="cs-CZ" u="sng" dirty="0"/>
              <a:t>a</a:t>
            </a:r>
            <a:r>
              <a:rPr lang="cs-CZ" u="sng" dirty="0" smtClean="0"/>
              <a:t> naopak </a:t>
            </a:r>
            <a:r>
              <a:rPr lang="cs-CZ" dirty="0" smtClean="0"/>
              <a:t>– zesílené, zvápenatělé, neelastické stěny tepen přispívají ke vzniku hypertenze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/>
              <a:t>h</a:t>
            </a:r>
            <a:r>
              <a:rPr lang="cs-CZ" dirty="0" smtClean="0"/>
              <a:t>ypertenze a arterioskleróza se vzájemně podmiňují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endParaRPr lang="cs-CZ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2561" y="476672"/>
            <a:ext cx="3240360" cy="1701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0001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Vysoký krevní tlak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příčiny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postižení cévní stěny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psychické vlivy, stres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onemocnění žláz s vnitřní sekrecí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choroby ledvin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srdeční vady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přetížení organismu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1064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Vysoký krevní tlak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prevence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úprava jídelníčku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vyhýbat se stresovým situacím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zavedení pravidelné pohybové aktivity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snížení nadměrné hmotnosti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omezit solení, alkohol, tuky živočišného původu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412776"/>
            <a:ext cx="4536504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7087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Vysoký krevní tlak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rimární hypertenze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samostatné onemocnění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příčina není zatím známa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ekundární hypertenze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průvodní jev jiného onemocnění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6296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800" dirty="0">
                <a:hlinkClick r:id="rId2"/>
              </a:rPr>
              <a:t>http://www.google.cz/search?hl=cs&amp;cp=6&amp;gs_id=m&amp;xhr=t&amp;q=hypertenze&amp;bav=on.2,or.r_gc.r_pw.r_qf.&amp;</a:t>
            </a:r>
            <a:r>
              <a:rPr lang="cs-CZ" sz="800" dirty="0" smtClean="0">
                <a:hlinkClick r:id="rId2"/>
              </a:rPr>
              <a:t>bpcl=38626820&amp;biw=1366&amp;bih=673&amp;wrapid=tljp1352894894251010&amp;um=1&amp;ie=UTF-8&amp;tbm=isch&amp;source=og&amp;sa=N&amp;tab=wi&amp;ei=XoujUOWaOISk4ATI0IHwAw</a:t>
            </a:r>
            <a:endParaRPr lang="cs-CZ" sz="800" dirty="0" smtClean="0"/>
          </a:p>
          <a:p>
            <a:r>
              <a:rPr lang="cs-CZ" sz="800" dirty="0">
                <a:hlinkClick r:id="rId2"/>
              </a:rPr>
              <a:t>http://www.google.cz/search?hl=cs&amp;cp=6&amp;gs_id=m&amp;xhr=t&amp;q=hypertenze&amp;bav=on.2,or.r_gc.r_pw.r_qf.&amp;</a:t>
            </a:r>
            <a:r>
              <a:rPr lang="cs-CZ" sz="800" dirty="0" smtClean="0">
                <a:hlinkClick r:id="rId2"/>
              </a:rPr>
              <a:t>bpcl=38626820&amp;biw=1366&amp;bih=673&amp;wrapid=tljp1352894894251010&amp;um=1&amp;ie=UTF-8&amp;tbm=isch&amp;source=og&amp;sa=N&amp;tab=wi&amp;ei=XoujUOWaOISk4ATI0IHwAw</a:t>
            </a:r>
            <a:endParaRPr lang="cs-CZ" sz="800" dirty="0" smtClean="0"/>
          </a:p>
          <a:p>
            <a:r>
              <a:rPr lang="cs-CZ" sz="800" dirty="0">
                <a:hlinkClick r:id="rId2"/>
              </a:rPr>
              <a:t>http://www.google.cz/search?hl=cs&amp;cp=6&amp;gs_id=m&amp;xhr=t&amp;q=hypertenze&amp;bav=on.2,or.r_gc.r_pw.r_qf.&amp;</a:t>
            </a:r>
            <a:r>
              <a:rPr lang="cs-CZ" sz="800" dirty="0" smtClean="0">
                <a:hlinkClick r:id="rId2"/>
              </a:rPr>
              <a:t>bpcl=38626820&amp;biw=1366&amp;bih=673&amp;wrapid=tljp1352894894251010&amp;um=1&amp;ie=UTF-8&amp;tbm=isch&amp;source=og&amp;sa=N&amp;tab=wi&amp;ei=XoujUOWaOISk4ATI0IHwAw</a:t>
            </a:r>
            <a:endParaRPr lang="cs-CZ" sz="800" dirty="0" smtClean="0"/>
          </a:p>
          <a:p>
            <a:r>
              <a:rPr lang="cs-CZ" sz="800" dirty="0">
                <a:hlinkClick r:id="rId2"/>
              </a:rPr>
              <a:t>http://www.google.cz/search?hl=cs&amp;cp=6&amp;gs_id=m&amp;xhr=t&amp;q=hypertenze&amp;bav=on.2,or.r_gc.r_pw.r_qf.&amp;</a:t>
            </a:r>
            <a:r>
              <a:rPr lang="cs-CZ" sz="800" dirty="0" smtClean="0">
                <a:hlinkClick r:id="rId2"/>
              </a:rPr>
              <a:t>bpcl=38626820&amp;biw=1366&amp;bih=673&amp;wrapid=tljp1352894894251010&amp;um=1&amp;ie=UTF-8&amp;tbm=isch&amp;source=og&amp;sa=N&amp;tab=wi&amp;ei=XoujUOWaOISk4ATI0IHwAw</a:t>
            </a:r>
            <a:endParaRPr lang="cs-CZ" sz="800" dirty="0" smtClean="0"/>
          </a:p>
          <a:p>
            <a:r>
              <a:rPr lang="cs-CZ" sz="800" dirty="0"/>
              <a:t>http://www.google.cz/search?hl=cs&amp;cp=6&amp;gs_id=m&amp;xhr=t&amp;q=hypertenze&amp;bav=on.2,or.r_gc.r_pw.r_qf.&amp;bpcl=38626820&amp;biw=1366&amp;bih=673&amp;wrapid=tljp1352894894251010&amp;um=1&amp;ie=UTF-8&amp;tbm=isch&amp;source=og&amp;sa=N&amp;tab=wi&amp;ei=XoujUOWaOISk4ATI0IHwAw</a:t>
            </a:r>
          </a:p>
        </p:txBody>
      </p:sp>
    </p:spTree>
    <p:extLst>
      <p:ext uri="{BB962C8B-B14F-4D97-AF65-F5344CB8AC3E}">
        <p14:creationId xmlns:p14="http://schemas.microsoft.com/office/powerpoint/2010/main" val="316467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70</TotalTime>
  <Words>219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Vysoký krevní tlak</vt:lpstr>
      <vt:lpstr>Vysoký krevní tlak</vt:lpstr>
      <vt:lpstr>Vysoký krevní tlak</vt:lpstr>
      <vt:lpstr>Vysoký krevní tlak</vt:lpstr>
      <vt:lpstr>Vysoký krevní tlak</vt:lpstr>
      <vt:lpstr>Vysoký krevní tlak</vt:lpstr>
      <vt:lpstr>Vysoký krevní tlak</vt:lpstr>
      <vt:lpstr>Vysoký krevní tlak</vt:lpstr>
      <vt:lpstr>Vysoký krevní tlak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obezita</dc:title>
  <dc:creator>Kamila Černá</dc:creator>
  <cp:lastModifiedBy>Kamila Černá</cp:lastModifiedBy>
  <cp:revision>16</cp:revision>
  <dcterms:created xsi:type="dcterms:W3CDTF">2012-11-14T10:16:49Z</dcterms:created>
  <dcterms:modified xsi:type="dcterms:W3CDTF">2012-11-16T13:37:17Z</dcterms:modified>
</cp:coreProperties>
</file>