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093210-8937-40E4-962F-5573EDBBFCE2}" type="datetimeFigureOut">
              <a:rPr lang="cs-CZ" smtClean="0"/>
              <a:t>14.11.2012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B65F80-2AD6-41E2-A710-A7CC60C8203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734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4"/>
            <a:ext cx="8351837" cy="3240386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VY_32_INOVACE_O1_Člověk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1. 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ročníku 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684" y="476672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rgbClr val="92D050"/>
                </a:solidFill>
              </a:rPr>
              <a:t>Č</a:t>
            </a:r>
            <a:endParaRPr lang="cs-CZ" sz="9600" b="1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Lucie\AppData\Local\Microsoft\Windows\Temporary Internet Files\Content.IE5\32HDAXOE\MC900441926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384376" cy="416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83281" y="980728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92D050"/>
                </a:solidFill>
                <a:latin typeface="+mj-lt"/>
              </a:rPr>
              <a:t>L</a:t>
            </a:r>
            <a:endParaRPr lang="cs-CZ" sz="9600" b="1" dirty="0">
              <a:solidFill>
                <a:srgbClr val="92D05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9374" y="1988840"/>
            <a:ext cx="10166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92D050"/>
                </a:solidFill>
                <a:latin typeface="+mn-lt"/>
              </a:rPr>
              <a:t>O</a:t>
            </a:r>
            <a:endParaRPr lang="cs-CZ" sz="96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3068960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92D050"/>
                </a:solidFill>
                <a:latin typeface="+mj-lt"/>
              </a:rPr>
              <a:t>V</a:t>
            </a:r>
            <a:endParaRPr lang="cs-CZ" sz="9600" b="1" dirty="0">
              <a:solidFill>
                <a:srgbClr val="92D05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45227" y="4005064"/>
            <a:ext cx="7857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92D050"/>
                </a:solidFill>
                <a:latin typeface="+mn-lt"/>
              </a:rPr>
              <a:t>Ě</a:t>
            </a:r>
            <a:endParaRPr lang="cs-CZ" sz="96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31019" y="5013176"/>
            <a:ext cx="8579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92D050"/>
                </a:solidFill>
                <a:latin typeface="+mj-lt"/>
              </a:rPr>
              <a:t>K</a:t>
            </a:r>
            <a:endParaRPr lang="cs-CZ" sz="9600" b="1" dirty="0">
              <a:solidFill>
                <a:srgbClr val="92D05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6365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Jsem </a:t>
            </a:r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člověk</a:t>
            </a:r>
            <a:r>
              <a:rPr lang="cs-CZ" sz="4800" dirty="0" smtClean="0">
                <a:latin typeface="+mn-lt"/>
              </a:rPr>
              <a:t> –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chlapec</a:t>
            </a:r>
            <a:r>
              <a:rPr lang="cs-CZ" sz="4800" dirty="0" smtClean="0">
                <a:latin typeface="+mn-lt"/>
              </a:rPr>
              <a:t> nebo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</a:t>
            </a:r>
            <a:r>
              <a:rPr lang="cs-CZ" sz="4800" b="1" dirty="0" smtClean="0">
                <a:solidFill>
                  <a:srgbClr val="FF0000"/>
                </a:solidFill>
                <a:latin typeface="+mn-lt"/>
              </a:rPr>
              <a:t>děvče</a:t>
            </a:r>
            <a:r>
              <a:rPr lang="cs-CZ" sz="4800" dirty="0" smtClean="0">
                <a:latin typeface="+mn-lt"/>
              </a:rPr>
              <a:t>?</a:t>
            </a:r>
            <a:endParaRPr lang="cs-CZ" sz="4800" dirty="0"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SFB0X6VD\MM91000114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295232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cie\AppData\Local\Microsoft\Windows\Temporary Internet Files\Content.IE5\Z6QZ204O\MP90043951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44824"/>
            <a:ext cx="5184536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37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92696" y="260648"/>
            <a:ext cx="8229600" cy="1143000"/>
          </a:xfrm>
        </p:spPr>
        <p:txBody>
          <a:bodyPr/>
          <a:lstStyle/>
          <a:p>
            <a:r>
              <a:rPr lang="cs-CZ" sz="4800" dirty="0" smtClean="0">
                <a:latin typeface="+mn-lt"/>
              </a:rPr>
              <a:t>- Jsem malý </a:t>
            </a:r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člověk</a:t>
            </a:r>
            <a:endParaRPr lang="cs-CZ" sz="48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2708920"/>
            <a:ext cx="4394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…jsem ještě </a:t>
            </a:r>
            <a:r>
              <a:rPr lang="cs-CZ" sz="4800" b="1" dirty="0" smtClean="0">
                <a:latin typeface="+mn-lt"/>
              </a:rPr>
              <a:t>dítě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pic>
        <p:nvPicPr>
          <p:cNvPr id="3075" name="Picture 3" descr="C:\Users\Lucie\AppData\Local\Microsoft\Windows\Temporary Internet Files\Content.IE5\SFB0X6VD\MM91000108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3168352" cy="468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97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94830" y="332656"/>
            <a:ext cx="8229600" cy="1143000"/>
          </a:xfrm>
        </p:spPr>
        <p:txBody>
          <a:bodyPr/>
          <a:lstStyle/>
          <a:p>
            <a:r>
              <a:rPr lang="cs-CZ" sz="4800" dirty="0" smtClean="0">
                <a:latin typeface="+mn-lt"/>
              </a:rPr>
              <a:t>- Maminka je </a:t>
            </a:r>
            <a:r>
              <a:rPr lang="cs-CZ" sz="4800" b="1" dirty="0" smtClean="0">
                <a:solidFill>
                  <a:srgbClr val="FF0000"/>
                </a:solidFill>
                <a:latin typeface="+mn-lt"/>
              </a:rPr>
              <a:t>žena. </a:t>
            </a:r>
            <a:endParaRPr lang="cs-CZ" sz="48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8820" y="5085184"/>
            <a:ext cx="42858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Tatínek je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muž.</a:t>
            </a:r>
            <a:endParaRPr lang="cs-CZ" sz="48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Z6QZ204O\MC900024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746" y="1484784"/>
            <a:ext cx="524788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64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333912"/>
            <a:ext cx="8229600" cy="1143000"/>
          </a:xfrm>
        </p:spPr>
        <p:txBody>
          <a:bodyPr/>
          <a:lstStyle/>
          <a:p>
            <a:r>
              <a:rPr lang="cs-CZ" sz="6000" b="1" dirty="0">
                <a:latin typeface="+mn-lt"/>
              </a:rPr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105470"/>
            <a:ext cx="30043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+mn-lt"/>
              </a:rPr>
              <a:t>O</a:t>
            </a:r>
            <a:r>
              <a:rPr lang="cs-CZ" sz="6000" b="1" dirty="0" smtClean="0">
                <a:latin typeface="+mn-lt"/>
              </a:rPr>
              <a:t>ba jsou</a:t>
            </a:r>
            <a:endParaRPr lang="cs-CZ" sz="6000" b="1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31821" y="4099138"/>
            <a:ext cx="303480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+mn-lt"/>
              </a:rPr>
              <a:t>Dos</a:t>
            </a:r>
            <a:r>
              <a:rPr lang="cs-CZ" sz="6600" b="1" dirty="0" smtClean="0">
                <a:solidFill>
                  <a:srgbClr val="00B0F0"/>
                </a:solidFill>
                <a:latin typeface="+mn-lt"/>
              </a:rPr>
              <a:t>pělí.</a:t>
            </a:r>
            <a:endParaRPr lang="cs-CZ" sz="66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32HDAXOE\MC9003417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656"/>
            <a:ext cx="423366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66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Všichni dohromady jsme 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32240" y="388181"/>
            <a:ext cx="156966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+mn-lt"/>
              </a:rPr>
              <a:t>l</a:t>
            </a:r>
            <a:r>
              <a:rPr lang="cs-CZ" sz="6000" b="1" dirty="0" smtClean="0">
                <a:latin typeface="+mn-lt"/>
              </a:rPr>
              <a:t>idé.</a:t>
            </a:r>
            <a:endParaRPr lang="cs-CZ" sz="6000" b="1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28058" y="1301859"/>
            <a:ext cx="43795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b="1" dirty="0" smtClean="0">
                <a:latin typeface="+mn-lt"/>
              </a:rPr>
              <a:t>Všichni máme: </a:t>
            </a:r>
            <a:endParaRPr lang="cs-CZ" sz="4800" b="1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7" y="1988840"/>
            <a:ext cx="13019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ruce</a:t>
            </a:r>
            <a:endParaRPr lang="cs-CZ" sz="48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2662" y="3212976"/>
            <a:ext cx="14559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nohy</a:t>
            </a:r>
            <a:endParaRPr lang="cs-CZ" sz="48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11083" y="4365104"/>
            <a:ext cx="15833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hlavu</a:t>
            </a:r>
            <a:endParaRPr lang="cs-CZ" sz="48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5611504"/>
            <a:ext cx="14430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92D050"/>
                </a:solidFill>
                <a:latin typeface="+mn-lt"/>
              </a:rPr>
              <a:t>t</a:t>
            </a:r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rup.</a:t>
            </a:r>
            <a:endParaRPr lang="cs-CZ" sz="4800" b="1" dirty="0">
              <a:solidFill>
                <a:srgbClr val="92D05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5128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36912"/>
            <a:ext cx="8229600" cy="1143000"/>
          </a:xfrm>
        </p:spPr>
        <p:txBody>
          <a:bodyPr/>
          <a:lstStyle/>
          <a:p>
            <a:r>
              <a:rPr lang="cs-CZ" sz="4800" dirty="0" smtClean="0">
                <a:latin typeface="+mn-lt"/>
              </a:rPr>
              <a:t>- Navzájem se ale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 v </a:t>
            </a:r>
            <a:r>
              <a:rPr lang="cs-CZ" sz="4800" b="1" dirty="0" smtClean="0">
                <a:latin typeface="+mn-lt"/>
              </a:rPr>
              <a:t>mnohém </a:t>
            </a:r>
            <a:br>
              <a:rPr lang="cs-CZ" sz="4800" b="1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lišíme</a:t>
            </a:r>
            <a:r>
              <a:rPr lang="cs-CZ" sz="4800" dirty="0" smtClean="0">
                <a:latin typeface="+mn-lt"/>
              </a:rPr>
              <a:t> a můžeme se proto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dobře </a:t>
            </a:r>
            <a:r>
              <a:rPr lang="cs-CZ" sz="4800" b="1" dirty="0" smtClean="0">
                <a:latin typeface="+mn-lt"/>
              </a:rPr>
              <a:t>srovnávat.</a:t>
            </a:r>
            <a:endParaRPr lang="cs-CZ" sz="4800" b="1" dirty="0"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32HDAXOE\MC90007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4704"/>
            <a:ext cx="208823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8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-171400"/>
            <a:ext cx="8229600" cy="1143000"/>
          </a:xfrm>
        </p:spPr>
        <p:txBody>
          <a:bodyPr/>
          <a:lstStyle/>
          <a:p>
            <a:r>
              <a:rPr lang="cs-CZ" sz="4000" b="1" dirty="0" smtClean="0">
                <a:solidFill>
                  <a:srgbClr val="92D050"/>
                </a:solidFill>
                <a:latin typeface="+mn-lt"/>
              </a:rPr>
              <a:t>1.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000" b="1" dirty="0" smtClean="0">
                <a:solidFill>
                  <a:srgbClr val="92D050"/>
                </a:solidFill>
                <a:latin typeface="+mn-lt"/>
              </a:rPr>
              <a:t>Zjisti a zapiš do sešitu:</a:t>
            </a:r>
            <a:endParaRPr lang="cs-CZ" sz="4000" b="1" dirty="0">
              <a:solidFill>
                <a:srgbClr val="92D050"/>
              </a:solidFill>
              <a:latin typeface="+mn-lt"/>
            </a:endParaRPr>
          </a:p>
        </p:txBody>
      </p:sp>
      <p:pic>
        <p:nvPicPr>
          <p:cNvPr id="7170" name="Picture 2" descr="C:\Users\Lucie\AppData\Local\Microsoft\Windows\Temporary Internet Files\Content.IE5\SFB0X6VD\MC9004419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93096"/>
            <a:ext cx="2843808" cy="260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929964"/>
            <a:ext cx="78494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Jak jsi vysoký a jakou máš hmotnost</a:t>
            </a:r>
            <a:r>
              <a:rPr lang="cs-CZ" sz="4000" b="1" dirty="0" smtClean="0">
                <a:solidFill>
                  <a:srgbClr val="92D050"/>
                </a:solidFill>
                <a:latin typeface="+mn-lt"/>
              </a:rPr>
              <a:t>?</a:t>
            </a:r>
            <a:endParaRPr lang="cs-CZ" sz="40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660730"/>
            <a:ext cx="870366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Kolik centimetrů měříš okolo hlavy, krku, </a:t>
            </a:r>
          </a:p>
          <a:p>
            <a:r>
              <a:rPr lang="cs-CZ" sz="4000" dirty="0" smtClean="0">
                <a:latin typeface="+mn-lt"/>
              </a:rPr>
              <a:t>okolo pasu, od pasu ke kotníkům a </a:t>
            </a:r>
          </a:p>
          <a:p>
            <a:r>
              <a:rPr lang="cs-CZ" sz="4000" dirty="0" smtClean="0">
                <a:latin typeface="+mn-lt"/>
              </a:rPr>
              <a:t>jak dlouhé máš chodidlo</a:t>
            </a:r>
            <a:r>
              <a:rPr lang="cs-CZ" sz="4000" b="1" dirty="0" smtClean="0">
                <a:solidFill>
                  <a:srgbClr val="92D050"/>
                </a:solidFill>
                <a:latin typeface="+mn-lt"/>
              </a:rPr>
              <a:t>?</a:t>
            </a:r>
            <a:endParaRPr lang="cs-CZ" sz="40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9473" y="3702722"/>
            <a:ext cx="8689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Jakou máš barvu očí a jakou barvu vlasů</a:t>
            </a:r>
            <a:r>
              <a:rPr lang="cs-CZ" sz="4000" b="1" dirty="0" smtClean="0">
                <a:solidFill>
                  <a:srgbClr val="92D050"/>
                </a:solidFill>
                <a:latin typeface="+mn-lt"/>
              </a:rPr>
              <a:t>?</a:t>
            </a:r>
            <a:endParaRPr lang="cs-CZ" sz="40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9473" y="4424918"/>
            <a:ext cx="69474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Bydlíš na vesnici nebo ve městě</a:t>
            </a:r>
            <a:r>
              <a:rPr lang="cs-CZ" sz="4000" b="1" dirty="0" smtClean="0">
                <a:solidFill>
                  <a:srgbClr val="92D050"/>
                </a:solidFill>
                <a:latin typeface="+mn-lt"/>
              </a:rPr>
              <a:t>?</a:t>
            </a:r>
            <a:endParaRPr lang="cs-CZ" sz="4000" b="1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9473" y="5162301"/>
            <a:ext cx="35602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Jaké máš záliby</a:t>
            </a:r>
            <a:r>
              <a:rPr lang="cs-CZ" sz="4000" b="1" dirty="0" smtClean="0">
                <a:solidFill>
                  <a:srgbClr val="92D050"/>
                </a:solidFill>
                <a:latin typeface="+mn-lt"/>
              </a:rPr>
              <a:t>?</a:t>
            </a:r>
            <a:endParaRPr lang="cs-CZ" sz="4000" b="1" dirty="0">
              <a:solidFill>
                <a:srgbClr val="92D05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9731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24744"/>
            <a:ext cx="9534553" cy="1143000"/>
          </a:xfrm>
        </p:spPr>
        <p:txBody>
          <a:bodyPr/>
          <a:lstStyle/>
          <a:p>
            <a:pPr algn="l"/>
            <a:r>
              <a:rPr lang="cs-CZ" sz="4000" dirty="0" smtClean="0">
                <a:latin typeface="+mn-lt"/>
              </a:rPr>
              <a:t>- </a:t>
            </a:r>
            <a:r>
              <a:rPr lang="cs-CZ" sz="4000" b="1" dirty="0" smtClean="0">
                <a:latin typeface="+mn-lt"/>
              </a:rPr>
              <a:t>Na Zemi </a:t>
            </a:r>
            <a:r>
              <a:rPr lang="cs-CZ" sz="4000" dirty="0" smtClean="0">
                <a:latin typeface="+mn-lt"/>
              </a:rPr>
              <a:t>žije mnoho </a:t>
            </a:r>
            <a:r>
              <a:rPr lang="cs-CZ" sz="4000" b="1" dirty="0" smtClean="0">
                <a:latin typeface="+mn-lt"/>
              </a:rPr>
              <a:t>lidí.</a:t>
            </a:r>
            <a:r>
              <a:rPr lang="cs-CZ" sz="4000" dirty="0" smtClean="0">
                <a:latin typeface="+mn-lt"/>
              </a:rPr>
              <a:t>  </a:t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  Všichni mají </a:t>
            </a:r>
            <a:r>
              <a:rPr lang="cs-CZ" sz="4000" b="1" dirty="0" smtClean="0">
                <a:latin typeface="+mn-lt"/>
              </a:rPr>
              <a:t>shodnou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stavbu těla</a:t>
            </a:r>
            <a:r>
              <a:rPr lang="cs-CZ" sz="4000" dirty="0" smtClean="0">
                <a:latin typeface="+mn-lt"/>
              </a:rPr>
              <a:t>, ale</a:t>
            </a:r>
            <a:br>
              <a:rPr lang="cs-CZ" sz="4000" dirty="0" smtClean="0">
                <a:latin typeface="+mn-lt"/>
              </a:rPr>
            </a:br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b="1" dirty="0" smtClean="0">
                <a:latin typeface="+mn-lt"/>
              </a:rPr>
              <a:t>liší se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barvou pleti </a:t>
            </a:r>
            <a:r>
              <a:rPr lang="cs-CZ" sz="4000" dirty="0" smtClean="0">
                <a:latin typeface="+mn-lt"/>
              </a:rPr>
              <a:t>a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vlasů</a:t>
            </a:r>
            <a:r>
              <a:rPr lang="cs-CZ" sz="4000" dirty="0" smtClean="0">
                <a:latin typeface="+mn-lt"/>
              </a:rPr>
              <a:t>,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výškou</a:t>
            </a:r>
            <a:r>
              <a:rPr lang="cs-CZ" sz="4000" dirty="0" smtClean="0">
                <a:latin typeface="+mn-lt"/>
              </a:rPr>
              <a:t>, </a:t>
            </a:r>
            <a:br>
              <a:rPr lang="cs-CZ" sz="4000" dirty="0" smtClean="0">
                <a:latin typeface="+mn-lt"/>
              </a:rPr>
            </a:br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tloušťkou</a:t>
            </a:r>
            <a:r>
              <a:rPr lang="cs-CZ" sz="4000" dirty="0" smtClean="0">
                <a:latin typeface="+mn-lt"/>
              </a:rPr>
              <a:t> a dalšími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vlastnostmi </a:t>
            </a:r>
            <a:r>
              <a:rPr lang="cs-CZ" sz="4000" dirty="0" smtClean="0">
                <a:latin typeface="+mn-lt"/>
              </a:rPr>
              <a:t>i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způsobem</a:t>
            </a:r>
            <a:r>
              <a:rPr lang="cs-CZ" sz="4000" dirty="0" smtClean="0">
                <a:latin typeface="+mn-lt"/>
              </a:rPr>
              <a:t> </a:t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  svého </a:t>
            </a:r>
            <a:r>
              <a:rPr lang="cs-CZ" sz="4000" dirty="0" smtClean="0">
                <a:solidFill>
                  <a:srgbClr val="92D050"/>
                </a:solidFill>
                <a:latin typeface="+mn-lt"/>
              </a:rPr>
              <a:t>života.</a:t>
            </a:r>
            <a:endParaRPr lang="cs-CZ" sz="4000" dirty="0">
              <a:solidFill>
                <a:srgbClr val="92D050"/>
              </a:solidFill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32HDAXOE\MC900281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9040"/>
            <a:ext cx="26944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cie\AppData\Local\Microsoft\Windows\Temporary Internet Files\Content.IE5\SFB0X6VD\MC90044053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17032"/>
            <a:ext cx="331772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78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324544" y="3284984"/>
            <a:ext cx="902195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   </a:t>
            </a:r>
            <a:r>
              <a:rPr lang="cs-CZ" sz="4800" b="1" dirty="0" smtClean="0">
                <a:solidFill>
                  <a:srgbClr val="92D050"/>
                </a:solidFill>
                <a:latin typeface="Calibri"/>
              </a:rPr>
              <a:t>Všichni </a:t>
            </a:r>
            <a:r>
              <a:rPr lang="cs-CZ" sz="4800" b="1" dirty="0">
                <a:solidFill>
                  <a:srgbClr val="92D050"/>
                </a:solidFill>
                <a:latin typeface="Calibri"/>
              </a:rPr>
              <a:t>lidé si mají vzájemně </a:t>
            </a:r>
          </a:p>
          <a:p>
            <a:pPr lvl="0"/>
            <a:r>
              <a:rPr lang="cs-CZ" sz="4800" b="1" dirty="0">
                <a:solidFill>
                  <a:srgbClr val="92D050"/>
                </a:solidFill>
                <a:latin typeface="Calibri"/>
              </a:rPr>
              <a:t>   </a:t>
            </a:r>
            <a:r>
              <a:rPr lang="cs-CZ" sz="4800" b="1" dirty="0" smtClean="0">
                <a:solidFill>
                  <a:srgbClr val="92D050"/>
                </a:solidFill>
                <a:latin typeface="Calibri"/>
              </a:rPr>
              <a:t>pomáhat </a:t>
            </a:r>
            <a:r>
              <a:rPr lang="cs-CZ" sz="4800" b="1" dirty="0">
                <a:solidFill>
                  <a:srgbClr val="92D050"/>
                </a:solidFill>
                <a:latin typeface="+mn-lt"/>
              </a:rPr>
              <a:t>a žádný člověk se </a:t>
            </a:r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nemá</a:t>
            </a:r>
          </a:p>
          <a:p>
            <a:pPr lvl="0"/>
            <a:r>
              <a:rPr lang="cs-CZ" sz="4800" b="1" dirty="0">
                <a:solidFill>
                  <a:srgbClr val="92D050"/>
                </a:solidFill>
                <a:latin typeface="+mn-lt"/>
              </a:rPr>
              <a:t> </a:t>
            </a:r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  </a:t>
            </a:r>
            <a:r>
              <a:rPr lang="cs-CZ" sz="4800" b="1" dirty="0">
                <a:solidFill>
                  <a:srgbClr val="92D050"/>
                </a:solidFill>
                <a:latin typeface="+mn-lt"/>
              </a:rPr>
              <a:t>vyvyšovat nad </a:t>
            </a:r>
            <a:r>
              <a:rPr lang="cs-CZ" sz="4800" b="1" dirty="0" smtClean="0">
                <a:solidFill>
                  <a:srgbClr val="92D050"/>
                </a:solidFill>
                <a:latin typeface="+mn-lt"/>
              </a:rPr>
              <a:t>jiné.</a:t>
            </a:r>
            <a:endParaRPr lang="cs-CZ" sz="4800" b="1" dirty="0">
              <a:solidFill>
                <a:srgbClr val="92D050"/>
              </a:solidFill>
              <a:latin typeface="+mn-lt"/>
            </a:endParaRPr>
          </a:p>
          <a:p>
            <a:pPr lvl="0"/>
            <a:r>
              <a:rPr lang="cs-CZ" sz="4800" dirty="0">
                <a:solidFill>
                  <a:prstClr val="black"/>
                </a:solidFill>
                <a:latin typeface="Calibri"/>
              </a:rPr>
              <a:t>   </a:t>
            </a:r>
          </a:p>
        </p:txBody>
      </p:sp>
      <p:pic>
        <p:nvPicPr>
          <p:cNvPr id="8194" name="Picture 2" descr="C:\Users\Lucie\AppData\Local\Microsoft\Windows\Temporary Internet Files\Content.IE5\MD5YQW23\MP9004394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0"/>
            <a:ext cx="3456384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27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dirty="0" smtClean="0"/>
              <a:t>KVASNIČKOVÁ, D., FRONĚK, J., </a:t>
            </a:r>
            <a:r>
              <a:rPr lang="cs-CZ" i="1" dirty="0" smtClean="0"/>
              <a:t>Prvouka - Živá a </a:t>
            </a:r>
            <a:r>
              <a:rPr lang="cs-CZ" i="1" smtClean="0"/>
              <a:t>neživá příroda,</a:t>
            </a:r>
            <a:r>
              <a:rPr lang="cs-CZ" smtClean="0"/>
              <a:t>1</a:t>
            </a:r>
            <a:r>
              <a:rPr lang="cs-CZ" dirty="0" smtClean="0"/>
              <a:t>. vyd. Praha: FORTUNA, 1993.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ISBN  80-7168-041-9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199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Střední odborné učiliště a Základní škola AUTOR: Bc. Lucie Chojnová NÁZEV: VY_32_INOVACE_O1_Člověk TÉMA SADY: Přírodověda DATUM: 1. září 2012 ČÍSLO PROJEKTU: CZ.1.07/1.4.00/21.0477</vt:lpstr>
      <vt:lpstr>Č</vt:lpstr>
      <vt:lpstr>- Jsem člověk – chlapec nebo   děvče?</vt:lpstr>
      <vt:lpstr>- Jsem malý člověk</vt:lpstr>
      <vt:lpstr>- Maminka je žena. </vt:lpstr>
      <vt:lpstr>=</vt:lpstr>
      <vt:lpstr>- Všichni dohromady jsme </vt:lpstr>
      <vt:lpstr>- Navzájem se ale        v mnohém    lišíme a můžeme se proto   dobře srovnávat.</vt:lpstr>
      <vt:lpstr>1. Zjisti a zapiš do sešitu:</vt:lpstr>
      <vt:lpstr>- Na Zemi žije mnoho lidí.     Všichni mají shodnou stavbu těla, ale   liší se barvou pleti a vlasů, výškou,    tloušťkou a dalšími vlastnostmi i způsobem    svého života.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80</cp:revision>
  <dcterms:created xsi:type="dcterms:W3CDTF">2012-04-21T07:06:25Z</dcterms:created>
  <dcterms:modified xsi:type="dcterms:W3CDTF">2012-11-14T12:11:19Z</dcterms:modified>
</cp:coreProperties>
</file>