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61" r:id="rId4"/>
    <p:sldId id="262" r:id="rId5"/>
    <p:sldId id="264" r:id="rId6"/>
    <p:sldId id="265" r:id="rId7"/>
    <p:sldId id="266" r:id="rId8"/>
    <p:sldId id="263" r:id="rId9"/>
    <p:sldId id="267" r:id="rId10"/>
    <p:sldId id="268" r:id="rId11"/>
    <p:sldId id="259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A735B-DD3F-4A99-AD9C-1C511886BE69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D2C10-7D49-4284-A898-579972F74CE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4A221-0BD1-4690-A333-C68C52A3A293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D4CAC-E778-4527-8F2C-8F49D5D8EB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EDB38-22A9-43EA-8D34-4A6B35308068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8E365-C7D5-4B5D-BA99-7EBDCC726C9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8C837-D2DE-4E3F-B417-FFBF9E1BFB51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D8D1-5145-4036-BC62-D338DECA62C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A6CEC-EAB2-4BC4-8A84-A38B7F59CAE8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A905A-7223-492D-9A6B-5FC4645A6F7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EC586-7C92-4DCB-88D5-5210492341F6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9856B-7AEA-4277-9459-B6634A2080F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E719B-673A-4FC7-82AD-1B1C3CD8252B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6F772-CE63-43B4-9F67-09D9EE1EB9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FB9A9-26ED-4909-9029-C187D75FE53B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EA639-4093-49EC-8CAC-9BAD900BF6E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C0430-1814-4C5B-9308-729F80D72E2F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F9CF8-D28E-4195-BF1D-B8AA0BC04CD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B7EBC-6FE5-4DD0-B051-73A9F4239725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A2D9A-118A-4852-817B-A3268A4DB3F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FF6EC-9583-4B12-8975-B017B323F008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2CD8A-9EBE-4BA7-B8BB-E75F4206145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C1A0FE-39D5-4F54-9165-14676849D72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leccos.com/index.php/clanky/kostra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Chojnová</a:t>
            </a:r>
            <a:br>
              <a:rPr lang="cs-CZ" sz="2800" dirty="0" smtClean="0"/>
            </a:br>
            <a:r>
              <a:rPr lang="cs-CZ" sz="2800" dirty="0" smtClean="0"/>
              <a:t>NÁZEV: VY_32_INOVACE_04_Vnitřní části těla - kostra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10. září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7" y="5013325"/>
            <a:ext cx="7632774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5. </a:t>
            </a:r>
            <a:r>
              <a:rPr lang="cs-CZ" sz="2600" dirty="0">
                <a:solidFill>
                  <a:schemeClr val="tx1"/>
                </a:solidFill>
              </a:rPr>
              <a:t>ročníku, </a:t>
            </a:r>
            <a:r>
              <a:rPr lang="cs-CZ" sz="2600" dirty="0" smtClean="0">
                <a:solidFill>
                  <a:schemeClr val="tx1"/>
                </a:solidFill>
              </a:rPr>
              <a:t>praktické školy, 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908720" y="260648"/>
            <a:ext cx="8229600" cy="1143000"/>
          </a:xfrm>
        </p:spPr>
        <p:txBody>
          <a:bodyPr/>
          <a:lstStyle/>
          <a:p>
            <a:r>
              <a:rPr lang="cs-CZ" sz="9600" b="1" i="1" dirty="0" smtClean="0">
                <a:solidFill>
                  <a:srgbClr val="FF0000"/>
                </a:solidFill>
              </a:rPr>
              <a:t>VNITŘNÍ</a:t>
            </a:r>
            <a:endParaRPr lang="cs-CZ" sz="9600" b="1" i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2276872"/>
            <a:ext cx="30900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 smtClean="0">
                <a:solidFill>
                  <a:srgbClr val="FF0000"/>
                </a:solidFill>
                <a:latin typeface="+mj-lt"/>
              </a:rPr>
              <a:t>ČÁSTI</a:t>
            </a:r>
            <a:endParaRPr lang="cs-CZ" sz="9600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4846922"/>
            <a:ext cx="26613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 smtClean="0">
                <a:solidFill>
                  <a:srgbClr val="FF0000"/>
                </a:solidFill>
                <a:latin typeface="+mj-lt"/>
              </a:rPr>
              <a:t>TĚLA</a:t>
            </a:r>
            <a:endParaRPr lang="cs-CZ" sz="9600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91361" y="2542666"/>
            <a:ext cx="42526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 smtClean="0">
                <a:latin typeface="+mj-lt"/>
              </a:rPr>
              <a:t>KOSTRA</a:t>
            </a:r>
            <a:endParaRPr lang="cs-CZ" sz="9600" b="1" i="1" dirty="0">
              <a:latin typeface="+mj-lt"/>
            </a:endParaRPr>
          </a:p>
        </p:txBody>
      </p:sp>
      <p:pic>
        <p:nvPicPr>
          <p:cNvPr id="1026" name="Picture 2" descr="C:\Users\Lucie\AppData\Local\Microsoft\Windows\Temporary Internet Files\Content.IE5\32HDAXOE\MC90041600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2088231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2127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568952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984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4693" y="476672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- </a:t>
            </a:r>
            <a:r>
              <a:rPr lang="cs-CZ" sz="4800" u="sng" dirty="0" smtClean="0">
                <a:latin typeface="+mn-lt"/>
              </a:rPr>
              <a:t>Celkový tvar těla </a:t>
            </a:r>
            <a:r>
              <a:rPr lang="cs-CZ" sz="4800" dirty="0" smtClean="0">
                <a:latin typeface="+mn-lt"/>
              </a:rPr>
              <a:t>určuje </a:t>
            </a:r>
            <a:r>
              <a:rPr lang="cs-CZ" sz="4800" b="1" dirty="0" smtClean="0">
                <a:latin typeface="+mn-lt"/>
              </a:rPr>
              <a:t>kostra</a:t>
            </a:r>
            <a:r>
              <a:rPr lang="cs-CZ" sz="4800" dirty="0" smtClean="0">
                <a:latin typeface="+mn-lt"/>
              </a:rPr>
              <a:t>,</a:t>
            </a:r>
            <a:br>
              <a:rPr lang="cs-CZ" sz="4800" dirty="0" smtClean="0">
                <a:latin typeface="+mn-lt"/>
              </a:rPr>
            </a:br>
            <a:r>
              <a:rPr lang="cs-CZ" sz="4800" dirty="0" smtClean="0">
                <a:latin typeface="+mn-lt"/>
              </a:rPr>
              <a:t>  která je složená z jednotlivých</a:t>
            </a:r>
            <a:br>
              <a:rPr lang="cs-CZ" sz="4800" dirty="0" smtClean="0">
                <a:latin typeface="+mn-lt"/>
              </a:rPr>
            </a:br>
            <a:r>
              <a:rPr lang="cs-CZ" sz="4800" dirty="0" smtClean="0">
                <a:latin typeface="+mn-lt"/>
              </a:rPr>
              <a:t>  </a:t>
            </a:r>
            <a:r>
              <a:rPr lang="cs-CZ" sz="4800" u="sng" dirty="0" smtClean="0">
                <a:latin typeface="+mn-lt"/>
              </a:rPr>
              <a:t>kostí.</a:t>
            </a:r>
            <a:endParaRPr lang="cs-CZ" sz="4800" u="sng" dirty="0">
              <a:latin typeface="+mn-lt"/>
            </a:endParaRPr>
          </a:p>
        </p:txBody>
      </p:sp>
      <p:pic>
        <p:nvPicPr>
          <p:cNvPr id="1026" name="Picture 2" descr="C:\Users\Lucie\AppData\Local\Microsoft\Windows\Temporary Internet Files\Content.IE5\32HDAXOE\MC9004127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276872"/>
            <a:ext cx="3528393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75856" y="2852936"/>
            <a:ext cx="601337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Některé části </a:t>
            </a:r>
            <a:r>
              <a:rPr lang="cs-CZ" sz="4800" b="1" dirty="0" smtClean="0">
                <a:latin typeface="+mn-lt"/>
              </a:rPr>
              <a:t>kostry</a:t>
            </a:r>
          </a:p>
          <a:p>
            <a:r>
              <a:rPr lang="cs-CZ" sz="4800" dirty="0" smtClean="0">
                <a:latin typeface="+mn-lt"/>
              </a:rPr>
              <a:t>  zároveň </a:t>
            </a:r>
            <a:r>
              <a:rPr lang="cs-CZ" sz="4800" u="sng" dirty="0" smtClean="0">
                <a:latin typeface="+mn-lt"/>
              </a:rPr>
              <a:t>chrání</a:t>
            </a:r>
            <a:r>
              <a:rPr lang="cs-CZ" sz="4800" dirty="0" smtClean="0">
                <a:latin typeface="+mn-lt"/>
              </a:rPr>
              <a:t> vnitřní</a:t>
            </a:r>
          </a:p>
          <a:p>
            <a:r>
              <a:rPr lang="cs-CZ" sz="4800" dirty="0" smtClean="0">
                <a:latin typeface="+mn-lt"/>
              </a:rPr>
              <a:t>  části těla. </a:t>
            </a:r>
            <a:endParaRPr lang="cs-CZ" sz="4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96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>
                <a:latin typeface="+mn-lt"/>
              </a:rPr>
              <a:t>- Základem naší </a:t>
            </a:r>
            <a:r>
              <a:rPr lang="cs-CZ" sz="4800" b="1" dirty="0" smtClean="0">
                <a:latin typeface="+mn-lt"/>
              </a:rPr>
              <a:t>kostry</a:t>
            </a:r>
            <a:r>
              <a:rPr lang="cs-CZ" sz="4800" dirty="0" smtClean="0">
                <a:latin typeface="+mn-lt"/>
              </a:rPr>
              <a:t> je </a:t>
            </a:r>
            <a:r>
              <a:rPr lang="cs-CZ" sz="4800" u="sng" dirty="0" smtClean="0">
                <a:solidFill>
                  <a:srgbClr val="FF0000"/>
                </a:solidFill>
                <a:latin typeface="+mn-lt"/>
              </a:rPr>
              <a:t>páteř.</a:t>
            </a:r>
            <a:endParaRPr lang="cs-CZ" sz="4800" u="sng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68760"/>
            <a:ext cx="4176464" cy="5101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957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548680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- Tvoří ji jednotlivé </a:t>
            </a:r>
            <a:r>
              <a:rPr lang="cs-CZ" sz="4800" u="sng" dirty="0" smtClean="0">
                <a:latin typeface="+mn-lt"/>
              </a:rPr>
              <a:t>drobné kosti </a:t>
            </a:r>
            <a:br>
              <a:rPr lang="cs-CZ" sz="4800" u="sng" dirty="0" smtClean="0">
                <a:latin typeface="+mn-lt"/>
              </a:rPr>
            </a:br>
            <a:r>
              <a:rPr lang="cs-CZ" sz="4800" dirty="0" smtClean="0">
                <a:latin typeface="+mn-lt"/>
              </a:rPr>
              <a:t>   zvané </a:t>
            </a:r>
            <a:r>
              <a:rPr lang="cs-CZ" sz="4800" u="sng" dirty="0" smtClean="0">
                <a:solidFill>
                  <a:srgbClr val="0070C0"/>
                </a:solidFill>
                <a:latin typeface="+mn-lt"/>
              </a:rPr>
              <a:t>obratle</a:t>
            </a:r>
            <a:r>
              <a:rPr lang="cs-CZ" sz="4800" dirty="0" smtClean="0">
                <a:solidFill>
                  <a:srgbClr val="0070C0"/>
                </a:solidFill>
                <a:latin typeface="+mn-lt"/>
              </a:rPr>
              <a:t>,</a:t>
            </a:r>
            <a:r>
              <a:rPr lang="cs-CZ" sz="4800" dirty="0" smtClean="0">
                <a:latin typeface="+mn-lt"/>
              </a:rPr>
              <a:t> mezi nimiž jsou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 pružné </a:t>
            </a:r>
            <a:r>
              <a:rPr lang="cs-CZ" sz="4800" u="sng" dirty="0" smtClean="0">
                <a:solidFill>
                  <a:srgbClr val="C00000"/>
                </a:solidFill>
                <a:latin typeface="+mn-lt"/>
              </a:rPr>
              <a:t>ploténky.</a:t>
            </a:r>
            <a:endParaRPr lang="cs-CZ" sz="4800" u="sng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04864"/>
            <a:ext cx="4464496" cy="443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2946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336" y="548680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- </a:t>
            </a:r>
            <a:r>
              <a:rPr lang="cs-CZ" sz="4800" u="sng" dirty="0" smtClean="0">
                <a:solidFill>
                  <a:srgbClr val="FF0000"/>
                </a:solidFill>
                <a:latin typeface="+mn-lt"/>
              </a:rPr>
              <a:t>Páteř</a:t>
            </a:r>
            <a:r>
              <a:rPr lang="cs-CZ" sz="4800" dirty="0" smtClean="0">
                <a:latin typeface="+mn-lt"/>
              </a:rPr>
              <a:t> je </a:t>
            </a:r>
            <a:r>
              <a:rPr lang="cs-CZ" sz="4800" u="sng" dirty="0" smtClean="0">
                <a:latin typeface="+mn-lt"/>
              </a:rPr>
              <a:t>pružná</a:t>
            </a:r>
            <a:r>
              <a:rPr lang="cs-CZ" sz="4800" dirty="0" smtClean="0">
                <a:latin typeface="+mn-lt"/>
              </a:rPr>
              <a:t>, </a:t>
            </a:r>
            <a:r>
              <a:rPr lang="cs-CZ" sz="4800" u="sng" dirty="0" smtClean="0">
                <a:latin typeface="+mn-lt"/>
              </a:rPr>
              <a:t>ohebná</a:t>
            </a:r>
            <a:r>
              <a:rPr lang="cs-CZ" sz="4800" dirty="0" smtClean="0">
                <a:latin typeface="+mn-lt"/>
              </a:rPr>
              <a:t>,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prohnutá</a:t>
            </a:r>
            <a:r>
              <a:rPr lang="cs-CZ" sz="4800" dirty="0" smtClean="0">
                <a:latin typeface="+mn-lt"/>
              </a:rPr>
              <a:t> do tvaru </a:t>
            </a:r>
            <a:r>
              <a:rPr lang="cs-CZ" sz="4800" dirty="0">
                <a:latin typeface="+mn-lt"/>
              </a:rPr>
              <a:t>p</a:t>
            </a:r>
            <a:r>
              <a:rPr lang="cs-CZ" sz="4800" dirty="0" smtClean="0">
                <a:latin typeface="+mn-lt"/>
              </a:rPr>
              <a:t>ísmene </a:t>
            </a:r>
            <a:r>
              <a:rPr lang="cs-CZ" sz="4800" b="1" dirty="0" smtClean="0">
                <a:latin typeface="+mn-lt"/>
              </a:rPr>
              <a:t>S</a:t>
            </a:r>
            <a:r>
              <a:rPr lang="cs-CZ" sz="4800" dirty="0" smtClean="0">
                <a:latin typeface="+mn-lt"/>
              </a:rPr>
              <a:t>.</a:t>
            </a:r>
            <a:endParaRPr lang="cs-CZ" sz="4800" b="1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064" y="3356992"/>
            <a:ext cx="829900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Proto můžeme </a:t>
            </a:r>
            <a:r>
              <a:rPr lang="cs-CZ" sz="4800" u="sng" dirty="0" smtClean="0">
                <a:latin typeface="+mn-lt"/>
              </a:rPr>
              <a:t>stát vzpřímeně</a:t>
            </a:r>
            <a:r>
              <a:rPr lang="cs-CZ" sz="4800" dirty="0" smtClean="0">
                <a:latin typeface="+mn-lt"/>
              </a:rPr>
              <a:t>, </a:t>
            </a:r>
          </a:p>
          <a:p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předklánět se</a:t>
            </a:r>
            <a:r>
              <a:rPr lang="cs-CZ" sz="4800" dirty="0" smtClean="0">
                <a:latin typeface="+mn-lt"/>
              </a:rPr>
              <a:t>, </a:t>
            </a:r>
            <a:r>
              <a:rPr lang="cs-CZ" sz="4800" u="sng" dirty="0" smtClean="0">
                <a:latin typeface="+mn-lt"/>
              </a:rPr>
              <a:t>zaklánět se</a:t>
            </a:r>
            <a:r>
              <a:rPr lang="cs-CZ" sz="4800" dirty="0" smtClean="0">
                <a:latin typeface="+mn-lt"/>
              </a:rPr>
              <a:t>, </a:t>
            </a:r>
          </a:p>
          <a:p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uklánět</a:t>
            </a:r>
            <a:r>
              <a:rPr lang="cs-CZ" sz="4800" dirty="0" smtClean="0">
                <a:latin typeface="+mn-lt"/>
              </a:rPr>
              <a:t> a </a:t>
            </a:r>
            <a:r>
              <a:rPr lang="cs-CZ" sz="4800" u="sng" dirty="0" smtClean="0">
                <a:latin typeface="+mn-lt"/>
              </a:rPr>
              <a:t>otáčet se </a:t>
            </a:r>
            <a:r>
              <a:rPr lang="cs-CZ" sz="4800" dirty="0" smtClean="0">
                <a:latin typeface="+mn-lt"/>
              </a:rPr>
              <a:t>do stran.</a:t>
            </a:r>
          </a:p>
          <a:p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Můžeme také </a:t>
            </a:r>
            <a:r>
              <a:rPr lang="cs-CZ" sz="4800" u="sng" dirty="0" smtClean="0">
                <a:latin typeface="+mn-lt"/>
              </a:rPr>
              <a:t>skákat.</a:t>
            </a:r>
            <a:endParaRPr lang="cs-CZ" sz="4800" u="sng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5080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177" y="1340768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- K </a:t>
            </a:r>
            <a:r>
              <a:rPr lang="cs-CZ" sz="4800" u="sng" dirty="0" smtClean="0">
                <a:solidFill>
                  <a:srgbClr val="FF0000"/>
                </a:solidFill>
                <a:latin typeface="+mn-lt"/>
              </a:rPr>
              <a:t>páteři </a:t>
            </a:r>
            <a:r>
              <a:rPr lang="cs-CZ" sz="4800" dirty="0" smtClean="0">
                <a:latin typeface="+mn-lt"/>
              </a:rPr>
              <a:t>je připojena </a:t>
            </a:r>
            <a:r>
              <a:rPr lang="cs-CZ" sz="4800" u="sng" dirty="0" smtClean="0">
                <a:solidFill>
                  <a:srgbClr val="00B050"/>
                </a:solidFill>
                <a:latin typeface="+mn-lt"/>
              </a:rPr>
              <a:t>lebka</a:t>
            </a:r>
            <a:r>
              <a:rPr lang="cs-CZ" sz="4800" dirty="0" smtClean="0">
                <a:latin typeface="+mn-lt"/>
              </a:rPr>
              <a:t>,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solidFill>
                  <a:srgbClr val="00B050"/>
                </a:solidFill>
                <a:latin typeface="+mn-lt"/>
              </a:rPr>
              <a:t>kostra hrudníku</a:t>
            </a:r>
            <a:r>
              <a:rPr lang="cs-CZ" sz="4800" dirty="0" smtClean="0">
                <a:latin typeface="+mn-lt"/>
              </a:rPr>
              <a:t>, </a:t>
            </a:r>
            <a:r>
              <a:rPr lang="cs-CZ" sz="4800" u="sng" dirty="0" smtClean="0">
                <a:solidFill>
                  <a:srgbClr val="00B050"/>
                </a:solidFill>
                <a:latin typeface="+mn-lt"/>
              </a:rPr>
              <a:t>kostra dolních</a:t>
            </a:r>
            <a:r>
              <a:rPr lang="cs-CZ" sz="4800" dirty="0" smtClean="0">
                <a:solidFill>
                  <a:srgbClr val="00B050"/>
                </a:solidFill>
                <a:latin typeface="+mn-lt"/>
              </a:rPr>
              <a:t/>
            </a:r>
            <a:br>
              <a:rPr lang="cs-CZ" sz="4800" dirty="0" smtClean="0">
                <a:solidFill>
                  <a:srgbClr val="00B050"/>
                </a:solidFill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solidFill>
                  <a:srgbClr val="00B050"/>
                </a:solidFill>
                <a:latin typeface="+mn-lt"/>
              </a:rPr>
              <a:t>končetin</a:t>
            </a:r>
            <a:r>
              <a:rPr lang="cs-CZ" sz="4800" dirty="0" smtClean="0">
                <a:solidFill>
                  <a:srgbClr val="00B050"/>
                </a:solidFill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a </a:t>
            </a:r>
            <a:r>
              <a:rPr lang="cs-CZ" sz="4800" u="sng" dirty="0" smtClean="0">
                <a:solidFill>
                  <a:srgbClr val="00B050"/>
                </a:solidFill>
                <a:latin typeface="+mn-lt"/>
              </a:rPr>
              <a:t>kostra horních </a:t>
            </a:r>
            <a:br>
              <a:rPr lang="cs-CZ" sz="4800" u="sng" dirty="0" smtClean="0">
                <a:solidFill>
                  <a:srgbClr val="00B050"/>
                </a:solidFill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solidFill>
                  <a:srgbClr val="00B050"/>
                </a:solidFill>
                <a:latin typeface="+mn-lt"/>
              </a:rPr>
              <a:t>končetin</a:t>
            </a:r>
            <a:r>
              <a:rPr lang="cs-CZ" sz="4800" dirty="0" smtClean="0">
                <a:latin typeface="+mn-lt"/>
              </a:rPr>
              <a:t>. Pohyblivě jsou spolu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kosti spojeny </a:t>
            </a:r>
            <a:r>
              <a:rPr lang="cs-CZ" sz="4800" b="1" dirty="0" smtClean="0">
                <a:latin typeface="+mn-lt"/>
              </a:rPr>
              <a:t>klouby.</a:t>
            </a:r>
            <a:endParaRPr lang="cs-CZ" sz="4800" b="1" dirty="0">
              <a:latin typeface="+mn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930" y="3645024"/>
            <a:ext cx="4968552" cy="3212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982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- V </a:t>
            </a:r>
            <a:r>
              <a:rPr lang="cs-CZ" sz="4800" u="sng" dirty="0" smtClean="0">
                <a:latin typeface="+mn-lt"/>
              </a:rPr>
              <a:t>obličejové části </a:t>
            </a:r>
            <a:r>
              <a:rPr lang="cs-CZ" sz="4800" b="1" dirty="0" smtClean="0">
                <a:latin typeface="+mn-lt"/>
              </a:rPr>
              <a:t>lebky</a:t>
            </a:r>
            <a:r>
              <a:rPr lang="cs-CZ" sz="4800" dirty="0" smtClean="0">
                <a:latin typeface="+mn-lt"/>
              </a:rPr>
              <a:t> jsou </a:t>
            </a:r>
            <a:br>
              <a:rPr lang="cs-CZ" sz="4800" dirty="0" smtClean="0">
                <a:latin typeface="+mn-lt"/>
              </a:rPr>
            </a:br>
            <a:r>
              <a:rPr lang="cs-CZ" sz="4800" dirty="0" smtClean="0">
                <a:latin typeface="+mn-lt"/>
              </a:rPr>
              <a:t>  </a:t>
            </a:r>
            <a:r>
              <a:rPr lang="cs-CZ" sz="4800" u="sng" dirty="0" smtClean="0">
                <a:solidFill>
                  <a:srgbClr val="00B0F0"/>
                </a:solidFill>
                <a:latin typeface="+mn-lt"/>
              </a:rPr>
              <a:t>zuby</a:t>
            </a:r>
            <a:r>
              <a:rPr lang="cs-CZ" sz="4800" dirty="0" smtClean="0">
                <a:latin typeface="+mn-lt"/>
              </a:rPr>
              <a:t>, které dohromady tvoří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solidFill>
                  <a:srgbClr val="0070C0"/>
                </a:solidFill>
                <a:latin typeface="+mn-lt"/>
              </a:rPr>
              <a:t>chrup</a:t>
            </a:r>
            <a:r>
              <a:rPr lang="cs-CZ" sz="4800" dirty="0" smtClean="0">
                <a:latin typeface="+mn-lt"/>
              </a:rPr>
              <a:t>.</a:t>
            </a:r>
            <a:endParaRPr lang="cs-CZ" sz="4800" dirty="0">
              <a:latin typeface="+mn-lt"/>
            </a:endParaRPr>
          </a:p>
        </p:txBody>
      </p:sp>
      <p:pic>
        <p:nvPicPr>
          <p:cNvPr id="5122" name="Picture 2" descr="C:\Users\Lucie\AppData\Local\Microsoft\Windows\Temporary Internet Files\Content.IE5\Z6QZ204O\MC9003197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16833"/>
            <a:ext cx="4032448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0173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8000" b="1" dirty="0" smtClean="0">
                <a:solidFill>
                  <a:srgbClr val="0070C0"/>
                </a:solidFill>
              </a:rPr>
              <a:t>OT</a:t>
            </a:r>
            <a:r>
              <a:rPr lang="cs-CZ" sz="8000" b="1" dirty="0" smtClean="0">
                <a:solidFill>
                  <a:srgbClr val="FF0000"/>
                </a:solidFill>
              </a:rPr>
              <a:t>ÁZ</a:t>
            </a:r>
            <a:r>
              <a:rPr lang="cs-CZ" sz="8000" b="1" dirty="0" smtClean="0">
                <a:solidFill>
                  <a:srgbClr val="92D050"/>
                </a:solidFill>
              </a:rPr>
              <a:t>KY</a:t>
            </a:r>
            <a:endParaRPr lang="cs-CZ" sz="8000" b="1" dirty="0">
              <a:solidFill>
                <a:srgbClr val="92D050"/>
              </a:solidFill>
            </a:endParaRPr>
          </a:p>
        </p:txBody>
      </p:sp>
      <p:pic>
        <p:nvPicPr>
          <p:cNvPr id="6146" name="Picture 2" descr="C:\Users\Lucie\AppData\Local\Microsoft\Windows\Temporary Internet Files\Content.IE5\Z6QZ204O\MC9002502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209" y="34240"/>
            <a:ext cx="295232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-25192" y="1988840"/>
            <a:ext cx="674409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92D050"/>
                </a:solidFill>
                <a:latin typeface="+mn-lt"/>
              </a:rPr>
              <a:t>1</a:t>
            </a:r>
            <a:r>
              <a:rPr lang="cs-CZ" sz="4400" dirty="0" smtClean="0">
                <a:solidFill>
                  <a:srgbClr val="92D050"/>
                </a:solidFill>
                <a:latin typeface="+mn-lt"/>
              </a:rPr>
              <a:t>.</a:t>
            </a:r>
            <a:r>
              <a:rPr lang="cs-CZ" sz="4400" dirty="0" smtClean="0">
                <a:latin typeface="+mn-lt"/>
              </a:rPr>
              <a:t> Nahmatej si v těle některé</a:t>
            </a:r>
          </a:p>
          <a:p>
            <a:r>
              <a:rPr lang="cs-CZ" sz="4400" dirty="0">
                <a:latin typeface="+mn-lt"/>
              </a:rPr>
              <a:t> </a:t>
            </a:r>
            <a:r>
              <a:rPr lang="cs-CZ" sz="4400" dirty="0" smtClean="0">
                <a:latin typeface="+mn-lt"/>
              </a:rPr>
              <a:t>   kosti.</a:t>
            </a:r>
            <a:endParaRPr lang="cs-CZ" sz="4400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29497" y="3696901"/>
            <a:ext cx="850752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  <a:latin typeface="+mn-lt"/>
              </a:rPr>
              <a:t>2.</a:t>
            </a:r>
            <a:r>
              <a:rPr lang="cs-CZ" sz="4400" dirty="0" smtClean="0">
                <a:latin typeface="+mn-lt"/>
              </a:rPr>
              <a:t> Nahmatej si v těle některé klouby.</a:t>
            </a:r>
            <a:endParaRPr lang="cs-CZ" sz="44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29497" y="5229200"/>
            <a:ext cx="95495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latin typeface="+mn-lt"/>
              </a:rPr>
              <a:t>3.</a:t>
            </a:r>
            <a:r>
              <a:rPr lang="cs-CZ" sz="4400" dirty="0" smtClean="0">
                <a:latin typeface="+mn-lt"/>
              </a:rPr>
              <a:t> Jak musíš pečovat o svůj chrup a proč?</a:t>
            </a:r>
            <a:endParaRPr lang="cs-CZ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191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leccos.com/index.php/clanky/kostra</a:t>
            </a:r>
            <a:endParaRPr lang="cs-CZ" dirty="0" smtClean="0"/>
          </a:p>
          <a:p>
            <a:r>
              <a:rPr lang="cs-CZ" dirty="0" smtClean="0"/>
              <a:t>KVASNIČKOVÁ</a:t>
            </a:r>
            <a:r>
              <a:rPr lang="cs-CZ" dirty="0"/>
              <a:t>, D., FRONĚK, J., </a:t>
            </a:r>
            <a:r>
              <a:rPr lang="cs-CZ" i="1" dirty="0"/>
              <a:t>Prvouka - Živá a neživá </a:t>
            </a:r>
            <a:r>
              <a:rPr lang="cs-CZ" i="1" dirty="0" smtClean="0"/>
              <a:t>příroda, </a:t>
            </a:r>
            <a:r>
              <a:rPr lang="cs-CZ" dirty="0" smtClean="0"/>
              <a:t>1</a:t>
            </a:r>
            <a:r>
              <a:rPr lang="cs-CZ" dirty="0"/>
              <a:t>. vyd. Praha: FORTUNA, 1993.</a:t>
            </a:r>
          </a:p>
          <a:p>
            <a:pPr marL="0" indent="0">
              <a:buNone/>
            </a:pPr>
            <a:r>
              <a:rPr lang="cs-CZ" dirty="0"/>
              <a:t>    ISBN  80-7168-041-9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</TotalTime>
  <Words>180</Words>
  <Application>Microsoft Office PowerPoint</Application>
  <PresentationFormat>Předvádění na obrazovce (4:3)</PresentationFormat>
  <Paragraphs>32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NÁZEV ŠKOLY: Střední odborné učiliště a Základní škola AUTOR: Bc. Lucie Chojnová NÁZEV: VY_32_INOVACE_04_Vnitřní části těla - kostra TÉMA SADY: Přírodověda DATUM: 10. září 2012 ČÍSLO PROJEKTU: CZ.1.07/1.4.00/21.0477</vt:lpstr>
      <vt:lpstr>VNITŘNÍ</vt:lpstr>
      <vt:lpstr>Prezentace aplikace PowerPoint</vt:lpstr>
      <vt:lpstr>- Celkový tvar těla určuje kostra,   která je složená z jednotlivých   kostí.</vt:lpstr>
      <vt:lpstr>- Základem naší kostry je páteř.</vt:lpstr>
      <vt:lpstr>- Tvoří ji jednotlivé drobné kosti     zvané obratle, mezi nimiž jsou    pružné ploténky.</vt:lpstr>
      <vt:lpstr>- Páteř je pružná, ohebná,   prohnutá do tvaru písmene S.</vt:lpstr>
      <vt:lpstr>- K páteři je připojena lebka,   kostra hrudníku, kostra dolních   končetin a kostra horních    končetin. Pohyblivě jsou spolu   kosti spojeny klouby.</vt:lpstr>
      <vt:lpstr>- V obličejové části lebky jsou    zuby, které dohromady tvoří   chrup.</vt:lpstr>
      <vt:lpstr>OTÁZKY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Učitel</cp:lastModifiedBy>
  <cp:revision>77</cp:revision>
  <dcterms:created xsi:type="dcterms:W3CDTF">2012-04-21T07:06:25Z</dcterms:created>
  <dcterms:modified xsi:type="dcterms:W3CDTF">2012-11-16T14:24:17Z</dcterms:modified>
</cp:coreProperties>
</file>