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60" r:id="rId3"/>
    <p:sldId id="265" r:id="rId4"/>
    <p:sldId id="261" r:id="rId5"/>
    <p:sldId id="262" r:id="rId6"/>
    <p:sldId id="263" r:id="rId7"/>
    <p:sldId id="264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765" autoAdjust="0"/>
  </p:normalViewPr>
  <p:slideViewPr>
    <p:cSldViewPr>
      <p:cViewPr>
        <p:scale>
          <a:sx n="50" d="100"/>
          <a:sy n="50" d="100"/>
        </p:scale>
        <p:origin x="-1044" y="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47B3AC-B165-4401-B1A1-6F28F11E4C73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46811A-9912-43B4-979E-EBBC0057D7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710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46811A-9912-43B4-979E-EBBC0057D79D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0318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77056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VY_32_INOVACE_05_Svalstvo člověka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14. září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SVALSTVO</a:t>
            </a:r>
            <a:endParaRPr lang="cs-CZ" sz="9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50021" y="1484784"/>
            <a:ext cx="489486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ČLOVĚKA</a:t>
            </a:r>
            <a:endParaRPr lang="cs-CZ" sz="9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3194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75456"/>
            <a:ext cx="9143999" cy="7533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596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521804"/>
            <a:ext cx="8229600" cy="1143000"/>
          </a:xfrm>
        </p:spPr>
        <p:txBody>
          <a:bodyPr/>
          <a:lstStyle/>
          <a:p>
            <a:r>
              <a:rPr lang="cs-CZ" sz="4800" dirty="0" smtClean="0">
                <a:latin typeface="+mn-lt"/>
              </a:rPr>
              <a:t>- Na </a:t>
            </a:r>
            <a:r>
              <a:rPr lang="cs-CZ" sz="4800" u="sng" dirty="0" smtClean="0">
                <a:solidFill>
                  <a:srgbClr val="00B050"/>
                </a:solidFill>
                <a:latin typeface="+mn-lt"/>
              </a:rPr>
              <a:t>kosti</a:t>
            </a:r>
            <a:r>
              <a:rPr lang="cs-CZ" sz="4800" dirty="0" smtClean="0">
                <a:latin typeface="+mn-lt"/>
              </a:rPr>
              <a:t> se upínají </a:t>
            </a:r>
            <a:r>
              <a:rPr lang="cs-CZ" sz="4800" u="sng" dirty="0" smtClean="0">
                <a:solidFill>
                  <a:srgbClr val="FF0000"/>
                </a:solidFill>
                <a:latin typeface="+mn-lt"/>
              </a:rPr>
              <a:t>svaly.</a:t>
            </a:r>
            <a:endParaRPr lang="cs-CZ" sz="4800" u="sng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3586509"/>
            <a:ext cx="92296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</a:t>
            </a:r>
            <a:r>
              <a:rPr lang="cs-CZ" sz="4800" u="sng" dirty="0" smtClean="0">
                <a:solidFill>
                  <a:srgbClr val="FF0000"/>
                </a:solidFill>
                <a:latin typeface="+mn-lt"/>
              </a:rPr>
              <a:t>Svaly </a:t>
            </a:r>
            <a:r>
              <a:rPr lang="cs-CZ" sz="4800" dirty="0" smtClean="0">
                <a:latin typeface="+mn-lt"/>
              </a:rPr>
              <a:t>se </a:t>
            </a:r>
            <a:r>
              <a:rPr lang="cs-CZ" sz="4800" u="sng" dirty="0" smtClean="0">
                <a:latin typeface="+mn-lt"/>
              </a:rPr>
              <a:t>natahují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u="sng" dirty="0" smtClean="0">
                <a:latin typeface="+mn-lt"/>
              </a:rPr>
              <a:t>stahují</a:t>
            </a:r>
            <a:r>
              <a:rPr lang="cs-CZ" sz="4800" dirty="0" smtClean="0">
                <a:latin typeface="+mn-lt"/>
              </a:rPr>
              <a:t>. </a:t>
            </a:r>
            <a:r>
              <a:rPr lang="cs-CZ" sz="4800" u="sng" dirty="0" smtClean="0">
                <a:latin typeface="+mn-lt"/>
              </a:rPr>
              <a:t>Ohýbají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končetiny a páteř, </a:t>
            </a:r>
            <a:r>
              <a:rPr lang="cs-CZ" sz="4800" u="sng" dirty="0" smtClean="0">
                <a:latin typeface="+mn-lt"/>
              </a:rPr>
              <a:t>uklánějí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u="sng" dirty="0" smtClean="0">
                <a:latin typeface="+mn-lt"/>
              </a:rPr>
              <a:t>otáčejí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hlavou a trupem, </a:t>
            </a:r>
            <a:r>
              <a:rPr lang="cs-CZ" sz="4800" u="sng" dirty="0" smtClean="0">
                <a:latin typeface="+mn-lt"/>
              </a:rPr>
              <a:t>rozšiřují</a:t>
            </a:r>
            <a:r>
              <a:rPr lang="cs-CZ" sz="4800" dirty="0" smtClean="0">
                <a:latin typeface="+mn-lt"/>
              </a:rPr>
              <a:t> hrudník.</a:t>
            </a:r>
            <a:endParaRPr lang="cs-CZ" sz="4800" dirty="0">
              <a:latin typeface="+mn-lt"/>
            </a:endParaRPr>
          </a:p>
        </p:txBody>
      </p:sp>
      <p:pic>
        <p:nvPicPr>
          <p:cNvPr id="2051" name="Picture 3" descr="C:\Users\Lucie\AppData\Local\Microsoft\Windows\Temporary Internet Files\Content.IE5\MD5YQW23\MC9001981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2520280" cy="3253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5592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852" y="980728"/>
            <a:ext cx="82296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u="sng" dirty="0" smtClean="0">
                <a:solidFill>
                  <a:srgbClr val="00B0F0"/>
                </a:solidFill>
                <a:latin typeface="+mn-lt"/>
              </a:rPr>
              <a:t>Kostra</a:t>
            </a:r>
            <a:r>
              <a:rPr lang="cs-CZ" sz="4800" dirty="0" smtClean="0">
                <a:latin typeface="+mn-lt"/>
              </a:rPr>
              <a:t> je svou </a:t>
            </a:r>
            <a:r>
              <a:rPr lang="cs-CZ" sz="4800" u="sng" dirty="0" smtClean="0">
                <a:latin typeface="+mn-lt"/>
              </a:rPr>
              <a:t>stavbou</a:t>
            </a:r>
            <a:r>
              <a:rPr lang="cs-CZ" sz="4800" dirty="0" smtClean="0">
                <a:latin typeface="+mn-lt"/>
              </a:rPr>
              <a:t> a svými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vlastnostmi</a:t>
            </a:r>
            <a:r>
              <a:rPr lang="cs-CZ" sz="4800" dirty="0" smtClean="0">
                <a:latin typeface="+mn-lt"/>
              </a:rPr>
              <a:t> přizpůsobena čili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ustrojena pro </a:t>
            </a:r>
            <a:r>
              <a:rPr lang="cs-CZ" sz="4800" u="sng" dirty="0" smtClean="0">
                <a:latin typeface="+mn-lt"/>
              </a:rPr>
              <a:t>oporu</a:t>
            </a:r>
            <a:r>
              <a:rPr lang="cs-CZ" sz="4800" dirty="0" smtClean="0">
                <a:latin typeface="+mn-lt"/>
              </a:rPr>
              <a:t> a </a:t>
            </a:r>
            <a:r>
              <a:rPr lang="cs-CZ" sz="4800" u="sng" dirty="0" smtClean="0">
                <a:latin typeface="+mn-lt"/>
              </a:rPr>
              <a:t>ochranu</a:t>
            </a:r>
            <a:br>
              <a:rPr lang="cs-CZ" sz="4800" u="sng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těla.</a:t>
            </a:r>
            <a:endParaRPr lang="cs-CZ" sz="48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633490"/>
            <a:ext cx="88224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Je to </a:t>
            </a:r>
            <a:r>
              <a:rPr lang="cs-CZ" sz="4800" b="1" u="sng" dirty="0" smtClean="0">
                <a:latin typeface="+mn-lt"/>
              </a:rPr>
              <a:t>ústrojí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opory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u="sng" dirty="0" smtClean="0">
                <a:latin typeface="+mn-lt"/>
              </a:rPr>
              <a:t>ochrany těla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99205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636912"/>
            <a:ext cx="8229600" cy="1143000"/>
          </a:xfrm>
        </p:spPr>
        <p:txBody>
          <a:bodyPr/>
          <a:lstStyle/>
          <a:p>
            <a:pPr algn="l"/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solidFill>
                  <a:srgbClr val="FF0000"/>
                </a:solidFill>
                <a:latin typeface="+mn-lt"/>
              </a:rPr>
              <a:t>Svaly </a:t>
            </a:r>
            <a:r>
              <a:rPr lang="cs-CZ" sz="4800" dirty="0" smtClean="0">
                <a:latin typeface="+mn-lt"/>
              </a:rPr>
              <a:t>svou </a:t>
            </a:r>
            <a:r>
              <a:rPr lang="cs-CZ" sz="4800" u="sng" dirty="0" smtClean="0">
                <a:latin typeface="+mn-lt"/>
              </a:rPr>
              <a:t>stavbou</a:t>
            </a:r>
            <a:r>
              <a:rPr lang="cs-CZ" sz="4800" dirty="0" smtClean="0">
                <a:latin typeface="+mn-lt"/>
              </a:rPr>
              <a:t> a svými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vlastnostmi </a:t>
            </a:r>
            <a:r>
              <a:rPr lang="cs-CZ" sz="4800" dirty="0" smtClean="0">
                <a:latin typeface="+mn-lt"/>
              </a:rPr>
              <a:t>umožňují </a:t>
            </a:r>
            <a:r>
              <a:rPr lang="cs-CZ" sz="4800" u="sng" dirty="0" smtClean="0">
                <a:latin typeface="+mn-lt"/>
              </a:rPr>
              <a:t>pohyb</a:t>
            </a:r>
            <a:br>
              <a:rPr lang="cs-CZ" sz="4800" u="sng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těla.</a:t>
            </a:r>
            <a:endParaRPr lang="cs-CZ" sz="4800" u="sng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Z6QZ204O\MC90039100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548680"/>
            <a:ext cx="2123729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4896" y="5674949"/>
            <a:ext cx="90102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V </a:t>
            </a:r>
            <a:r>
              <a:rPr lang="cs-CZ" sz="4800" u="sng" dirty="0" smtClean="0">
                <a:latin typeface="+mn-lt"/>
              </a:rPr>
              <a:t>těle člověka</a:t>
            </a:r>
            <a:r>
              <a:rPr lang="cs-CZ" sz="4800" dirty="0" smtClean="0">
                <a:latin typeface="+mn-lt"/>
              </a:rPr>
              <a:t> je víc než </a:t>
            </a:r>
            <a:r>
              <a:rPr lang="cs-CZ" sz="4800" u="sng" dirty="0" smtClean="0">
                <a:solidFill>
                  <a:srgbClr val="FF0000"/>
                </a:solidFill>
                <a:latin typeface="+mn-lt"/>
              </a:rPr>
              <a:t>300 svalů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49515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latin typeface="+mn-lt"/>
              </a:rPr>
              <a:t>- Je to </a:t>
            </a:r>
            <a:r>
              <a:rPr lang="cs-CZ" sz="4800" b="1" dirty="0" smtClean="0">
                <a:latin typeface="+mn-lt"/>
              </a:rPr>
              <a:t>ústrojí pohybu těla.</a:t>
            </a:r>
            <a:endParaRPr lang="cs-CZ" sz="4800" b="1" dirty="0"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Z6QZ204O\MC90044193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68759"/>
            <a:ext cx="2301875" cy="240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21486" y="3861048"/>
            <a:ext cx="867493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Aby se naše </a:t>
            </a:r>
            <a:r>
              <a:rPr lang="cs-CZ" sz="4800" u="sng" dirty="0" smtClean="0">
                <a:solidFill>
                  <a:srgbClr val="00B0F0"/>
                </a:solidFill>
                <a:latin typeface="+mn-lt"/>
              </a:rPr>
              <a:t>kostra</a:t>
            </a:r>
            <a:r>
              <a:rPr lang="cs-CZ" sz="4800" dirty="0" smtClean="0">
                <a:latin typeface="+mn-lt"/>
              </a:rPr>
              <a:t> a </a:t>
            </a:r>
            <a:r>
              <a:rPr lang="cs-CZ" sz="4800" u="sng" dirty="0" smtClean="0">
                <a:solidFill>
                  <a:srgbClr val="FF0000"/>
                </a:solidFill>
                <a:latin typeface="+mn-lt"/>
              </a:rPr>
              <a:t>svaly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dobře </a:t>
            </a:r>
          </a:p>
          <a:p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vyvinuly</a:t>
            </a:r>
            <a:r>
              <a:rPr lang="cs-CZ" sz="4800" dirty="0" smtClean="0">
                <a:latin typeface="+mn-lt"/>
              </a:rPr>
              <a:t>, musíme </a:t>
            </a:r>
            <a:r>
              <a:rPr lang="cs-CZ" sz="4800" u="sng" dirty="0" smtClean="0">
                <a:latin typeface="+mn-lt"/>
              </a:rPr>
              <a:t>zdravě jíst</a:t>
            </a:r>
            <a:r>
              <a:rPr lang="cs-CZ" sz="4800" dirty="0" smtClean="0">
                <a:latin typeface="+mn-lt"/>
              </a:rPr>
              <a:t>,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správně držet tělo </a:t>
            </a:r>
            <a:r>
              <a:rPr lang="cs-CZ" sz="4800" dirty="0" smtClean="0">
                <a:latin typeface="+mn-lt"/>
              </a:rPr>
              <a:t>při sezení, 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při chůzi, pravidelně </a:t>
            </a:r>
            <a:r>
              <a:rPr lang="cs-CZ" sz="4800" u="sng" dirty="0" smtClean="0">
                <a:latin typeface="+mn-lt"/>
              </a:rPr>
              <a:t>cvičit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130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303721"/>
            <a:ext cx="737570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u="sng" dirty="0" smtClean="0">
                <a:latin typeface="+mn-lt"/>
              </a:rPr>
              <a:t>Nesmíme se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hrbit</a:t>
            </a:r>
            <a:r>
              <a:rPr lang="cs-CZ" sz="4800" dirty="0" smtClean="0">
                <a:latin typeface="+mn-lt"/>
              </a:rPr>
              <a:t> a 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 </a:t>
            </a:r>
            <a:r>
              <a:rPr lang="cs-CZ" sz="4800" u="sng" dirty="0" smtClean="0">
                <a:latin typeface="+mn-lt"/>
              </a:rPr>
              <a:t>nosit</a:t>
            </a:r>
            <a:r>
              <a:rPr lang="cs-CZ" sz="4800" dirty="0" smtClean="0">
                <a:latin typeface="+mn-lt"/>
              </a:rPr>
              <a:t> příliš </a:t>
            </a:r>
            <a:r>
              <a:rPr lang="cs-CZ" sz="4800" u="sng" dirty="0" smtClean="0">
                <a:latin typeface="+mn-lt"/>
              </a:rPr>
              <a:t>těžké věci</a:t>
            </a:r>
            <a:r>
              <a:rPr lang="cs-CZ" sz="4800" dirty="0" smtClean="0">
                <a:latin typeface="+mn-lt"/>
              </a:rPr>
              <a:t/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v rukou. 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8326" y="4653136"/>
            <a:ext cx="866250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Školní brašny </a:t>
            </a:r>
            <a:r>
              <a:rPr lang="cs-CZ" sz="4800" u="sng" dirty="0" smtClean="0">
                <a:latin typeface="+mn-lt"/>
              </a:rPr>
              <a:t>nosíme na zádech</a:t>
            </a:r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!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6146" name="Picture 2" descr="C:\Users\Lucie\AppData\Local\Microsoft\Windows\Temporary Internet Files\Content.IE5\SFB0X6VD\MC9004301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6672"/>
            <a:ext cx="1872208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Lucie\AppData\Local\Microsoft\Windows\Temporary Internet Files\Content.IE5\32HDAXOE\MC90043010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76672"/>
            <a:ext cx="165618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4118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0356" y="305780"/>
            <a:ext cx="8229600" cy="1143000"/>
          </a:xfrm>
        </p:spPr>
        <p:txBody>
          <a:bodyPr/>
          <a:lstStyle/>
          <a:p>
            <a:r>
              <a:rPr lang="cs-CZ" sz="7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ODPOVĚZ:</a:t>
            </a:r>
            <a:endParaRPr lang="cs-CZ" sz="7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7170" name="Picture 2" descr="C:\Users\Lucie\AppData\Local\Microsoft\Windows\Temporary Internet Files\Content.IE5\SFB0X6VD\MC90043439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62" y="116632"/>
            <a:ext cx="313689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514" y="2780928"/>
            <a:ext cx="73999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</a:t>
            </a:r>
            <a:r>
              <a:rPr lang="cs-CZ" sz="4000" dirty="0" smtClean="0">
                <a:latin typeface="+mn-lt"/>
              </a:rPr>
              <a:t>. Srovnej význam kostry a význam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svalů pro lidské  tělo.</a:t>
            </a:r>
            <a:endParaRPr lang="cs-CZ" sz="40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104367"/>
            <a:ext cx="873848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2. </a:t>
            </a:r>
            <a:r>
              <a:rPr lang="cs-CZ" sz="4000" dirty="0" smtClean="0">
                <a:latin typeface="+mn-lt"/>
              </a:rPr>
              <a:t>Upaž jednu ruku. Paži střídavě natahuj 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a ohýbej. Pozoruj, jak se mění tvar sval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v horní části paže.</a:t>
            </a:r>
            <a:endParaRPr lang="cs-CZ" sz="40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6043359"/>
            <a:ext cx="85302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3. </a:t>
            </a:r>
            <a:r>
              <a:rPr lang="cs-CZ" sz="4000" dirty="0" smtClean="0">
                <a:latin typeface="+mn-lt"/>
              </a:rPr>
              <a:t>Kolik svalů je přibližně v těle člověka? </a:t>
            </a:r>
            <a:endParaRPr lang="cs-CZ" sz="4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49412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997152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3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r>
              <a:rPr lang="cs-CZ" dirty="0" smtClean="0"/>
              <a:t>ŠKODA</a:t>
            </a:r>
            <a:r>
              <a:rPr lang="cs-CZ" dirty="0" smtClean="0"/>
              <a:t>, E, </a:t>
            </a:r>
            <a:r>
              <a:rPr lang="cs-CZ" i="1" dirty="0" smtClean="0"/>
              <a:t>Přírodověda </a:t>
            </a:r>
            <a:r>
              <a:rPr lang="cs-CZ" dirty="0" smtClean="0"/>
              <a:t>pro 5. ročník, 4. vyd.,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Praha 2004: PARTA, s. r. o.,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ISBN 80-85989-93-X</a:t>
            </a:r>
          </a:p>
          <a:p>
            <a:r>
              <a:rPr lang="cs-CZ" dirty="0" smtClean="0"/>
              <a:t>KVASNIČKOVÁ, D., FRONĚK, J., </a:t>
            </a:r>
            <a:r>
              <a:rPr lang="cs-CZ" i="1" dirty="0" smtClean="0"/>
              <a:t>Prvouka - Živá a neživá příroda, </a:t>
            </a:r>
            <a:r>
              <a:rPr lang="cs-CZ" dirty="0" smtClean="0"/>
              <a:t>1. vyd. Praha: FORTUNA, 1993.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ISBN  </a:t>
            </a:r>
            <a:r>
              <a:rPr lang="cs-CZ" dirty="0" smtClean="0"/>
              <a:t>80-7168-041-9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>
              <a:latin typeface="Arial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</TotalTime>
  <Words>259</Words>
  <Application>Microsoft Office PowerPoint</Application>
  <PresentationFormat>Předvádění na obrazovce (4:3)</PresentationFormat>
  <Paragraphs>40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Střední odborné učiliště a Základní škola AUTOR: Bc. Lucie Chojnová NÁZEV: VY_32_INOVACE_05_Svalstvo člověka TÉMA SADY: Přírodověda DATUM: 14. září 2012 ČÍSLO PROJEKTU: CZ.1.07/1.4.00/21.0477</vt:lpstr>
      <vt:lpstr>SVALSTVO</vt:lpstr>
      <vt:lpstr>Prezentace aplikace PowerPoint</vt:lpstr>
      <vt:lpstr>- Na kosti se upínají svaly.</vt:lpstr>
      <vt:lpstr>- Kostra je svou stavbou a svými    vlastnostmi přizpůsobena čili    ustrojena pro oporu a ochranu    těla.</vt:lpstr>
      <vt:lpstr>   Svaly svou stavbou a svými    vlastnostmi umožňují pohyb    těla.</vt:lpstr>
      <vt:lpstr>- Je to ústrojí pohybu těla.</vt:lpstr>
      <vt:lpstr>- Nesmíme se hrbit a     nosit příliš těžké věci    v rukou. </vt:lpstr>
      <vt:lpstr>ODPOVĚZ: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Učitel</cp:lastModifiedBy>
  <cp:revision>76</cp:revision>
  <dcterms:created xsi:type="dcterms:W3CDTF">2012-04-21T07:06:25Z</dcterms:created>
  <dcterms:modified xsi:type="dcterms:W3CDTF">2012-11-16T14:26:30Z</dcterms:modified>
</cp:coreProperties>
</file>