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395536" y="1844824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VY_32_INOVACE_15_Zásady zdravého života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30. říjen 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ročníku</a:t>
            </a:r>
            <a:r>
              <a:rPr lang="cs-CZ" sz="2600" dirty="0">
                <a:solidFill>
                  <a:schemeClr val="tx1"/>
                </a:solidFill>
              </a:rPr>
              <a:t>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7888" y="548680"/>
            <a:ext cx="8229600" cy="1143000"/>
          </a:xfrm>
        </p:spPr>
        <p:txBody>
          <a:bodyPr/>
          <a:lstStyle/>
          <a:p>
            <a:r>
              <a:rPr lang="cs-CZ" sz="9600" dirty="0" smtClean="0">
                <a:solidFill>
                  <a:srgbClr val="92D050"/>
                </a:solidFill>
                <a:latin typeface="Arial Black" pitchFamily="34" charset="0"/>
              </a:rPr>
              <a:t>Zásady</a:t>
            </a:r>
            <a:endParaRPr lang="cs-CZ" sz="9600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428146"/>
            <a:ext cx="625921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92D050"/>
                </a:solidFill>
                <a:latin typeface="Arial Black" pitchFamily="34" charset="0"/>
              </a:rPr>
              <a:t>zdravého</a:t>
            </a:r>
            <a:endParaRPr lang="cs-CZ" sz="9600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4567160"/>
            <a:ext cx="4187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92D050"/>
                </a:solidFill>
                <a:latin typeface="Arial Black" pitchFamily="34" charset="0"/>
              </a:rPr>
              <a:t>života</a:t>
            </a:r>
            <a:endParaRPr lang="cs-CZ" sz="9600" dirty="0">
              <a:solidFill>
                <a:srgbClr val="92D05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32HDAXOE\MM9002364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696"/>
            <a:ext cx="2555776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130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 Udržujeme čistotu svého těla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71" y="1484784"/>
            <a:ext cx="6769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Proč se říká: Čistota - půl zdraví?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3547" y="1988840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547" y="2924944"/>
            <a:ext cx="9487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n-lt"/>
              </a:rPr>
              <a:t>Ráno</a:t>
            </a:r>
            <a:r>
              <a:rPr lang="cs-CZ" sz="3600" dirty="0" smtClean="0">
                <a:latin typeface="+mn-lt"/>
              </a:rPr>
              <a:t> se umyji </a:t>
            </a:r>
            <a:r>
              <a:rPr lang="cs-CZ" sz="3600" u="sng" dirty="0" smtClean="0">
                <a:latin typeface="+mn-lt"/>
              </a:rPr>
              <a:t>studenou vodou </a:t>
            </a:r>
            <a:r>
              <a:rPr lang="cs-CZ" sz="3600" dirty="0" smtClean="0">
                <a:latin typeface="+mn-lt"/>
              </a:rPr>
              <a:t>a </a:t>
            </a:r>
            <a:r>
              <a:rPr lang="cs-CZ" sz="3600" u="sng" dirty="0" smtClean="0">
                <a:latin typeface="+mn-lt"/>
              </a:rPr>
              <a:t>vyčistím si zuby.</a:t>
            </a:r>
          </a:p>
          <a:p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Ruce</a:t>
            </a:r>
            <a:r>
              <a:rPr lang="cs-CZ" sz="3600" dirty="0" smtClean="0">
                <a:latin typeface="+mn-lt"/>
              </a:rPr>
              <a:t> si umyji před </a:t>
            </a:r>
            <a:r>
              <a:rPr lang="cs-CZ" sz="3600" u="sng" dirty="0" smtClean="0">
                <a:latin typeface="+mn-lt"/>
              </a:rPr>
              <a:t>každým jídlem </a:t>
            </a:r>
            <a:r>
              <a:rPr lang="cs-CZ" sz="3600" dirty="0" smtClean="0">
                <a:latin typeface="+mn-lt"/>
              </a:rPr>
              <a:t>a po použití </a:t>
            </a:r>
            <a:r>
              <a:rPr lang="cs-CZ" sz="3600" u="sng" dirty="0" smtClean="0">
                <a:latin typeface="+mn-lt"/>
              </a:rPr>
              <a:t>záchodu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b="1" dirty="0" smtClean="0">
                <a:latin typeface="+mn-lt"/>
              </a:rPr>
              <a:t>Večer</a:t>
            </a:r>
            <a:r>
              <a:rPr lang="cs-CZ" sz="3600" dirty="0" smtClean="0">
                <a:latin typeface="+mn-lt"/>
              </a:rPr>
              <a:t> se </a:t>
            </a:r>
            <a:r>
              <a:rPr lang="cs-CZ" sz="3600" u="sng" dirty="0" smtClean="0">
                <a:latin typeface="+mn-lt"/>
              </a:rPr>
              <a:t>umyji</a:t>
            </a:r>
            <a:r>
              <a:rPr lang="cs-CZ" sz="3600" dirty="0" smtClean="0">
                <a:latin typeface="+mn-lt"/>
              </a:rPr>
              <a:t> nebo </a:t>
            </a:r>
            <a:r>
              <a:rPr lang="cs-CZ" sz="3600" u="sng" dirty="0" smtClean="0">
                <a:latin typeface="+mn-lt"/>
              </a:rPr>
              <a:t>vykoupu</a:t>
            </a:r>
            <a:r>
              <a:rPr lang="cs-CZ" sz="3600" dirty="0" smtClean="0">
                <a:latin typeface="+mn-lt"/>
              </a:rPr>
              <a:t> a opět </a:t>
            </a:r>
          </a:p>
          <a:p>
            <a:r>
              <a:rPr lang="cs-CZ" sz="3600" dirty="0">
                <a:latin typeface="+mn-lt"/>
              </a:rPr>
              <a:t>s</a:t>
            </a:r>
            <a:r>
              <a:rPr lang="cs-CZ" sz="3600" dirty="0" smtClean="0">
                <a:latin typeface="+mn-lt"/>
              </a:rPr>
              <a:t>i </a:t>
            </a:r>
            <a:r>
              <a:rPr lang="cs-CZ" sz="3600" u="sng" dirty="0" smtClean="0">
                <a:latin typeface="+mn-lt"/>
              </a:rPr>
              <a:t>vyčistím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zuby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Vlasy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si češu </a:t>
            </a:r>
            <a:r>
              <a:rPr lang="cs-CZ" sz="3600" dirty="0" smtClean="0">
                <a:latin typeface="+mn-lt"/>
              </a:rPr>
              <a:t>několikrát denně,</a:t>
            </a:r>
          </a:p>
          <a:p>
            <a:r>
              <a:rPr lang="cs-CZ" sz="3600" dirty="0" smtClean="0">
                <a:latin typeface="+mn-lt"/>
              </a:rPr>
              <a:t>často si je </a:t>
            </a:r>
            <a:r>
              <a:rPr lang="cs-CZ" sz="3600" u="sng" dirty="0" smtClean="0">
                <a:latin typeface="+mn-lt"/>
              </a:rPr>
              <a:t>myji</a:t>
            </a:r>
            <a:r>
              <a:rPr lang="cs-CZ" sz="3600" dirty="0" smtClean="0">
                <a:latin typeface="+mn-lt"/>
              </a:rPr>
              <a:t> a dávám si je </a:t>
            </a:r>
            <a:r>
              <a:rPr lang="cs-CZ" sz="3600" u="sng" dirty="0" smtClean="0">
                <a:latin typeface="+mn-lt"/>
              </a:rPr>
              <a:t>stříhat</a:t>
            </a:r>
            <a:r>
              <a:rPr lang="cs-CZ" sz="3600" dirty="0" smtClean="0">
                <a:latin typeface="+mn-lt"/>
              </a:rPr>
              <a:t>. O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nehty </a:t>
            </a:r>
            <a:r>
              <a:rPr lang="cs-CZ" sz="3600" dirty="0" smtClean="0">
                <a:latin typeface="+mn-lt"/>
              </a:rPr>
              <a:t>pečuji tak, aby byly </a:t>
            </a:r>
            <a:r>
              <a:rPr lang="cs-CZ" sz="3600" u="sng" dirty="0" smtClean="0">
                <a:latin typeface="+mn-lt"/>
              </a:rPr>
              <a:t>čisté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u="sng" dirty="0" smtClean="0">
                <a:latin typeface="+mn-lt"/>
              </a:rPr>
              <a:t>krátké.</a:t>
            </a:r>
            <a:endParaRPr lang="cs-CZ" sz="3600" u="sng" dirty="0"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SFB0X6VD\MC900383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860" y="1052737"/>
            <a:ext cx="2015718" cy="198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85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 Čistě a přiměřeně se oblékáme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5192" y="1484784"/>
            <a:ext cx="7901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Co to znamená, když je člověk otužilý?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364" y="1988840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5" name="Picture 3" descr="C:\Users\Lucie\AppData\Local\Microsoft\Windows\Temporary Internet Files\Content.IE5\SFB0X6VD\MC900347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484784"/>
            <a:ext cx="136815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364" y="3071996"/>
            <a:ext cx="908299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Oblékáme se </a:t>
            </a:r>
            <a:r>
              <a:rPr lang="cs-CZ" sz="3600" u="sng" dirty="0" smtClean="0">
                <a:latin typeface="+mn-lt"/>
              </a:rPr>
              <a:t>přiměřeně počasí</a:t>
            </a:r>
            <a:r>
              <a:rPr lang="cs-CZ" sz="3600" dirty="0" smtClean="0">
                <a:latin typeface="+mn-lt"/>
              </a:rPr>
              <a:t> tak, aby nám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nebyla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zima</a:t>
            </a:r>
            <a:r>
              <a:rPr lang="cs-CZ" sz="3600" dirty="0" smtClean="0">
                <a:latin typeface="+mn-lt"/>
              </a:rPr>
              <a:t>, ale ani příliš </a:t>
            </a:r>
            <a:r>
              <a:rPr lang="cs-CZ" sz="3600" b="1" dirty="0" smtClean="0">
                <a:latin typeface="+mn-lt"/>
              </a:rPr>
              <a:t>teplo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b="1" dirty="0" smtClean="0">
                <a:latin typeface="+mn-lt"/>
              </a:rPr>
              <a:t>Vždy</a:t>
            </a:r>
            <a:r>
              <a:rPr lang="cs-CZ" sz="3600" dirty="0" smtClean="0">
                <a:latin typeface="+mn-lt"/>
              </a:rPr>
              <a:t> mám</a:t>
            </a:r>
          </a:p>
          <a:p>
            <a:r>
              <a:rPr lang="cs-CZ" sz="3600" dirty="0" smtClean="0">
                <a:latin typeface="+mn-lt"/>
              </a:rPr>
              <a:t> u sebe </a:t>
            </a:r>
            <a:r>
              <a:rPr lang="cs-CZ" sz="3600" u="sng" dirty="0" smtClean="0">
                <a:latin typeface="+mn-lt"/>
              </a:rPr>
              <a:t>papírové kapesníky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b="1" dirty="0" smtClean="0">
                <a:latin typeface="+mn-lt"/>
              </a:rPr>
              <a:t>Denně</a:t>
            </a:r>
            <a:r>
              <a:rPr lang="cs-CZ" sz="3600" dirty="0" smtClean="0">
                <a:latin typeface="+mn-lt"/>
              </a:rPr>
              <a:t> si beru </a:t>
            </a:r>
            <a:r>
              <a:rPr lang="cs-CZ" sz="3600" u="sng" dirty="0" smtClean="0">
                <a:latin typeface="+mn-lt"/>
              </a:rPr>
              <a:t>čisté 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ponožky</a:t>
            </a:r>
            <a:r>
              <a:rPr lang="cs-CZ" sz="3600" dirty="0" smtClean="0">
                <a:latin typeface="+mn-lt"/>
              </a:rPr>
              <a:t> nebo </a:t>
            </a:r>
            <a:r>
              <a:rPr lang="cs-CZ" sz="3600" u="sng" dirty="0" smtClean="0">
                <a:latin typeface="+mn-lt"/>
              </a:rPr>
              <a:t>punčochy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u="sng" dirty="0" smtClean="0">
                <a:latin typeface="+mn-lt"/>
              </a:rPr>
              <a:t>spodní prádlo.</a:t>
            </a:r>
            <a:endParaRPr lang="cs-CZ" sz="3600" u="sng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3806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 Udržujeme v čistotě a pořádku své věci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75589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Proč se říká: Co můžeš udělat dnes -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 neodkládej na zítřek?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2613104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381" y="3717032"/>
            <a:ext cx="898117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Hračky</a:t>
            </a:r>
            <a:r>
              <a:rPr lang="cs-CZ" sz="3600" dirty="0" smtClean="0">
                <a:latin typeface="+mn-lt"/>
              </a:rPr>
              <a:t> i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ostatní věci </a:t>
            </a:r>
            <a:r>
              <a:rPr lang="cs-CZ" sz="3600" dirty="0" smtClean="0">
                <a:latin typeface="+mn-lt"/>
              </a:rPr>
              <a:t>si </a:t>
            </a:r>
            <a:r>
              <a:rPr lang="cs-CZ" sz="3600" u="sng" dirty="0" smtClean="0">
                <a:latin typeface="+mn-lt"/>
              </a:rPr>
              <a:t>uklízím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u="sng" dirty="0" smtClean="0">
                <a:latin typeface="+mn-lt"/>
              </a:rPr>
              <a:t>udržuji je </a:t>
            </a:r>
          </a:p>
          <a:p>
            <a:r>
              <a:rPr lang="cs-CZ" sz="3600" dirty="0">
                <a:latin typeface="+mn-lt"/>
              </a:rPr>
              <a:t>v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čistotě</a:t>
            </a:r>
            <a:r>
              <a:rPr lang="cs-CZ" sz="3600" dirty="0" smtClean="0">
                <a:latin typeface="+mn-lt"/>
              </a:rPr>
              <a:t> a v </a:t>
            </a:r>
            <a:r>
              <a:rPr lang="cs-CZ" sz="3600" u="sng" dirty="0" smtClean="0">
                <a:latin typeface="+mn-lt"/>
              </a:rPr>
              <a:t>pořádku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Věci do školy</a:t>
            </a:r>
            <a:r>
              <a:rPr lang="cs-CZ" sz="3600" dirty="0" smtClean="0">
                <a:latin typeface="+mn-lt"/>
              </a:rPr>
              <a:t> si připravuji</a:t>
            </a:r>
          </a:p>
          <a:p>
            <a:r>
              <a:rPr lang="cs-CZ" sz="3600" u="sng" dirty="0">
                <a:latin typeface="+mn-lt"/>
              </a:rPr>
              <a:t>v</a:t>
            </a:r>
            <a:r>
              <a:rPr lang="cs-CZ" sz="3600" u="sng" dirty="0" smtClean="0">
                <a:latin typeface="+mn-lt"/>
              </a:rPr>
              <a:t>čas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u="sng" dirty="0" smtClean="0">
                <a:latin typeface="+mn-lt"/>
              </a:rPr>
              <a:t>pečlivě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SFB0X6VD\MP9004394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52736"/>
            <a:ext cx="176805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0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35280" cy="1143000"/>
          </a:xfrm>
        </p:spPr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4. Udržujeme v čistotě a v pořádku své okolí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132111"/>
            <a:ext cx="81357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Proč se říká: Kam nechodí slunce – tam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 chodí lékař?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1032" y="3203773"/>
            <a:ext cx="6079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Pomáháš doma uklízet? Jak?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1032" y="3718773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2608" y="4365104"/>
            <a:ext cx="844942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latin typeface="+mn-lt"/>
              </a:rPr>
              <a:t>Pomáhám</a:t>
            </a:r>
            <a:r>
              <a:rPr lang="cs-CZ" sz="3600" dirty="0" smtClean="0">
                <a:latin typeface="+mn-lt"/>
              </a:rPr>
              <a:t> udržovat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čistotu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pořádek </a:t>
            </a:r>
            <a:r>
              <a:rPr lang="cs-CZ" sz="3600" dirty="0" smtClean="0">
                <a:latin typeface="+mn-lt"/>
              </a:rPr>
              <a:t>doma,</a:t>
            </a:r>
          </a:p>
          <a:p>
            <a:r>
              <a:rPr lang="cs-CZ" sz="3600" dirty="0" smtClean="0">
                <a:latin typeface="+mn-lt"/>
              </a:rPr>
              <a:t> ve škole, na ulici i v přírodě. </a:t>
            </a:r>
            <a:r>
              <a:rPr lang="cs-CZ" sz="3600" u="sng" dirty="0" smtClean="0">
                <a:latin typeface="+mn-lt"/>
              </a:rPr>
              <a:t>Pomáhám</a:t>
            </a:r>
          </a:p>
          <a:p>
            <a:r>
              <a:rPr lang="cs-CZ" sz="3600" u="sng" dirty="0">
                <a:latin typeface="+mn-lt"/>
              </a:rPr>
              <a:t>c</a:t>
            </a:r>
            <a:r>
              <a:rPr lang="cs-CZ" sz="3600" u="sng" dirty="0" smtClean="0">
                <a:latin typeface="+mn-lt"/>
              </a:rPr>
              <a:t>hránit</a:t>
            </a:r>
            <a:r>
              <a:rPr lang="cs-CZ" sz="3600" dirty="0" smtClean="0">
                <a:latin typeface="+mn-lt"/>
              </a:rPr>
              <a:t> prostředí, ve kterém </a:t>
            </a:r>
            <a:r>
              <a:rPr lang="cs-CZ" sz="3600" u="sng" dirty="0" smtClean="0">
                <a:latin typeface="+mn-lt"/>
              </a:rPr>
              <a:t>žiju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MD5YQW23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84259"/>
            <a:ext cx="2195736" cy="180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245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5. Vyhýbáme se prachu a špíně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2541" y="1989373"/>
            <a:ext cx="889448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Pavel odhodil na chodník papírek a Milan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ho za to pokáral. Pavel se ohradil: To je toho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pro jeden papírek! Kdo měl pravdu?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A proč?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3439" y="4149080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SFB0X6VD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20688"/>
            <a:ext cx="2304256" cy="158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02" y="4610855"/>
            <a:ext cx="812632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Nehraj si </a:t>
            </a:r>
            <a:r>
              <a:rPr lang="cs-CZ" sz="3600" dirty="0" smtClean="0">
                <a:latin typeface="+mn-lt"/>
              </a:rPr>
              <a:t>v blízkosti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odpadků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smetiště</a:t>
            </a:r>
            <a:r>
              <a:rPr lang="cs-CZ" sz="3600" dirty="0" smtClean="0">
                <a:latin typeface="+mn-lt"/>
              </a:rPr>
              <a:t>. 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Nezdržuj</a:t>
            </a:r>
            <a:r>
              <a:rPr lang="cs-CZ" sz="3600" dirty="0" smtClean="0">
                <a:latin typeface="+mn-lt"/>
              </a:rPr>
              <a:t> se v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zakouřeném prostředí</a:t>
            </a:r>
            <a:r>
              <a:rPr lang="cs-CZ" sz="3600" dirty="0" smtClean="0">
                <a:latin typeface="+mn-lt"/>
              </a:rPr>
              <a:t>. Když </a:t>
            </a:r>
          </a:p>
          <a:p>
            <a:r>
              <a:rPr lang="cs-CZ" sz="3600" dirty="0" smtClean="0">
                <a:latin typeface="+mn-lt"/>
              </a:rPr>
              <a:t> vynáším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odpadky</a:t>
            </a:r>
            <a:r>
              <a:rPr lang="cs-CZ" sz="3600" dirty="0" smtClean="0">
                <a:latin typeface="+mn-lt"/>
              </a:rPr>
              <a:t>, dávám </a:t>
            </a:r>
            <a:r>
              <a:rPr lang="cs-CZ" sz="3600" b="1" dirty="0" smtClean="0">
                <a:latin typeface="+mn-lt"/>
              </a:rPr>
              <a:t>pozor</a:t>
            </a:r>
            <a:r>
              <a:rPr lang="cs-CZ" sz="3600" dirty="0" smtClean="0">
                <a:latin typeface="+mn-lt"/>
              </a:rPr>
              <a:t>, abych nic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neztratil</a:t>
            </a:r>
            <a:r>
              <a:rPr lang="cs-CZ" sz="3600" dirty="0" smtClean="0">
                <a:latin typeface="+mn-lt"/>
              </a:rPr>
              <a:t>. </a:t>
            </a:r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8185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6. Jíme zdravě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3409" y="1844824"/>
            <a:ext cx="850264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Vysvětli, proč se říká: Jez do polo syta, pij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do polo pita a vyjdou ti dlouhá léta.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Čas k dílu, čas k jídlu.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312" y="3429000"/>
            <a:ext cx="3986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32HDAXOE\MP9004490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3"/>
            <a:ext cx="208823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312" y="4066342"/>
            <a:ext cx="838498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+mn-lt"/>
              </a:rPr>
              <a:t>Denně</a:t>
            </a:r>
            <a:r>
              <a:rPr lang="cs-CZ" sz="3600" dirty="0" smtClean="0">
                <a:latin typeface="+mn-lt"/>
              </a:rPr>
              <a:t> jím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ovoce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zeleninu.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Vyhýbám se </a:t>
            </a:r>
          </a:p>
          <a:p>
            <a:r>
              <a:rPr lang="cs-CZ" sz="3600" dirty="0">
                <a:latin typeface="+mn-lt"/>
              </a:rPr>
              <a:t>p</a:t>
            </a:r>
            <a:r>
              <a:rPr lang="cs-CZ" sz="3600" dirty="0" smtClean="0">
                <a:latin typeface="+mn-lt"/>
              </a:rPr>
              <a:t>říliš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tučným pokrmům</a:t>
            </a:r>
            <a:r>
              <a:rPr lang="cs-CZ" sz="3600" dirty="0" smtClean="0">
                <a:latin typeface="+mn-lt"/>
              </a:rPr>
              <a:t>, mnoha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sladkostem</a:t>
            </a:r>
            <a:r>
              <a:rPr lang="cs-CZ" sz="3600" dirty="0" smtClean="0">
                <a:latin typeface="+mn-lt"/>
              </a:rPr>
              <a:t> </a:t>
            </a:r>
          </a:p>
          <a:p>
            <a:r>
              <a:rPr lang="cs-CZ" sz="3600" dirty="0" smtClean="0">
                <a:latin typeface="+mn-lt"/>
              </a:rPr>
              <a:t>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barevným limonádám.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Jím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tmavý chléb</a:t>
            </a:r>
            <a:r>
              <a:rPr lang="cs-CZ" sz="3600" dirty="0" smtClean="0">
                <a:latin typeface="+mn-lt"/>
              </a:rPr>
              <a:t>, </a:t>
            </a:r>
          </a:p>
          <a:p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brambory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luštěniny </a:t>
            </a:r>
            <a:r>
              <a:rPr lang="cs-CZ" sz="3600" dirty="0" smtClean="0">
                <a:latin typeface="+mn-lt"/>
              </a:rPr>
              <a:t>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těstoviny.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Jím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pětkrát</a:t>
            </a:r>
          </a:p>
          <a:p>
            <a:r>
              <a:rPr lang="cs-CZ" sz="3600" u="sng" dirty="0">
                <a:latin typeface="+mn-lt"/>
              </a:rPr>
              <a:t>d</a:t>
            </a:r>
            <a:r>
              <a:rPr lang="cs-CZ" sz="3600" u="sng" dirty="0" smtClean="0">
                <a:latin typeface="+mn-lt"/>
              </a:rPr>
              <a:t>enně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u="sng" dirty="0" smtClean="0">
                <a:latin typeface="+mn-lt"/>
              </a:rPr>
              <a:t>způsobně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b="1" dirty="0" smtClean="0">
                <a:latin typeface="+mn-lt"/>
              </a:rPr>
              <a:t>nepřejídám se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0814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7. Jsme opatrní – dbáme na své zdraví při práci i odpočinku 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6661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Proč se říká: Pospíchej pomalu?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563163"/>
            <a:ext cx="81997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  Petr si rád pouští hlasitě rádio a televizi.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Maminka ho kárá. Vysvětli proč?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54788" y="3727998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8194" name="Picture 2" descr="C:\Users\Lucie\AppData\Local\Microsoft\Windows\Temporary Internet Files\Content.IE5\MD5YQW23\MC900307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806270"/>
            <a:ext cx="1656184" cy="182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4374329"/>
            <a:ext cx="925625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 Ve </a:t>
            </a:r>
            <a:r>
              <a:rPr lang="cs-CZ" sz="3600" b="1" dirty="0" smtClean="0">
                <a:latin typeface="+mn-lt"/>
              </a:rPr>
              <a:t>škole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sedím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rovně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nehrbím</a:t>
            </a:r>
            <a:r>
              <a:rPr lang="cs-CZ" sz="3600" dirty="0" smtClean="0">
                <a:latin typeface="+mn-lt"/>
              </a:rPr>
              <a:t> se a </a:t>
            </a:r>
            <a:r>
              <a:rPr lang="cs-CZ" sz="3600" u="sng" dirty="0" smtClean="0">
                <a:latin typeface="+mn-lt"/>
              </a:rPr>
              <a:t>školní tašku</a:t>
            </a:r>
            <a:r>
              <a:rPr lang="cs-CZ" sz="3600" dirty="0" smtClean="0">
                <a:latin typeface="+mn-lt"/>
              </a:rPr>
              <a:t> 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nosím</a:t>
            </a:r>
            <a:r>
              <a:rPr lang="cs-CZ" sz="3600" dirty="0" smtClean="0">
                <a:latin typeface="+mn-lt"/>
              </a:rPr>
              <a:t> na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zádech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Čtu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píšu </a:t>
            </a:r>
            <a:r>
              <a:rPr lang="cs-CZ" sz="3600" dirty="0" smtClean="0">
                <a:latin typeface="+mn-lt"/>
              </a:rPr>
              <a:t>při </a:t>
            </a:r>
            <a:r>
              <a:rPr lang="cs-CZ" sz="3600" u="sng" dirty="0" smtClean="0">
                <a:latin typeface="+mn-lt"/>
              </a:rPr>
              <a:t>vhodném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osvětlení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nedívám se </a:t>
            </a:r>
            <a:r>
              <a:rPr lang="cs-CZ" sz="3600" dirty="0" smtClean="0">
                <a:latin typeface="+mn-lt"/>
              </a:rPr>
              <a:t>do </a:t>
            </a:r>
            <a:r>
              <a:rPr lang="cs-CZ" sz="3600" u="sng" dirty="0" smtClean="0">
                <a:latin typeface="+mn-lt"/>
              </a:rPr>
              <a:t>knihy</a:t>
            </a:r>
            <a:r>
              <a:rPr lang="cs-CZ" sz="3600" dirty="0" smtClean="0">
                <a:latin typeface="+mn-lt"/>
              </a:rPr>
              <a:t> příliš </a:t>
            </a:r>
            <a:r>
              <a:rPr lang="cs-CZ" sz="3600" u="sng" dirty="0" smtClean="0">
                <a:latin typeface="+mn-lt"/>
              </a:rPr>
              <a:t>zblízka.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Nedělám</a:t>
            </a:r>
            <a:r>
              <a:rPr lang="cs-CZ" sz="3600" dirty="0" smtClean="0">
                <a:latin typeface="+mn-lt"/>
              </a:rPr>
              <a:t> zbytečný </a:t>
            </a:r>
            <a:r>
              <a:rPr lang="cs-CZ" sz="3600" u="sng" dirty="0" smtClean="0">
                <a:latin typeface="+mn-lt"/>
              </a:rPr>
              <a:t>hluk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Chodím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včas spát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9189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8. Jsme ohleduplní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74331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  Proč se říká: Veselá mysl – půl zdraví</a:t>
            </a:r>
            <a:endParaRPr lang="cs-CZ" sz="3600" dirty="0">
              <a:latin typeface="+mn-lt"/>
            </a:endParaRPr>
          </a:p>
        </p:txBody>
      </p:sp>
      <p:pic>
        <p:nvPicPr>
          <p:cNvPr id="9218" name="Picture 2" descr="C:\Users\Lucie\AppData\Local\Microsoft\Windows\Temporary Internet Files\Content.IE5\SFB0X6VD\MC900078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32294"/>
            <a:ext cx="1736370" cy="258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20887" y="2025713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3212976"/>
            <a:ext cx="88372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Snažíme se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jednat</a:t>
            </a:r>
            <a:r>
              <a:rPr lang="cs-CZ" sz="3600" dirty="0" smtClean="0">
                <a:latin typeface="+mn-lt"/>
              </a:rPr>
              <a:t> vždy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vlídně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zdvořile</a:t>
            </a:r>
            <a:r>
              <a:rPr lang="cs-CZ" sz="3600" dirty="0" smtClean="0">
                <a:latin typeface="+mn-lt"/>
              </a:rPr>
              <a:t>.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Ochotně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rád</a:t>
            </a:r>
            <a:r>
              <a:rPr lang="cs-CZ" sz="3600" dirty="0" smtClean="0">
                <a:latin typeface="+mn-lt"/>
              </a:rPr>
              <a:t> každému </a:t>
            </a:r>
            <a:r>
              <a:rPr lang="cs-CZ" sz="3600" u="sng" dirty="0" smtClean="0">
                <a:latin typeface="+mn-lt"/>
              </a:rPr>
              <a:t>pomohu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b="1" dirty="0" smtClean="0">
                <a:latin typeface="+mn-lt"/>
              </a:rPr>
              <a:t>Chovám se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citlivě </a:t>
            </a:r>
            <a:r>
              <a:rPr lang="cs-CZ" sz="3600" dirty="0" smtClean="0">
                <a:latin typeface="+mn-lt"/>
              </a:rPr>
              <a:t>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starostlivě</a:t>
            </a:r>
            <a:r>
              <a:rPr lang="cs-CZ" sz="3600" dirty="0" smtClean="0">
                <a:latin typeface="+mn-lt"/>
              </a:rPr>
              <a:t> i k </a:t>
            </a:r>
            <a:r>
              <a:rPr lang="cs-CZ" sz="3600" u="sng" dirty="0" smtClean="0">
                <a:latin typeface="+mn-lt"/>
              </a:rPr>
              <a:t>rostlinám</a:t>
            </a:r>
            <a:r>
              <a:rPr lang="cs-CZ" sz="3600" dirty="0" smtClean="0">
                <a:latin typeface="+mn-lt"/>
              </a:rPr>
              <a:t> a ke </a:t>
            </a:r>
            <a:r>
              <a:rPr lang="cs-CZ" sz="3600" u="sng" dirty="0" smtClean="0">
                <a:latin typeface="+mn-lt"/>
              </a:rPr>
              <a:t>zvířatům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75602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9. Cvičíme a sportujeme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7399" y="1772816"/>
            <a:ext cx="86406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Vláďa s tatínkem každý den běhá asi 1 km.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 Je to správně?</a:t>
            </a:r>
            <a:endParaRPr lang="cs-CZ" sz="3600" dirty="0">
              <a:latin typeface="+mn-lt"/>
            </a:endParaRPr>
          </a:p>
        </p:txBody>
      </p:sp>
      <p:pic>
        <p:nvPicPr>
          <p:cNvPr id="10242" name="Picture 2" descr="C:\Users\Lucie\AppData\Local\Microsoft\Windows\Temporary Internet Files\Content.IE5\Z6QZ204O\MC9003910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8640"/>
            <a:ext cx="180020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82" y="2816174"/>
            <a:ext cx="88020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Který sport máš nejraději? Kterému sportu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 se věnuješ?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924884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797152"/>
            <a:ext cx="5609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+mn-lt"/>
              </a:rPr>
              <a:t>Rád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cvičím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hraji si </a:t>
            </a:r>
            <a:r>
              <a:rPr lang="cs-CZ" sz="3600" dirty="0" smtClean="0">
                <a:latin typeface="+mn-lt"/>
              </a:rPr>
              <a:t>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sportuji.</a:t>
            </a:r>
            <a:endParaRPr lang="cs-CZ" sz="3600" dirty="0">
              <a:solidFill>
                <a:srgbClr val="92D05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3515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10. Často chodíme do přírody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844824"/>
            <a:ext cx="8339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Proč se říká: Příroda – matka moudrosti?</a:t>
            </a:r>
            <a:endParaRPr lang="cs-CZ" sz="3600" dirty="0">
              <a:latin typeface="+mn-lt"/>
            </a:endParaRPr>
          </a:p>
        </p:txBody>
      </p:sp>
      <p:sp>
        <p:nvSpPr>
          <p:cNvPr id="4" name="plant"/>
          <p:cNvSpPr>
            <a:spLocks noEditPoints="1" noChangeArrowheads="1"/>
          </p:cNvSpPr>
          <p:nvPr/>
        </p:nvSpPr>
        <p:spPr bwMode="auto">
          <a:xfrm>
            <a:off x="7236296" y="188640"/>
            <a:ext cx="1809750" cy="18097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6926" y="2491155"/>
            <a:ext cx="80541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latin typeface="+mn-lt"/>
              </a:rPr>
              <a:t>Proč se máme v přírodě pohybovat tiše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   a ohleduplně?</a:t>
            </a:r>
            <a:endParaRPr lang="cs-CZ" sz="36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6926" y="3646764"/>
            <a:ext cx="4170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Děláš to také tak?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149080"/>
            <a:ext cx="94330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n-lt"/>
              </a:rPr>
              <a:t> V </a:t>
            </a:r>
            <a:r>
              <a:rPr lang="cs-CZ" sz="3600" b="1" dirty="0" smtClean="0">
                <a:latin typeface="+mn-lt"/>
              </a:rPr>
              <a:t>přírodě</a:t>
            </a:r>
            <a:r>
              <a:rPr lang="cs-CZ" sz="3600" dirty="0" smtClean="0">
                <a:latin typeface="+mn-lt"/>
              </a:rPr>
              <a:t> pomáhám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pracovat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hraji si </a:t>
            </a:r>
            <a:r>
              <a:rPr lang="cs-CZ" sz="3600" dirty="0" smtClean="0">
                <a:latin typeface="+mn-lt"/>
              </a:rPr>
              <a:t>tam</a:t>
            </a:r>
          </a:p>
          <a:p>
            <a:r>
              <a:rPr lang="cs-CZ" sz="3600" dirty="0" smtClean="0">
                <a:latin typeface="+mn-lt"/>
              </a:rPr>
              <a:t> a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odpočívám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u="sng" dirty="0" smtClean="0">
                <a:latin typeface="+mn-lt"/>
              </a:rPr>
              <a:t>Vše</a:t>
            </a:r>
            <a:r>
              <a:rPr lang="cs-CZ" sz="3600" dirty="0" smtClean="0">
                <a:latin typeface="+mn-lt"/>
              </a:rPr>
              <a:t> v </a:t>
            </a:r>
            <a:r>
              <a:rPr lang="cs-CZ" sz="3600" b="1" dirty="0" smtClean="0">
                <a:latin typeface="+mn-lt"/>
              </a:rPr>
              <a:t>přírodě</a:t>
            </a:r>
            <a:r>
              <a:rPr lang="cs-CZ" sz="3600" dirty="0" smtClean="0">
                <a:latin typeface="+mn-lt"/>
              </a:rPr>
              <a:t> se </a:t>
            </a:r>
            <a:r>
              <a:rPr lang="cs-CZ" sz="3600" u="sng" dirty="0" smtClean="0">
                <a:latin typeface="+mn-lt"/>
              </a:rPr>
              <a:t>zájmem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pozoruji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u="sng" dirty="0" smtClean="0">
                <a:latin typeface="+mn-lt"/>
              </a:rPr>
              <a:t>chovám se </a:t>
            </a:r>
            <a:r>
              <a:rPr lang="cs-CZ" sz="3600" dirty="0" smtClean="0">
                <a:latin typeface="+mn-lt"/>
              </a:rPr>
              <a:t>v ní tak, abych nic</a:t>
            </a:r>
          </a:p>
          <a:p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neničil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b="1" dirty="0" smtClean="0">
                <a:latin typeface="+mn-lt"/>
              </a:rPr>
              <a:t>nepoškozoval</a:t>
            </a:r>
            <a:r>
              <a:rPr lang="cs-CZ" sz="3600" dirty="0" smtClean="0">
                <a:latin typeface="+mn-lt"/>
              </a:rPr>
              <a:t>. Mám </a:t>
            </a:r>
            <a:r>
              <a:rPr lang="cs-CZ" sz="3600" b="1" dirty="0" smtClean="0">
                <a:latin typeface="+mn-lt"/>
              </a:rPr>
              <a:t>přírodu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rád</a:t>
            </a:r>
            <a:r>
              <a:rPr lang="cs-CZ" sz="3600" dirty="0" smtClean="0">
                <a:latin typeface="+mn-lt"/>
              </a:rPr>
              <a:t>,</a:t>
            </a:r>
          </a:p>
          <a:p>
            <a:r>
              <a:rPr lang="cs-CZ" sz="3600" u="sng" dirty="0" smtClean="0">
                <a:latin typeface="+mn-lt"/>
              </a:rPr>
              <a:t> Cítím se </a:t>
            </a:r>
            <a:r>
              <a:rPr lang="cs-CZ" sz="3600" dirty="0" smtClean="0">
                <a:latin typeface="+mn-lt"/>
              </a:rPr>
              <a:t>v ní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dobře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u="sng" dirty="0" smtClean="0">
                <a:latin typeface="+mn-lt"/>
              </a:rPr>
              <a:t>Obdivuji</a:t>
            </a:r>
            <a:r>
              <a:rPr lang="cs-CZ" sz="3600" dirty="0" smtClean="0">
                <a:latin typeface="+mn-lt"/>
              </a:rPr>
              <a:t> její </a:t>
            </a:r>
            <a:r>
              <a:rPr lang="cs-CZ" sz="3600" dirty="0" smtClean="0">
                <a:solidFill>
                  <a:srgbClr val="92D050"/>
                </a:solidFill>
                <a:latin typeface="+mn-lt"/>
              </a:rPr>
              <a:t>krásu</a:t>
            </a:r>
            <a:r>
              <a:rPr lang="cs-CZ" sz="3600" dirty="0" smtClean="0">
                <a:latin typeface="+mn-lt"/>
              </a:rPr>
              <a:t>.</a:t>
            </a:r>
          </a:p>
          <a:p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39389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Pamatujme!</a:t>
            </a:r>
            <a:endParaRPr lang="cs-CZ" sz="8000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492896"/>
            <a:ext cx="884338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Čistota, otužilost a veselá mysl jsou základem</a:t>
            </a:r>
          </a:p>
          <a:p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Naší zdatnosti a odolnosti proti nemocem.</a:t>
            </a:r>
          </a:p>
          <a:p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Buďme k sobě ohleduplní, mějme se rádi.</a:t>
            </a:r>
          </a:p>
          <a:p>
            <a:r>
              <a:rPr lang="cs-CZ" sz="3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Pečujme o okolní prostředí, važme si přírody.</a:t>
            </a:r>
            <a:endParaRPr lang="cs-CZ" sz="3600" b="1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2290" name="Picture 2" descr="C:\Users\Lucie\AppData\Local\Microsoft\Windows\Temporary Internet Files\Content.IE5\SFB0X6VD\MC9004282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93061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Lucie\AppData\Local\Microsoft\Windows\Temporary Internet Files\Content.IE5\32HDAXOE\MC900331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099" y="4801220"/>
            <a:ext cx="1872208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78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/>
              <a:t>KVASNIČKOVÁ, D., FRONĚK, J., </a:t>
            </a:r>
            <a:r>
              <a:rPr lang="cs-CZ" i="1" dirty="0"/>
              <a:t>Prvouka - Živá a neživá příroda, </a:t>
            </a:r>
            <a:r>
              <a:rPr lang="cs-CZ" dirty="0"/>
              <a:t>1. vyd. Praha: FORTUNA, 1993.</a:t>
            </a:r>
          </a:p>
          <a:p>
            <a:pPr marL="0" indent="0">
              <a:buNone/>
            </a:pPr>
            <a:r>
              <a:rPr lang="cs-CZ" dirty="0"/>
              <a:t>    ISBN  80-7168-041-9</a:t>
            </a: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758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Střední odborné učiliště a Základní škola AUTOR: Bc. Lucie Chojnová NÁZEV: VY_32_INOVACE_15_Zásady zdravého života TÉMA SADY: Přírodověda DATUM: 30. říjen 2012 ČÍSLO PROJEKTU: CZ.1.07/1.4.00/21.0477</vt:lpstr>
      <vt:lpstr>Zásady</vt:lpstr>
      <vt:lpstr>1. Udržujeme čistotu svého těla</vt:lpstr>
      <vt:lpstr>2. Čistě a přiměřeně se oblékáme</vt:lpstr>
      <vt:lpstr>3. Udržujeme v čistotě a pořádku své věci</vt:lpstr>
      <vt:lpstr>4. Udržujeme v čistotě a v pořádku své okolí</vt:lpstr>
      <vt:lpstr>5. Vyhýbáme se prachu a špíně</vt:lpstr>
      <vt:lpstr>6. Jíme zdravě</vt:lpstr>
      <vt:lpstr>7. Jsme opatrní – dbáme na své zdraví při práci i odpočinku </vt:lpstr>
      <vt:lpstr>8. Jsme ohleduplní</vt:lpstr>
      <vt:lpstr>9. Cvičíme a sportujeme</vt:lpstr>
      <vt:lpstr>10. Často chodíme do přírody</vt:lpstr>
      <vt:lpstr>Pamatujme!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84</cp:revision>
  <dcterms:created xsi:type="dcterms:W3CDTF">2012-04-21T07:06:25Z</dcterms:created>
  <dcterms:modified xsi:type="dcterms:W3CDTF">2012-11-14T10:55:50Z</dcterms:modified>
</cp:coreProperties>
</file>