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84" autoAdjust="0"/>
    <p:restoredTop sz="94660"/>
  </p:normalViewPr>
  <p:slideViewPr>
    <p:cSldViewPr>
      <p:cViewPr>
        <p:scale>
          <a:sx n="69" d="100"/>
          <a:sy n="69" d="100"/>
        </p:scale>
        <p:origin x="-16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VY_32_INOVACE_06_Krevní oběh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18.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Lucie\AppData\Local\Microsoft\Windows\Temporary Internet Files\Content.IE5\32HDAXOE\MC9004449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348880"/>
            <a:ext cx="8229600" cy="1143000"/>
          </a:xfrm>
        </p:spPr>
        <p:txBody>
          <a:bodyPr/>
          <a:lstStyle/>
          <a:p>
            <a:r>
              <a:rPr lang="cs-CZ" sz="9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KREVNÍ</a:t>
            </a:r>
            <a:endParaRPr lang="cs-CZ" sz="9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28949" y="4005064"/>
            <a:ext cx="30861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OBĚH</a:t>
            </a:r>
            <a:endParaRPr lang="cs-CZ" sz="9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460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25" y="90872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Krevní oběh </a:t>
            </a:r>
            <a:r>
              <a:rPr lang="cs-CZ" sz="4800" dirty="0" smtClean="0">
                <a:latin typeface="+mn-lt"/>
              </a:rPr>
              <a:t>je vnitřní </a:t>
            </a:r>
            <a:r>
              <a:rPr lang="cs-CZ" sz="4800" u="sng" dirty="0" smtClean="0">
                <a:latin typeface="+mn-lt"/>
              </a:rPr>
              <a:t>dopravní</a:t>
            </a:r>
            <a:br>
              <a:rPr lang="cs-CZ" sz="4800" u="sng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síť </a:t>
            </a:r>
            <a:r>
              <a:rPr lang="cs-CZ" sz="4800" dirty="0" smtClean="0">
                <a:latin typeface="+mn-lt"/>
              </a:rPr>
              <a:t>všech </a:t>
            </a:r>
            <a:r>
              <a:rPr lang="cs-CZ" sz="4800" u="sng" dirty="0" smtClean="0">
                <a:latin typeface="+mn-lt"/>
              </a:rPr>
              <a:t>důležitých složek</a:t>
            </a:r>
            <a:r>
              <a:rPr lang="cs-CZ" sz="4800" dirty="0" smtClean="0">
                <a:latin typeface="+mn-lt"/>
              </a:rPr>
              <a:t>,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potřebných k životu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284984"/>
            <a:ext cx="825931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Krev</a:t>
            </a:r>
            <a:r>
              <a:rPr lang="cs-CZ" sz="4800" dirty="0" smtClean="0">
                <a:latin typeface="+mn-lt"/>
              </a:rPr>
              <a:t> roznáší </a:t>
            </a:r>
            <a:r>
              <a:rPr lang="cs-CZ" sz="4800" u="sng" dirty="0" smtClean="0">
                <a:latin typeface="+mn-lt"/>
              </a:rPr>
              <a:t>kyslík</a:t>
            </a:r>
            <a:r>
              <a:rPr lang="cs-CZ" sz="4800" dirty="0" smtClean="0">
                <a:latin typeface="+mn-lt"/>
              </a:rPr>
              <a:t> k dýchání a</a:t>
            </a:r>
          </a:p>
          <a:p>
            <a:r>
              <a:rPr lang="cs-CZ" sz="4800" dirty="0" smtClean="0">
                <a:latin typeface="+mn-lt"/>
              </a:rPr>
              <a:t>   </a:t>
            </a:r>
            <a:r>
              <a:rPr lang="cs-CZ" sz="4800" u="sng" dirty="0" smtClean="0">
                <a:latin typeface="+mn-lt"/>
              </a:rPr>
              <a:t>výživné látky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odplavuje látky</a:t>
            </a:r>
            <a:r>
              <a:rPr lang="cs-CZ" sz="4800" dirty="0" smtClean="0">
                <a:latin typeface="+mn-lt"/>
              </a:rPr>
              <a:t>,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které z těla musí ven.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908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12968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Krev</a:t>
            </a:r>
            <a:r>
              <a:rPr lang="cs-CZ" sz="4800" dirty="0" smtClean="0">
                <a:latin typeface="+mn-lt"/>
              </a:rPr>
              <a:t> tvoří </a:t>
            </a:r>
            <a:r>
              <a:rPr lang="cs-CZ" sz="4800" u="sng" dirty="0" smtClean="0">
                <a:latin typeface="+mn-lt"/>
              </a:rPr>
              <a:t>červené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bílé krvinky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789040"/>
            <a:ext cx="925163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- </a:t>
            </a:r>
            <a:r>
              <a:rPr lang="cs-CZ" sz="4800" u="sng" dirty="0" smtClean="0">
                <a:latin typeface="+mn-lt"/>
              </a:rPr>
              <a:t>Bílé</a:t>
            </a:r>
            <a:r>
              <a:rPr lang="cs-CZ" sz="4800" dirty="0" smtClean="0">
                <a:latin typeface="+mn-lt"/>
              </a:rPr>
              <a:t> se shromažďují všude tam,</a:t>
            </a:r>
          </a:p>
          <a:p>
            <a:r>
              <a:rPr lang="cs-CZ" sz="4800" dirty="0" smtClean="0">
                <a:latin typeface="+mn-lt"/>
              </a:rPr>
              <a:t>   kde do těla </a:t>
            </a:r>
            <a:r>
              <a:rPr lang="cs-CZ" sz="4800" u="sng" dirty="0" smtClean="0">
                <a:latin typeface="+mn-lt"/>
              </a:rPr>
              <a:t>vnikl nepřítel</a:t>
            </a:r>
            <a:r>
              <a:rPr lang="cs-CZ" sz="4800" dirty="0" smtClean="0">
                <a:latin typeface="+mn-lt"/>
              </a:rPr>
              <a:t> v podobě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nebezpečných </a:t>
            </a:r>
            <a:r>
              <a:rPr lang="cs-CZ" sz="4800" u="sng" dirty="0" smtClean="0">
                <a:latin typeface="+mn-lt"/>
              </a:rPr>
              <a:t>bakterií.</a:t>
            </a:r>
            <a:endParaRPr lang="cs-CZ" sz="4800" u="sng" dirty="0">
              <a:latin typeface="+mn-lt"/>
            </a:endParaRPr>
          </a:p>
        </p:txBody>
      </p:sp>
      <p:pic>
        <p:nvPicPr>
          <p:cNvPr id="4" name="Picture 2" descr="C:\Users\Lucie\AppData\Local\Microsoft\Windows\Temporary Internet Files\Content.IE5\32HDAXOE\MC900433149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95400"/>
            <a:ext cx="4968552" cy="234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88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865096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Když je </a:t>
            </a:r>
            <a:r>
              <a:rPr lang="cs-CZ" sz="4800" u="sng" dirty="0" smtClean="0">
                <a:latin typeface="+mn-lt"/>
              </a:rPr>
              <a:t>člověk zdraví</a:t>
            </a:r>
            <a:r>
              <a:rPr lang="cs-CZ" sz="4800" dirty="0" smtClean="0">
                <a:latin typeface="+mn-lt"/>
              </a:rPr>
              <a:t>, dobře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živený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u="sng" dirty="0" smtClean="0">
                <a:latin typeface="+mn-lt"/>
              </a:rPr>
              <a:t>otužilý</a:t>
            </a:r>
            <a:r>
              <a:rPr lang="cs-CZ" sz="4800" dirty="0" smtClean="0">
                <a:latin typeface="+mn-lt"/>
              </a:rPr>
              <a:t>, když </a:t>
            </a:r>
            <a:r>
              <a:rPr lang="cs-CZ" sz="4800" u="sng" dirty="0" smtClean="0">
                <a:latin typeface="+mn-lt"/>
              </a:rPr>
              <a:t>není unavený</a:t>
            </a:r>
            <a:r>
              <a:rPr lang="cs-CZ" sz="4800" dirty="0" smtClean="0">
                <a:latin typeface="+mn-lt"/>
              </a:rPr>
              <a:t>,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bílé krvinky</a:t>
            </a:r>
            <a:r>
              <a:rPr lang="cs-CZ" sz="4800" dirty="0" smtClean="0">
                <a:latin typeface="+mn-lt"/>
              </a:rPr>
              <a:t> nad tím nepřítelem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74079" y="2780928"/>
            <a:ext cx="21757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ZVÍTĚZÍ.</a:t>
            </a:r>
            <a:endParaRPr lang="cs-CZ" sz="4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Z6QZ204O\MC900252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29000"/>
            <a:ext cx="345638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62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301608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Motorem, který pohání krev v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těle, je: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204864"/>
            <a:ext cx="20120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SRDCE</a:t>
            </a:r>
            <a:endParaRPr lang="cs-CZ" sz="5400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SFB0X6VD\MP900402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115" y="2555693"/>
            <a:ext cx="5369559" cy="418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16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34" y="1628800"/>
            <a:ext cx="872153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Krev</a:t>
            </a:r>
            <a:r>
              <a:rPr lang="cs-CZ" sz="4800" dirty="0" smtClean="0">
                <a:latin typeface="+mn-lt"/>
              </a:rPr>
              <a:t> je </a:t>
            </a:r>
            <a:r>
              <a:rPr lang="cs-CZ" sz="4800" u="sng" dirty="0" smtClean="0">
                <a:latin typeface="+mn-lt"/>
              </a:rPr>
              <a:t>červená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neprůhledná</a:t>
            </a:r>
            <a:r>
              <a:rPr lang="cs-CZ" sz="4800" dirty="0" smtClean="0">
                <a:latin typeface="+mn-lt"/>
              </a:rPr>
              <a:t/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tekutina</a:t>
            </a:r>
            <a:r>
              <a:rPr lang="cs-CZ" sz="4800" dirty="0" smtClean="0">
                <a:latin typeface="+mn-lt"/>
              </a:rPr>
              <a:t>, která rozvádí po těle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živné látky</a:t>
            </a:r>
            <a:r>
              <a:rPr lang="cs-CZ" sz="4800" dirty="0" smtClean="0">
                <a:latin typeface="+mn-lt"/>
              </a:rPr>
              <a:t>, bojuje </a:t>
            </a:r>
            <a:r>
              <a:rPr lang="cs-CZ" sz="4800" u="sng" dirty="0" smtClean="0">
                <a:latin typeface="+mn-lt"/>
              </a:rPr>
              <a:t>s nákazami</a:t>
            </a:r>
            <a:r>
              <a:rPr lang="cs-CZ" sz="4800" dirty="0" smtClean="0">
                <a:latin typeface="+mn-lt"/>
              </a:rPr>
              <a:t>,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udržuje </a:t>
            </a:r>
            <a:r>
              <a:rPr lang="cs-CZ" sz="4800" u="sng" dirty="0" smtClean="0">
                <a:latin typeface="+mn-lt"/>
              </a:rPr>
              <a:t>stálou tělesnou teplotu</a:t>
            </a:r>
            <a:r>
              <a:rPr lang="cs-CZ" sz="4800" dirty="0" smtClean="0">
                <a:latin typeface="+mn-lt"/>
              </a:rPr>
              <a:t/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a pomáhá </a:t>
            </a:r>
            <a:r>
              <a:rPr lang="cs-CZ" sz="4800" u="sng" dirty="0" smtClean="0">
                <a:latin typeface="+mn-lt"/>
              </a:rPr>
              <a:t>odstraňovat</a:t>
            </a:r>
            <a:r>
              <a:rPr lang="cs-CZ" sz="4800" dirty="0" smtClean="0">
                <a:latin typeface="+mn-lt"/>
              </a:rPr>
              <a:t> z těla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odpadové látky.</a:t>
            </a:r>
            <a:endParaRPr lang="cs-CZ" sz="4800" u="sng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287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45024"/>
            <a:ext cx="2448272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825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69427" y="2060848"/>
            <a:ext cx="936104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latin typeface="+mn-lt"/>
              </a:rPr>
              <a:t>Zdravý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u="sng" dirty="0" smtClean="0">
                <a:latin typeface="+mn-lt"/>
              </a:rPr>
              <a:t>dospělý</a:t>
            </a:r>
            <a:r>
              <a:rPr lang="cs-CZ" sz="4800" dirty="0" smtClean="0">
                <a:latin typeface="+mn-lt"/>
              </a:rPr>
              <a:t> člověk má 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v těle asi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5 až 6 litrů krve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pic>
        <p:nvPicPr>
          <p:cNvPr id="3" name="Picture 2" descr="C:\Users\Lucie\AppData\Local\Microsoft\Windows\Temporary Internet Files\Content.IE5\SFB0X6VD\MC900332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187220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88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188640"/>
            <a:ext cx="8229600" cy="1143000"/>
          </a:xfrm>
        </p:spPr>
        <p:txBody>
          <a:bodyPr/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Krev</a:t>
            </a:r>
            <a:r>
              <a:rPr lang="cs-CZ" sz="4800" dirty="0" smtClean="0">
                <a:latin typeface="+mn-lt"/>
              </a:rPr>
              <a:t> obíhá v těle v </a:t>
            </a:r>
            <a:r>
              <a:rPr lang="cs-CZ" sz="4800" u="sng" dirty="0" smtClean="0">
                <a:latin typeface="+mn-lt"/>
              </a:rPr>
              <a:t>cévách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32HDAXOE\MP900425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84784"/>
            <a:ext cx="187220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943" y="4941168"/>
            <a:ext cx="88860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Pohání ji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srdce</a:t>
            </a:r>
            <a:r>
              <a:rPr lang="cs-CZ" sz="4800" dirty="0" smtClean="0">
                <a:latin typeface="+mn-lt"/>
              </a:rPr>
              <a:t>, které pracuje jako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pumpa.</a:t>
            </a:r>
            <a:endParaRPr lang="cs-CZ" sz="4800" u="sng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2916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78" y="1196752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Malý krevní oběh </a:t>
            </a:r>
            <a:r>
              <a:rPr lang="cs-CZ" sz="4800" dirty="0" smtClean="0">
                <a:latin typeface="+mn-lt"/>
              </a:rPr>
              <a:t>nasytí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krev</a:t>
            </a:r>
            <a:br>
              <a:rPr lang="cs-CZ" sz="4800" dirty="0" smtClean="0">
                <a:solidFill>
                  <a:srgbClr val="FF0000"/>
                </a:solidFill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kyslíkem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v plicích </a:t>
            </a:r>
            <a:r>
              <a:rPr lang="cs-CZ" sz="4800" dirty="0" smtClean="0">
                <a:latin typeface="+mn-lt"/>
              </a:rPr>
              <a:t>a odevzdá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oxid uhličitý</a:t>
            </a:r>
            <a:r>
              <a:rPr lang="cs-CZ" sz="4800" dirty="0" smtClean="0">
                <a:latin typeface="+mn-lt"/>
              </a:rPr>
              <a:t>, který člověk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vydechuje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509120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Velký krevní oběh </a:t>
            </a:r>
            <a:r>
              <a:rPr lang="cs-CZ" sz="4800" dirty="0" smtClean="0">
                <a:latin typeface="+mn-lt"/>
              </a:rPr>
              <a:t>obstarává </a:t>
            </a:r>
          </a:p>
          <a:p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okysličování</a:t>
            </a:r>
            <a:r>
              <a:rPr lang="cs-CZ" sz="4800" dirty="0" smtClean="0">
                <a:latin typeface="+mn-lt"/>
              </a:rPr>
              <a:t> celého těla.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7168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sz="6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Lucie\AppData\Local\Microsoft\Windows\Temporary Internet Files\Content.IE5\MD5YQW23\MC90043440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2520280" cy="237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2132856"/>
            <a:ext cx="71428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1. Který orgán pohání krev v těle?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329309"/>
            <a:ext cx="73625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2. Co můžeš udělat pro své srdce?</a:t>
            </a:r>
            <a:endParaRPr lang="cs-CZ" sz="40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513" y="4719047"/>
            <a:ext cx="7557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3. Kolik litrů krve má zdravý člověk?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0133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525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/>
              <a:t>http://anemie.webnode.cz/anatomie-a-fyziologie/</a:t>
            </a:r>
            <a:endParaRPr lang="cs-CZ" dirty="0" smtClean="0"/>
          </a:p>
          <a:p>
            <a:r>
              <a:rPr lang="cs-CZ" dirty="0" smtClean="0"/>
              <a:t>ŠKODA</a:t>
            </a:r>
            <a:r>
              <a:rPr lang="cs-CZ" dirty="0"/>
              <a:t>, E, </a:t>
            </a:r>
            <a:r>
              <a:rPr lang="cs-CZ" i="1" dirty="0"/>
              <a:t>Přírodověda </a:t>
            </a:r>
            <a:r>
              <a:rPr lang="cs-CZ" dirty="0"/>
              <a:t>pro 5. ročník, 4. vyd., </a:t>
            </a:r>
          </a:p>
          <a:p>
            <a:pPr marL="0" indent="0">
              <a:buNone/>
            </a:pPr>
            <a:r>
              <a:rPr lang="cs-CZ" dirty="0"/>
              <a:t>    Praha 2004: PARTA, s. r. o., </a:t>
            </a:r>
          </a:p>
          <a:p>
            <a:pPr marL="0" indent="0">
              <a:buNone/>
            </a:pPr>
            <a:r>
              <a:rPr lang="cs-CZ" dirty="0"/>
              <a:t>    ISBN 80-85989-93-X</a:t>
            </a:r>
          </a:p>
          <a:p>
            <a:r>
              <a:rPr lang="cs-CZ" dirty="0"/>
              <a:t>KVASNIČKOVÁ, D., FRONĚK, J., </a:t>
            </a:r>
            <a:r>
              <a:rPr lang="cs-CZ" i="1" dirty="0"/>
              <a:t>Prvouka - Živá a neživá příroda, </a:t>
            </a:r>
            <a:r>
              <a:rPr lang="cs-CZ" dirty="0"/>
              <a:t>1. vyd. Praha: FORTUNA, 1993.</a:t>
            </a:r>
          </a:p>
          <a:p>
            <a:pPr marL="0" indent="0">
              <a:buNone/>
            </a:pPr>
            <a:r>
              <a:rPr lang="cs-CZ" dirty="0"/>
              <a:t>    ISBN  80-7168-041-9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</TotalTime>
  <Words>245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Střední odborné učiliště a Základní škola AUTOR: Bc. Lucie Chojnová NÁZEV: VY_32_INOVACE_06_Krevní oběh TÉMA SADY: Přírodověda DATUM: 18. září 2012 ČÍSLO PROJEKTU: CZ.1.07/1.4.00/21.0477</vt:lpstr>
      <vt:lpstr>KREVNÍ</vt:lpstr>
      <vt:lpstr>- Krevní oběh je vnitřní dopravní    síť všech důležitých složek,    potřebných k životu.</vt:lpstr>
      <vt:lpstr>- Krev tvoří červené a bílé krvinky.</vt:lpstr>
      <vt:lpstr>- Když je člověk zdraví, dobře   živený, otužilý, když není unavený,    bílé krvinky nad tím nepřítelem</vt:lpstr>
      <vt:lpstr>- Motorem, který pohání krev v   těle, je:</vt:lpstr>
      <vt:lpstr>-  Krev je červená neprůhledná    tekutina, která rozvádí po těle    živné látky, bojuje s nákazami,     udržuje stálou tělesnou teplotu    a pomáhá odstraňovat z těla    odpadové látky.</vt:lpstr>
      <vt:lpstr>- Zdravý, dospělý člověk má    v těle asi 5 až 6 litrů krve.</vt:lpstr>
      <vt:lpstr>- Krev obíhá v těle v cévách.</vt:lpstr>
      <vt:lpstr>- Malý krevní oběh nasytí krev   kyslíkem v plicích a odevzdá   oxid uhličitý, který člověk    vydechuje.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81</cp:revision>
  <dcterms:created xsi:type="dcterms:W3CDTF">2012-04-21T07:06:25Z</dcterms:created>
  <dcterms:modified xsi:type="dcterms:W3CDTF">2012-11-16T16:30:57Z</dcterms:modified>
</cp:coreProperties>
</file>