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5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648" autoAdjust="0"/>
  </p:normalViewPr>
  <p:slideViewPr>
    <p:cSldViewPr>
      <p:cViewPr varScale="1">
        <p:scale>
          <a:sx n="68" d="100"/>
          <a:sy n="68" d="100"/>
        </p:scale>
        <p:origin x="-7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ultivyuka.estranky.cz/" TargetMode="External"/><Relationship Id="rId3" Type="http://schemas.openxmlformats.org/officeDocument/2006/relationships/hyperlink" Target="http://hobby.idnes.cz/maleho-kutila-zahradnika-ci-kucharku-si-musite-vychovat-zacnete-vybavou-143-/hobby-domov.aspx?c=A091208_142409_hobby-domov_mce" TargetMode="External"/><Relationship Id="rId7" Type="http://schemas.openxmlformats.org/officeDocument/2006/relationships/hyperlink" Target="http://cs.wikipedia.org/wiki/Kojenec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odina.cz/" TargetMode="External"/><Relationship Id="rId5" Type="http://schemas.openxmlformats.org/officeDocument/2006/relationships/hyperlink" Target="http://www.zijemenaplno.cz/Clanky/a263-Z-mileho-vnuka-pres-noc-negativnim-pubertakem.aspx" TargetMode="External"/><Relationship Id="rId4" Type="http://schemas.openxmlformats.org/officeDocument/2006/relationships/hyperlink" Target="http://www.rumburak.cz/janko-mladsi-skolni-vek-%5Bid-BME012%5D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792163" y="1916832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VY_32_INOVACE_14_Průběh lidského života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13. říjen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97768"/>
            <a:ext cx="8229600" cy="1143000"/>
          </a:xfrm>
        </p:spPr>
        <p:txBody>
          <a:bodyPr/>
          <a:lstStyle/>
          <a:p>
            <a:r>
              <a:rPr lang="cs-CZ" sz="9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Průběh</a:t>
            </a:r>
            <a:endParaRPr lang="cs-CZ" sz="96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348880"/>
            <a:ext cx="444224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lidského</a:t>
            </a:r>
            <a:endParaRPr lang="cs-CZ" sz="96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4876418"/>
            <a:ext cx="323094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života</a:t>
            </a:r>
            <a:endParaRPr lang="cs-CZ" sz="96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0621" y="1340768"/>
            <a:ext cx="4293379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683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Novorozenecké období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2001286"/>
            <a:ext cx="885698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ct val="20000"/>
              </a:spcBef>
              <a:buClr>
                <a:srgbClr val="FFCC00"/>
              </a:buClr>
              <a:buSzPct val="120000"/>
              <a:defRPr/>
            </a:pPr>
            <a:r>
              <a:rPr lang="cs-CZ" sz="3600" kern="0" dirty="0" smtClean="0">
                <a:latin typeface="+mn-lt"/>
              </a:rPr>
              <a:t>- výživa </a:t>
            </a:r>
            <a:r>
              <a:rPr lang="cs-CZ" sz="3600" kern="0" dirty="0">
                <a:latin typeface="+mn-lt"/>
              </a:rPr>
              <a:t>- mateřské mléko </a:t>
            </a:r>
            <a:endParaRPr lang="cs-CZ" sz="3600" kern="0" dirty="0" smtClean="0">
              <a:latin typeface="+mn-lt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rgbClr val="FFCC00"/>
              </a:buClr>
              <a:buSzPct val="120000"/>
              <a:defRPr/>
            </a:pPr>
            <a:r>
              <a:rPr lang="cs-CZ" sz="3600" kern="0" dirty="0" smtClean="0">
                <a:latin typeface="+mn-lt"/>
              </a:rPr>
              <a:t>  (</a:t>
            </a:r>
            <a:r>
              <a:rPr lang="cs-CZ" sz="3600" kern="0" dirty="0">
                <a:latin typeface="+mn-lt"/>
              </a:rPr>
              <a:t>až 12x denně)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rgbClr val="FFCC00"/>
              </a:buClr>
              <a:buSzPct val="120000"/>
              <a:defRPr/>
            </a:pPr>
            <a:r>
              <a:rPr lang="cs-CZ" sz="3600" kern="0" dirty="0" smtClean="0">
                <a:latin typeface="+mn-lt"/>
              </a:rPr>
              <a:t>- sací </a:t>
            </a:r>
            <a:r>
              <a:rPr lang="cs-CZ" sz="3600" kern="0" dirty="0">
                <a:latin typeface="+mn-lt"/>
              </a:rPr>
              <a:t>reflex, obranný reflex 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rgbClr val="FFCC00"/>
              </a:buClr>
              <a:buSzPct val="120000"/>
              <a:defRPr/>
            </a:pPr>
            <a:r>
              <a:rPr lang="cs-CZ" sz="3600" kern="0" dirty="0" smtClean="0">
                <a:latin typeface="+mn-lt"/>
              </a:rPr>
              <a:t>  (</a:t>
            </a:r>
            <a:r>
              <a:rPr lang="cs-CZ" sz="3600" kern="0" dirty="0">
                <a:latin typeface="+mn-lt"/>
              </a:rPr>
              <a:t>pláč)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rgbClr val="FFCC00"/>
              </a:buClr>
              <a:buSzPct val="120000"/>
              <a:defRPr/>
            </a:pPr>
            <a:r>
              <a:rPr lang="cs-CZ" sz="3600" kern="0" dirty="0" smtClean="0">
                <a:latin typeface="+mn-lt"/>
              </a:rPr>
              <a:t>- průměrná </a:t>
            </a:r>
            <a:r>
              <a:rPr lang="cs-CZ" sz="3600" kern="0" dirty="0">
                <a:latin typeface="+mn-lt"/>
              </a:rPr>
              <a:t>porodní hmotnost </a:t>
            </a:r>
            <a:r>
              <a:rPr lang="cs-CZ" sz="3600" kern="0" dirty="0" smtClean="0">
                <a:latin typeface="+mn-lt"/>
              </a:rPr>
              <a:t> 2,5 </a:t>
            </a:r>
            <a:r>
              <a:rPr lang="cs-CZ" sz="3600" kern="0" dirty="0">
                <a:latin typeface="+mn-lt"/>
              </a:rPr>
              <a:t>až 4,5 kg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rgbClr val="FFCC00"/>
              </a:buClr>
              <a:buSzPct val="120000"/>
              <a:defRPr/>
            </a:pPr>
            <a:r>
              <a:rPr lang="cs-CZ" sz="3600" kern="0" dirty="0" smtClean="0">
                <a:latin typeface="+mn-lt"/>
              </a:rPr>
              <a:t>- do </a:t>
            </a:r>
            <a:r>
              <a:rPr lang="cs-CZ" sz="3600" kern="0" dirty="0">
                <a:latin typeface="+mn-lt"/>
              </a:rPr>
              <a:t>plínky denně čůrá až </a:t>
            </a:r>
            <a:r>
              <a:rPr lang="cs-CZ" sz="3600" kern="0" dirty="0" smtClean="0">
                <a:latin typeface="+mn-lt"/>
              </a:rPr>
              <a:t>40 krát </a:t>
            </a:r>
            <a:r>
              <a:rPr lang="cs-CZ" sz="3600" kern="0" dirty="0">
                <a:latin typeface="+mn-lt"/>
              </a:rPr>
              <a:t>a kaká až </a:t>
            </a:r>
            <a:endParaRPr lang="cs-CZ" sz="3600" kern="0" dirty="0" smtClean="0">
              <a:latin typeface="+mn-lt"/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rgbClr val="FFCC00"/>
              </a:buClr>
              <a:buSzPct val="120000"/>
              <a:defRPr/>
            </a:pPr>
            <a:r>
              <a:rPr lang="cs-CZ" sz="3600" kern="0" dirty="0" smtClean="0">
                <a:latin typeface="+mn-lt"/>
              </a:rPr>
              <a:t>  6x</a:t>
            </a:r>
            <a:r>
              <a:rPr lang="cs-CZ" sz="3600" kern="0" dirty="0">
                <a:latin typeface="+mn-lt"/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1484784"/>
            <a:ext cx="24561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 28. dne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0738" y="1268760"/>
            <a:ext cx="2991742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098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6877"/>
            <a:ext cx="8229600" cy="1143000"/>
          </a:xfrm>
        </p:spPr>
        <p:txBody>
          <a:bodyPr/>
          <a:lstStyle/>
          <a:p>
            <a:r>
              <a:rPr lang="cs-CZ" b="1" i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Kojenecké období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02306"/>
            <a:ext cx="247294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1309982"/>
            <a:ext cx="651621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+mn-lt"/>
              </a:rPr>
              <a:t>- otáčí a zvedá hlavičku</a:t>
            </a:r>
          </a:p>
          <a:p>
            <a:r>
              <a:rPr lang="cs-CZ" sz="3600" dirty="0" smtClean="0">
                <a:latin typeface="+mn-lt"/>
              </a:rPr>
              <a:t>- hlavní potravou mléko</a:t>
            </a:r>
            <a:endParaRPr lang="cs-CZ" sz="3600" dirty="0">
              <a:latin typeface="+mn-lt"/>
            </a:endParaRPr>
          </a:p>
          <a:p>
            <a:r>
              <a:rPr lang="cs-CZ" sz="3600" dirty="0" smtClean="0">
                <a:latin typeface="+mn-lt"/>
              </a:rPr>
              <a:t>- uchopí </a:t>
            </a:r>
            <a:r>
              <a:rPr lang="cs-CZ" sz="3600" dirty="0">
                <a:latin typeface="+mn-lt"/>
              </a:rPr>
              <a:t>předměty ve </a:t>
            </a:r>
            <a:r>
              <a:rPr lang="cs-CZ" sz="3600" dirty="0" smtClean="0">
                <a:latin typeface="+mn-lt"/>
              </a:rPr>
              <a:t>své blízkosti</a:t>
            </a:r>
            <a:endParaRPr lang="cs-CZ" sz="3600" dirty="0">
              <a:latin typeface="+mn-lt"/>
            </a:endParaRPr>
          </a:p>
          <a:p>
            <a:r>
              <a:rPr lang="cs-CZ" sz="3600" dirty="0" smtClean="0">
                <a:latin typeface="+mn-lt"/>
              </a:rPr>
              <a:t>- sleduje </a:t>
            </a:r>
            <a:r>
              <a:rPr lang="cs-CZ" sz="3600" dirty="0">
                <a:latin typeface="+mn-lt"/>
              </a:rPr>
              <a:t>dění ve svém </a:t>
            </a:r>
            <a:r>
              <a:rPr lang="cs-CZ" sz="3600" dirty="0" smtClean="0">
                <a:latin typeface="+mn-lt"/>
              </a:rPr>
              <a:t>okolí</a:t>
            </a:r>
          </a:p>
          <a:p>
            <a:r>
              <a:rPr lang="cs-CZ" sz="3600" dirty="0" smtClean="0">
                <a:latin typeface="+mn-lt"/>
              </a:rPr>
              <a:t>- sahá po </a:t>
            </a:r>
            <a:r>
              <a:rPr lang="cs-CZ" sz="3600" dirty="0">
                <a:latin typeface="+mn-lt"/>
              </a:rPr>
              <a:t>věcech</a:t>
            </a:r>
          </a:p>
          <a:p>
            <a:r>
              <a:rPr lang="cs-CZ" sz="3600" dirty="0" smtClean="0">
                <a:latin typeface="+mn-lt"/>
              </a:rPr>
              <a:t>- převaluje </a:t>
            </a:r>
            <a:r>
              <a:rPr lang="cs-CZ" sz="3600" dirty="0">
                <a:latin typeface="+mn-lt"/>
              </a:rPr>
              <a:t>se </a:t>
            </a:r>
            <a:r>
              <a:rPr lang="cs-CZ" sz="3600" dirty="0" smtClean="0">
                <a:latin typeface="+mn-lt"/>
              </a:rPr>
              <a:t>vzpřímit </a:t>
            </a:r>
            <a:r>
              <a:rPr lang="cs-CZ" sz="3600" dirty="0">
                <a:latin typeface="+mn-lt"/>
              </a:rPr>
              <a:t>hlavičku</a:t>
            </a:r>
          </a:p>
          <a:p>
            <a:r>
              <a:rPr lang="cs-CZ" sz="3600" dirty="0" smtClean="0">
                <a:latin typeface="+mn-lt"/>
              </a:rPr>
              <a:t>- samostatně sedí</a:t>
            </a:r>
            <a:endParaRPr lang="cs-CZ" sz="3600" dirty="0">
              <a:latin typeface="+mn-lt"/>
            </a:endParaRPr>
          </a:p>
          <a:p>
            <a:r>
              <a:rPr lang="cs-CZ" sz="3600" dirty="0" smtClean="0">
                <a:latin typeface="+mn-lt"/>
              </a:rPr>
              <a:t>- smyslově vnímá</a:t>
            </a:r>
            <a:endParaRPr lang="cs-CZ" sz="3600" dirty="0">
              <a:latin typeface="+mn-lt"/>
            </a:endParaRPr>
          </a:p>
          <a:p>
            <a:r>
              <a:rPr lang="cs-CZ" sz="3600" dirty="0" smtClean="0">
                <a:latin typeface="+mn-lt"/>
              </a:rPr>
              <a:t>- léze </a:t>
            </a:r>
            <a:r>
              <a:rPr lang="cs-CZ" sz="3600" dirty="0">
                <a:latin typeface="+mn-lt"/>
              </a:rPr>
              <a:t>po </a:t>
            </a:r>
            <a:r>
              <a:rPr lang="cs-CZ" sz="3600" dirty="0" smtClean="0">
                <a:latin typeface="+mn-lt"/>
              </a:rPr>
              <a:t>čtyřech </a:t>
            </a:r>
          </a:p>
          <a:p>
            <a:r>
              <a:rPr lang="cs-CZ" sz="3600" dirty="0" smtClean="0">
                <a:latin typeface="+mn-lt"/>
              </a:rPr>
              <a:t>- žvatlá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776" y="836712"/>
            <a:ext cx="35987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 konce 1. roku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7030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Batolivé období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35987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 konce 3. roku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505" y="2132856"/>
            <a:ext cx="705678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+mn-lt"/>
              </a:rPr>
              <a:t>- růst </a:t>
            </a:r>
            <a:r>
              <a:rPr lang="cs-CZ" sz="3600" dirty="0">
                <a:latin typeface="+mn-lt"/>
              </a:rPr>
              <a:t>se zpomaluje</a:t>
            </a:r>
          </a:p>
          <a:p>
            <a:r>
              <a:rPr lang="cs-CZ" sz="3600" dirty="0" smtClean="0">
                <a:latin typeface="+mn-lt"/>
              </a:rPr>
              <a:t>- chůze </a:t>
            </a:r>
            <a:r>
              <a:rPr lang="cs-CZ" sz="3600" dirty="0">
                <a:latin typeface="+mn-lt"/>
              </a:rPr>
              <a:t>je zpočátku batolivá, nejistá, </a:t>
            </a:r>
            <a:endParaRPr lang="cs-CZ" sz="3600" dirty="0" smtClean="0">
              <a:latin typeface="+mn-lt"/>
            </a:endParaRP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později </a:t>
            </a:r>
            <a:r>
              <a:rPr lang="cs-CZ" sz="3600" dirty="0">
                <a:latin typeface="+mn-lt"/>
              </a:rPr>
              <a:t>začíná běhat a skákat</a:t>
            </a:r>
          </a:p>
          <a:p>
            <a:r>
              <a:rPr lang="cs-CZ" sz="3600" dirty="0" smtClean="0">
                <a:latin typeface="+mn-lt"/>
              </a:rPr>
              <a:t>- učí </a:t>
            </a:r>
            <a:r>
              <a:rPr lang="cs-CZ" sz="3600" dirty="0">
                <a:latin typeface="+mn-lt"/>
              </a:rPr>
              <a:t>se základním hygienickým </a:t>
            </a:r>
            <a:endParaRPr lang="cs-CZ" sz="3600" dirty="0" smtClean="0">
              <a:latin typeface="+mn-lt"/>
            </a:endParaRP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návykům</a:t>
            </a:r>
            <a:endParaRPr lang="cs-CZ" sz="3600" dirty="0">
              <a:latin typeface="+mn-lt"/>
            </a:endParaRPr>
          </a:p>
          <a:p>
            <a:r>
              <a:rPr lang="cs-CZ" sz="3600" dirty="0" smtClean="0">
                <a:latin typeface="+mn-lt"/>
              </a:rPr>
              <a:t>- je </a:t>
            </a:r>
            <a:r>
              <a:rPr lang="cs-CZ" sz="3600" dirty="0">
                <a:latin typeface="+mn-lt"/>
              </a:rPr>
              <a:t>velmi zvídavé, vyžaduje stálou </a:t>
            </a:r>
            <a:endParaRPr lang="cs-CZ" sz="3600" dirty="0" smtClean="0">
              <a:latin typeface="+mn-lt"/>
            </a:endParaRP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pozornost</a:t>
            </a:r>
            <a:endParaRPr lang="cs-CZ" sz="3600" dirty="0">
              <a:latin typeface="+mn-lt"/>
            </a:endParaRPr>
          </a:p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dirty="0">
                <a:latin typeface="+mn-lt"/>
              </a:rPr>
              <a:t>rozvíjí řeč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564" y="836712"/>
            <a:ext cx="2267744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617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Předškolní období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-37964" y="2422629"/>
            <a:ext cx="35987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 konce 6. roku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48199" y="2875172"/>
            <a:ext cx="78488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+mn-lt"/>
              </a:rPr>
              <a:t>- rozvoj tvořivosti, paměti, představivosti</a:t>
            </a:r>
          </a:p>
          <a:p>
            <a:r>
              <a:rPr lang="cs-CZ" sz="3600" dirty="0" smtClean="0">
                <a:latin typeface="+mn-lt"/>
              </a:rPr>
              <a:t>- rozvíjí </a:t>
            </a:r>
            <a:r>
              <a:rPr lang="cs-CZ" sz="3600" dirty="0">
                <a:latin typeface="+mn-lt"/>
              </a:rPr>
              <a:t>se jemná motorika /kreslení, </a:t>
            </a:r>
            <a:endParaRPr lang="cs-CZ" sz="3600" dirty="0" smtClean="0">
              <a:latin typeface="+mn-lt"/>
            </a:endParaRP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zkouší </a:t>
            </a:r>
            <a:r>
              <a:rPr lang="cs-CZ" sz="3600" dirty="0">
                <a:latin typeface="+mn-lt"/>
              </a:rPr>
              <a:t>psát své jméno/</a:t>
            </a:r>
          </a:p>
          <a:p>
            <a:r>
              <a:rPr lang="cs-CZ" sz="3600" dirty="0" smtClean="0">
                <a:latin typeface="+mn-lt"/>
              </a:rPr>
              <a:t>- ztenčuje </a:t>
            </a:r>
            <a:r>
              <a:rPr lang="cs-CZ" sz="3600" dirty="0">
                <a:latin typeface="+mn-lt"/>
              </a:rPr>
              <a:t>se vrstva podkožního tuku</a:t>
            </a:r>
            <a:r>
              <a:rPr lang="cs-CZ" sz="3600" dirty="0" smtClean="0">
                <a:latin typeface="+mn-lt"/>
              </a:rPr>
              <a:t>,</a:t>
            </a:r>
          </a:p>
          <a:p>
            <a:r>
              <a:rPr lang="cs-CZ" sz="3600" dirty="0" smtClean="0">
                <a:latin typeface="+mn-lt"/>
              </a:rPr>
              <a:t>  začíná </a:t>
            </a:r>
            <a:r>
              <a:rPr lang="cs-CZ" sz="3600" dirty="0">
                <a:latin typeface="+mn-lt"/>
              </a:rPr>
              <a:t>být vytáhlejší</a:t>
            </a:r>
          </a:p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dirty="0">
                <a:latin typeface="+mn-lt"/>
              </a:rPr>
              <a:t>prodlužují se končetiny</a:t>
            </a:r>
          </a:p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dirty="0">
                <a:latin typeface="+mn-lt"/>
              </a:rPr>
              <a:t>formuje se sociální cítění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945569"/>
            <a:ext cx="2268012" cy="1929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3143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Mladší školní věk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3507" y="2750780"/>
            <a:ext cx="3832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 konce 11. roku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145" y="3275985"/>
            <a:ext cx="734481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+mn-lt"/>
              </a:rPr>
              <a:t>- prořezávají se trvalé zuby</a:t>
            </a:r>
          </a:p>
          <a:p>
            <a:r>
              <a:rPr lang="cs-CZ" sz="3600" dirty="0" smtClean="0">
                <a:latin typeface="+mn-lt"/>
              </a:rPr>
              <a:t>- počátek </a:t>
            </a:r>
            <a:r>
              <a:rPr lang="cs-CZ" sz="3600" dirty="0">
                <a:latin typeface="+mn-lt"/>
              </a:rPr>
              <a:t>školní docházky</a:t>
            </a:r>
          </a:p>
          <a:p>
            <a:r>
              <a:rPr lang="cs-CZ" sz="3600" dirty="0" smtClean="0">
                <a:latin typeface="+mn-lt"/>
              </a:rPr>
              <a:t>- vyšší </a:t>
            </a:r>
            <a:r>
              <a:rPr lang="cs-CZ" sz="3600" dirty="0">
                <a:latin typeface="+mn-lt"/>
              </a:rPr>
              <a:t>nároky na soustředění, </a:t>
            </a:r>
            <a:r>
              <a:rPr lang="cs-CZ" sz="3600" dirty="0" smtClean="0">
                <a:latin typeface="+mn-lt"/>
              </a:rPr>
              <a:t>rozvoj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>
                <a:latin typeface="+mn-lt"/>
              </a:rPr>
              <a:t>duševních schopností</a:t>
            </a:r>
          </a:p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dirty="0">
                <a:latin typeface="+mn-lt"/>
              </a:rPr>
              <a:t>učí se zvládat jemné pohyby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92696"/>
            <a:ext cx="2339751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4881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Starší školní věk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9266" y="2708920"/>
            <a:ext cx="37093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 konce 14 roku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404" y="3212976"/>
            <a:ext cx="769820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+mn-lt"/>
              </a:rPr>
              <a:t>- nastupuje </a:t>
            </a:r>
            <a:r>
              <a:rPr lang="cs-CZ" sz="3600" dirty="0">
                <a:latin typeface="+mn-lt"/>
              </a:rPr>
              <a:t>puberta, období velkých </a:t>
            </a:r>
            <a:endParaRPr lang="cs-CZ" sz="3600" dirty="0" smtClean="0">
              <a:latin typeface="+mn-lt"/>
            </a:endParaRP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tělesných </a:t>
            </a:r>
            <a:r>
              <a:rPr lang="cs-CZ" sz="3600" dirty="0">
                <a:latin typeface="+mn-lt"/>
              </a:rPr>
              <a:t>a duševních změn spojených </a:t>
            </a:r>
            <a:endParaRPr lang="cs-CZ" sz="3600" dirty="0" smtClean="0">
              <a:latin typeface="+mn-lt"/>
            </a:endParaRP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s </a:t>
            </a:r>
            <a:r>
              <a:rPr lang="cs-CZ" sz="3600" dirty="0">
                <a:latin typeface="+mn-lt"/>
              </a:rPr>
              <a:t>dospíváním</a:t>
            </a:r>
          </a:p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dirty="0">
                <a:latin typeface="+mn-lt"/>
              </a:rPr>
              <a:t>rozvoj druhotných pohlavních znaků</a:t>
            </a:r>
          </a:p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dirty="0">
                <a:latin typeface="+mn-lt"/>
              </a:rPr>
              <a:t>začínají fungovat pohlavní žlázy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5788"/>
            <a:ext cx="2699792" cy="2902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94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Dorostové období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1877615"/>
            <a:ext cx="24736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 18 roku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33393" y="2492896"/>
            <a:ext cx="734169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sz="3600" dirty="0" smtClean="0">
                <a:latin typeface="+mn-lt"/>
              </a:rPr>
              <a:t>- toto </a:t>
            </a:r>
            <a:r>
              <a:rPr lang="cs-CZ" sz="3600" dirty="0">
                <a:latin typeface="+mn-lt"/>
              </a:rPr>
              <a:t>období se nazývá </a:t>
            </a:r>
            <a:r>
              <a:rPr lang="cs-CZ" sz="3600" dirty="0" smtClean="0">
                <a:latin typeface="+mn-lt"/>
              </a:rPr>
              <a:t>také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 adolescence</a:t>
            </a:r>
          </a:p>
          <a:p>
            <a:r>
              <a:rPr lang="cs-CZ" sz="3600" dirty="0" smtClean="0">
                <a:latin typeface="+mn-lt"/>
              </a:rPr>
              <a:t>- tělesný </a:t>
            </a:r>
            <a:r>
              <a:rPr lang="cs-CZ" sz="3600" dirty="0">
                <a:latin typeface="+mn-lt"/>
              </a:rPr>
              <a:t>vývoj se zpomaluje, rozvíjí se </a:t>
            </a:r>
            <a:endParaRPr lang="cs-CZ" sz="3600" dirty="0" smtClean="0">
              <a:latin typeface="+mn-lt"/>
            </a:endParaRP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duševní </a:t>
            </a:r>
            <a:r>
              <a:rPr lang="cs-CZ" sz="3600" dirty="0">
                <a:latin typeface="+mn-lt"/>
              </a:rPr>
              <a:t>schopnosti (paměť, </a:t>
            </a:r>
            <a:r>
              <a:rPr lang="cs-CZ" sz="3600" dirty="0" smtClean="0">
                <a:latin typeface="+mn-lt"/>
              </a:rPr>
              <a:t>logická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>
                <a:latin typeface="+mn-lt"/>
              </a:rPr>
              <a:t>úvaha…)</a:t>
            </a:r>
          </a:p>
          <a:p>
            <a:r>
              <a:rPr lang="cs-CZ" sz="3600" dirty="0" smtClean="0">
                <a:latin typeface="+mn-lt"/>
              </a:rPr>
              <a:t>- výborně </a:t>
            </a:r>
            <a:r>
              <a:rPr lang="cs-CZ" sz="3600" dirty="0">
                <a:latin typeface="+mn-lt"/>
              </a:rPr>
              <a:t>vyvinuté pohybové </a:t>
            </a:r>
            <a:endParaRPr lang="cs-CZ" sz="3600" dirty="0" smtClean="0">
              <a:latin typeface="+mn-lt"/>
            </a:endParaRP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schopnosti</a:t>
            </a:r>
            <a:endParaRPr lang="cs-CZ" sz="3600" dirty="0">
              <a:latin typeface="+mn-lt"/>
            </a:endParaRPr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pic>
        <p:nvPicPr>
          <p:cNvPr id="3074" name="Picture 2" descr="C:\Users\Lucie\AppData\Local\Microsoft\Windows\Temporary Internet Files\Content.IE5\Z6QZ204O\MP9004485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5217" y="175462"/>
            <a:ext cx="205711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14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Dospělost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2708920"/>
            <a:ext cx="26957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18 - 30 roků 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13138" y="3212976"/>
            <a:ext cx="72362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+mn-lt"/>
              </a:rPr>
              <a:t>- vrchol </a:t>
            </a:r>
            <a:r>
              <a:rPr lang="cs-CZ" sz="3600" dirty="0">
                <a:latin typeface="+mn-lt"/>
              </a:rPr>
              <a:t>tělesné </a:t>
            </a:r>
            <a:r>
              <a:rPr lang="cs-CZ" sz="3600" dirty="0" smtClean="0">
                <a:latin typeface="+mn-lt"/>
              </a:rPr>
              <a:t> výkonnosti</a:t>
            </a:r>
            <a:endParaRPr lang="cs-CZ" sz="3600" dirty="0">
              <a:latin typeface="+mn-lt"/>
            </a:endParaRPr>
          </a:p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dirty="0">
                <a:latin typeface="+mn-lt"/>
              </a:rPr>
              <a:t>dozrávání osobnosti</a:t>
            </a:r>
          </a:p>
          <a:p>
            <a:r>
              <a:rPr lang="cs-CZ" sz="3600" dirty="0" smtClean="0">
                <a:latin typeface="+mn-lt"/>
              </a:rPr>
              <a:t>- osamostatnění</a:t>
            </a:r>
            <a:r>
              <a:rPr lang="cs-CZ" sz="3600" dirty="0">
                <a:latin typeface="+mn-lt"/>
              </a:rPr>
              <a:t>, založení </a:t>
            </a:r>
            <a:r>
              <a:rPr lang="cs-CZ" sz="3600" dirty="0" smtClean="0">
                <a:latin typeface="+mn-lt"/>
              </a:rPr>
              <a:t>vlastní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>
                <a:latin typeface="+mn-lt"/>
              </a:rPr>
              <a:t>rodiny</a:t>
            </a:r>
          </a:p>
        </p:txBody>
      </p:sp>
      <p:pic>
        <p:nvPicPr>
          <p:cNvPr id="4098" name="Picture 2" descr="C:\Users\Lucie\AppData\Local\Microsoft\Windows\Temporary Internet Files\Content.IE5\Z6QZ204O\MP9004394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8761"/>
            <a:ext cx="3049160" cy="297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766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8229600" cy="1143000"/>
          </a:xfrm>
        </p:spPr>
        <p:txBody>
          <a:bodyPr/>
          <a:lstStyle/>
          <a:p>
            <a:r>
              <a:rPr lang="cs-CZ" b="1" i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Zralost a střední věk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-20528" y="1946393"/>
            <a:ext cx="26957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30 - 45 roků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20528" y="2564904"/>
            <a:ext cx="730830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+mn-lt"/>
              </a:rPr>
              <a:t>- tělesná </a:t>
            </a:r>
            <a:r>
              <a:rPr lang="cs-CZ" sz="3600" dirty="0">
                <a:latin typeface="+mn-lt"/>
              </a:rPr>
              <a:t>i duševní zralost</a:t>
            </a:r>
          </a:p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dirty="0">
                <a:latin typeface="+mn-lt"/>
              </a:rPr>
              <a:t>získávání zkušeností</a:t>
            </a:r>
          </a:p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dirty="0">
                <a:latin typeface="+mn-lt"/>
              </a:rPr>
              <a:t>největší pracovní aktivita</a:t>
            </a:r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pic>
        <p:nvPicPr>
          <p:cNvPr id="5122" name="Picture 2" descr="C:\Users\Lucie\AppData\Local\Microsoft\Windows\Temporary Internet Files\Content.IE5\SFB0X6VD\MP9004484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8640"/>
            <a:ext cx="2564726" cy="2946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59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r>
              <a:rPr lang="cs-CZ" b="1" i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Stáří a vysoké stáří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031" y="2780928"/>
            <a:ext cx="26957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60 - 75 roků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8594" y="3284984"/>
            <a:ext cx="803697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+mn-lt"/>
              </a:rPr>
              <a:t>- činnost </a:t>
            </a:r>
            <a:r>
              <a:rPr lang="cs-CZ" sz="3600" dirty="0">
                <a:latin typeface="+mn-lt"/>
              </a:rPr>
              <a:t>tělesných soustav se snižuje</a:t>
            </a:r>
          </a:p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dirty="0">
                <a:latin typeface="+mn-lt"/>
              </a:rPr>
              <a:t>zmenšuje se podíl vody v těle</a:t>
            </a:r>
          </a:p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dirty="0">
                <a:latin typeface="+mn-lt"/>
              </a:rPr>
              <a:t>řídnutí kostí</a:t>
            </a:r>
          </a:p>
        </p:txBody>
      </p:sp>
      <p:pic>
        <p:nvPicPr>
          <p:cNvPr id="6147" name="Picture 3" descr="C:\Users\Lucie\AppData\Local\Microsoft\Windows\Temporary Internet Files\Content.IE5\SFB0X6VD\MP9001852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0"/>
            <a:ext cx="2483768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9967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522701"/>
            <a:ext cx="8337104" cy="1143000"/>
          </a:xfrm>
        </p:spPr>
        <p:txBody>
          <a:bodyPr/>
          <a:lstStyle/>
          <a:p>
            <a:pPr algn="l"/>
            <a:r>
              <a:rPr lang="cs-CZ" sz="3600" dirty="0" smtClean="0">
                <a:latin typeface="+mn-lt"/>
              </a:rPr>
              <a:t> Na příští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hodinu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dirty="0" smtClean="0">
                <a:solidFill>
                  <a:srgbClr val="FF0000"/>
                </a:solidFill>
                <a:latin typeface="+mn-lt"/>
              </a:rPr>
              <a:t>přírodovědy</a:t>
            </a:r>
            <a:r>
              <a:rPr lang="cs-CZ" sz="3600" dirty="0" smtClean="0">
                <a:latin typeface="+mn-lt"/>
              </a:rPr>
              <a:t/>
            </a:r>
            <a:br>
              <a:rPr lang="cs-CZ" sz="3600" dirty="0" smtClean="0">
                <a:latin typeface="+mn-lt"/>
              </a:rPr>
            </a:br>
            <a:r>
              <a:rPr lang="cs-CZ" sz="3600" dirty="0" smtClean="0">
                <a:latin typeface="+mn-lt"/>
              </a:rPr>
              <a:t> přines </a:t>
            </a:r>
            <a:r>
              <a:rPr lang="cs-CZ" sz="3600" u="sng" dirty="0" smtClean="0">
                <a:latin typeface="+mn-lt"/>
              </a:rPr>
              <a:t>fotografie lidí</a:t>
            </a:r>
            <a:r>
              <a:rPr lang="cs-CZ" sz="3600" dirty="0" smtClean="0">
                <a:latin typeface="+mn-lt"/>
              </a:rPr>
              <a:t/>
            </a:r>
            <a:br>
              <a:rPr lang="cs-CZ" sz="3600" dirty="0" smtClean="0">
                <a:latin typeface="+mn-lt"/>
              </a:rPr>
            </a:br>
            <a:r>
              <a:rPr lang="cs-CZ" sz="3600" dirty="0" smtClean="0">
                <a:latin typeface="+mn-lt"/>
              </a:rPr>
              <a:t> z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různého období života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a</a:t>
            </a:r>
            <a:br>
              <a:rPr lang="cs-CZ" sz="3600" dirty="0" smtClean="0">
                <a:latin typeface="+mn-lt"/>
              </a:rPr>
            </a:br>
            <a:r>
              <a:rPr lang="cs-CZ" sz="3600" dirty="0" smtClean="0">
                <a:latin typeface="+mn-lt"/>
              </a:rPr>
              <a:t> sestav je podle toho,</a:t>
            </a:r>
            <a:br>
              <a:rPr lang="cs-CZ" sz="3600" dirty="0" smtClean="0">
                <a:latin typeface="+mn-lt"/>
              </a:rPr>
            </a:br>
            <a:r>
              <a:rPr lang="cs-CZ" sz="3600" dirty="0" smtClean="0">
                <a:latin typeface="+mn-lt"/>
              </a:rPr>
              <a:t> jak probíhá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lidský život.</a:t>
            </a:r>
            <a:endParaRPr lang="cs-CZ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9218" name="Picture 2" descr="C:\Users\Lucie\AppData\Local\Microsoft\Windows\Temporary Internet Files\Content.IE5\Z6QZ204O\MP9004394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80728"/>
            <a:ext cx="3096343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291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4525963"/>
          </a:xfrm>
        </p:spPr>
        <p:txBody>
          <a:bodyPr/>
          <a:lstStyle/>
          <a:p>
            <a:r>
              <a:rPr lang="cs-CZ" sz="1800" dirty="0" smtClean="0"/>
              <a:t>vlastní zdroje</a:t>
            </a:r>
          </a:p>
          <a:p>
            <a:r>
              <a:rPr lang="cs-CZ" sz="1800" dirty="0" smtClean="0">
                <a:hlinkClick r:id="rId2"/>
              </a:rPr>
              <a:t>http://office.microsoft.com</a:t>
            </a:r>
            <a:r>
              <a:rPr lang="cs-CZ" sz="1800" dirty="0" smtClean="0"/>
              <a:t> – </a:t>
            </a:r>
            <a:r>
              <a:rPr lang="cs-CZ" sz="1800" dirty="0" smtClean="0"/>
              <a:t>kliparty</a:t>
            </a:r>
          </a:p>
          <a:p>
            <a:r>
              <a:rPr lang="cs-CZ" sz="1800" dirty="0">
                <a:hlinkClick r:id="rId3"/>
              </a:rPr>
              <a:t>http://hobby.idnes.cz/maleho-kutila-zahradnika-ci-kucharku-si-musite-vychovat-zacnete-vybavou-143-/</a:t>
            </a:r>
            <a:r>
              <a:rPr lang="cs-CZ" sz="1800" dirty="0" smtClean="0">
                <a:hlinkClick r:id="rId3"/>
              </a:rPr>
              <a:t>hobby-domov.aspx?c=A091208_142409_hobby-domov_mce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http://www.rumburak.cz/janko-mladsi-skolni-vek-%</a:t>
            </a:r>
            <a:r>
              <a:rPr lang="cs-CZ" sz="1800" dirty="0" smtClean="0">
                <a:hlinkClick r:id="rId4"/>
              </a:rPr>
              <a:t>5Bid-BME012%5D.htm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</a:t>
            </a:r>
            <a:r>
              <a:rPr lang="cs-CZ" sz="1800">
                <a:hlinkClick r:id="rId5"/>
              </a:rPr>
              <a:t>://</a:t>
            </a:r>
            <a:r>
              <a:rPr lang="cs-CZ" sz="1800" smtClean="0">
                <a:hlinkClick r:id="rId5"/>
              </a:rPr>
              <a:t>www.zijemenaplno.cz/Clanky/a263-Z-mileho-vnuka-pres-noc-negativnim-pubertakem.aspx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htthttp://tn.nova.cz/zpravy/zahranici/matka-zabila-sve-ctyri-deti-tela-schovala-v-kufrech-po-dome.htmlp</a:t>
            </a:r>
            <a:r>
              <a:rPr lang="cs-CZ" sz="1800" dirty="0">
                <a:hlinkClick r:id="rId6"/>
              </a:rPr>
              <a:t>://</a:t>
            </a:r>
            <a:r>
              <a:rPr lang="cs-CZ" sz="1800" dirty="0" smtClean="0">
                <a:hlinkClick r:id="rId6"/>
              </a:rPr>
              <a:t>www.rodina.cz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</a:t>
            </a:r>
            <a:r>
              <a:rPr lang="cs-CZ" sz="1800" dirty="0" smtClean="0">
                <a:hlinkClick r:id="rId7"/>
              </a:rPr>
              <a:t>ttp</a:t>
            </a:r>
            <a:r>
              <a:rPr lang="cs-CZ" sz="1800" dirty="0">
                <a:hlinkClick r:id="rId7"/>
              </a:rPr>
              <a:t>://</a:t>
            </a:r>
            <a:r>
              <a:rPr lang="cs-CZ" sz="1800" dirty="0" smtClean="0">
                <a:hlinkClick r:id="rId7"/>
              </a:rPr>
              <a:t>cs.wikipedia.org/wiki/Kojenec</a:t>
            </a:r>
            <a:endParaRPr lang="cs-CZ" sz="1800" dirty="0" smtClean="0"/>
          </a:p>
          <a:p>
            <a:r>
              <a:rPr lang="cs-CZ" sz="1800" dirty="0" smtClean="0"/>
              <a:t>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www.multivyuka.estranky.cz</a:t>
            </a:r>
            <a:endParaRPr lang="cs-CZ" sz="1800" dirty="0" smtClean="0"/>
          </a:p>
          <a:p>
            <a:r>
              <a:rPr lang="cs-CZ" sz="1800" dirty="0"/>
              <a:t>http://www.rodina.cz/scripts/detail.asp?id=8234</a:t>
            </a:r>
            <a:endParaRPr lang="cs-CZ" sz="1800" dirty="0" smtClean="0"/>
          </a:p>
          <a:p>
            <a:r>
              <a:rPr lang="cs-CZ" sz="1800" dirty="0"/>
              <a:t>http://penicka-terka-the-sims.blog.cz/0906</a:t>
            </a:r>
            <a:endParaRPr lang="cs-CZ" sz="1800" dirty="0" smtClean="0"/>
          </a:p>
          <a:p>
            <a:r>
              <a:rPr lang="cs-CZ" sz="1800" dirty="0"/>
              <a:t>KVASNIČKOVÁ, D., FRONĚK, J., </a:t>
            </a:r>
            <a:r>
              <a:rPr lang="cs-CZ" sz="1800" i="1" dirty="0"/>
              <a:t>Prvouka - Živá a neživá příroda, </a:t>
            </a:r>
            <a:r>
              <a:rPr lang="cs-CZ" sz="1800" dirty="0"/>
              <a:t>1. vyd. Praha: FORTUNA, 1993.</a:t>
            </a:r>
          </a:p>
          <a:p>
            <a:pPr marL="0" indent="0">
              <a:buNone/>
            </a:pPr>
            <a:r>
              <a:rPr lang="cs-CZ" sz="1800" dirty="0"/>
              <a:t>    </a:t>
            </a:r>
            <a:r>
              <a:rPr lang="cs-CZ" sz="1800" dirty="0" smtClean="0"/>
              <a:t>   ISBN  </a:t>
            </a:r>
            <a:r>
              <a:rPr lang="cs-CZ" sz="1800" dirty="0"/>
              <a:t>80-7168-041-9</a:t>
            </a:r>
          </a:p>
          <a:p>
            <a:endParaRPr lang="cs-CZ" sz="1800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</TotalTime>
  <Words>471</Words>
  <Application>Microsoft Office PowerPoint</Application>
  <PresentationFormat>Předvádění na obrazovce (4:3)</PresentationFormat>
  <Paragraphs>105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NÁZEV ŠKOLY: Střední odborné učiliště a Základní škola AUTOR: Bc. Lucie Chojnová NÁZEV: VY_32_INOVACE_14_Průběh lidského života TÉMA SADY: Přírodověda DATUM: 13. říjen 2012 ČÍSLO PROJEKTU: CZ.1.07/1.4.00/21.0477</vt:lpstr>
      <vt:lpstr>Průběh</vt:lpstr>
      <vt:lpstr>Novorozenecké období</vt:lpstr>
      <vt:lpstr>Kojenecké období</vt:lpstr>
      <vt:lpstr>Batolivé období</vt:lpstr>
      <vt:lpstr>Předškolní období</vt:lpstr>
      <vt:lpstr>Mladší školní věk</vt:lpstr>
      <vt:lpstr>Starší školní věk</vt:lpstr>
      <vt:lpstr>Dorostové období</vt:lpstr>
      <vt:lpstr>Dospělost</vt:lpstr>
      <vt:lpstr>Zralost a střední věk</vt:lpstr>
      <vt:lpstr>Stáří a vysoké stáří</vt:lpstr>
      <vt:lpstr> Na příští hodinu přírodovědy  přines fotografie lidí  z různého období života a  sestav je podle toho,  jak probíhá lidský život.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86</cp:revision>
  <dcterms:created xsi:type="dcterms:W3CDTF">2012-04-21T07:06:25Z</dcterms:created>
  <dcterms:modified xsi:type="dcterms:W3CDTF">2012-11-16T17:57:31Z</dcterms:modified>
</cp:coreProperties>
</file>