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3" r:id="rId2"/>
    <p:sldId id="256" r:id="rId3"/>
    <p:sldId id="257" r:id="rId4"/>
    <p:sldId id="258" r:id="rId5"/>
    <p:sldId id="263" r:id="rId6"/>
    <p:sldId id="266" r:id="rId7"/>
    <p:sldId id="267" r:id="rId8"/>
    <p:sldId id="265" r:id="rId9"/>
    <p:sldId id="269" r:id="rId10"/>
    <p:sldId id="270" r:id="rId11"/>
    <p:sldId id="259" r:id="rId12"/>
    <p:sldId id="261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0DD53789-18B7-4812-B027-0A00B68E5A83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5688E7B3-7A9D-44C6-8C9F-A489C32DDE4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959599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mtClean="0"/>
                        <a:t>VY_32_Inovace_4.1.1.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Základní skladební dvojice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Člověk a jeho svět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Materiál je určen k seznámení s pojmy podmět,</a:t>
                      </a:r>
                      <a:r>
                        <a:rPr lang="cs-CZ" baseline="0" dirty="0" smtClean="0"/>
                        <a:t> přísudek a k určování základních skladebních dvojic ve větách. Prezentace byla vytvořena pro práci s interaktivní tabulí nebo dataprojektorem a obsahuje animace.</a:t>
                      </a:r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83671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6724021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skladební dvojice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15826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2952328"/>
          </a:xfrm>
          <a:ln w="57150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Věta je uspořádaný celek složený ze slov. Ve větách se vyskytují dvojice slov, která k sobě patří svým významem a vytvářejí skladební dvojice.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3573016"/>
            <a:ext cx="8363272" cy="2808312"/>
          </a:xfrm>
          <a:ln w="57150"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Základní skladební dvojice se skládá ze dvou větných členů:</a:t>
            </a:r>
          </a:p>
          <a:p>
            <a:r>
              <a:rPr lang="cs-CZ" sz="3600" dirty="0" smtClean="0"/>
              <a:t>Podstatného jména – </a:t>
            </a:r>
            <a:r>
              <a:rPr lang="cs-CZ" sz="3600" b="1" dirty="0" smtClean="0"/>
              <a:t>podmět</a:t>
            </a:r>
          </a:p>
          <a:p>
            <a:r>
              <a:rPr lang="cs-CZ" sz="3600" dirty="0" smtClean="0"/>
              <a:t>Slovesa - </a:t>
            </a:r>
            <a:r>
              <a:rPr lang="cs-CZ" sz="3600" b="1" dirty="0" smtClean="0"/>
              <a:t>přísudek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1245097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712968" cy="3096344"/>
          </a:xfrm>
        </p:spPr>
        <p:txBody>
          <a:bodyPr>
            <a:noAutofit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Arial Black" pitchFamily="34" charset="0"/>
              </a:rPr>
              <a:t>Naše </a:t>
            </a:r>
            <a:r>
              <a:rPr lang="cs-CZ" sz="4000" dirty="0">
                <a:latin typeface="Arial Black" pitchFamily="34" charset="0"/>
              </a:rPr>
              <a:t>babička upletla svetr</a:t>
            </a:r>
            <a:r>
              <a:rPr lang="cs-CZ" sz="4000" dirty="0" smtClean="0">
                <a:latin typeface="Arial Black" pitchFamily="34" charset="0"/>
              </a:rPr>
              <a:t>.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Na </a:t>
            </a:r>
            <a:r>
              <a:rPr lang="cs-CZ" sz="4000" u="sng" dirty="0" smtClean="0"/>
              <a:t>podmět</a:t>
            </a:r>
            <a:r>
              <a:rPr lang="cs-CZ" sz="4000" dirty="0" smtClean="0"/>
              <a:t> se ptáme otázkou:</a:t>
            </a:r>
            <a:br>
              <a:rPr lang="cs-CZ" sz="4000" dirty="0" smtClean="0"/>
            </a:br>
            <a:r>
              <a:rPr lang="cs-CZ" sz="4000" b="1" i="1" dirty="0" smtClean="0">
                <a:solidFill>
                  <a:srgbClr val="FF0000"/>
                </a:solidFill>
              </a:rPr>
              <a:t>Kdo</a:t>
            </a:r>
            <a:r>
              <a:rPr lang="cs-CZ" sz="4000" b="1" dirty="0" smtClean="0"/>
              <a:t>, co </a:t>
            </a:r>
            <a:r>
              <a:rPr lang="cs-CZ" sz="4000" dirty="0" smtClean="0"/>
              <a:t>upletl svetr?    </a:t>
            </a:r>
            <a:r>
              <a:rPr lang="cs-CZ" sz="4000" b="1" u="sng" dirty="0" smtClean="0"/>
              <a:t>BABIČKA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3717032"/>
            <a:ext cx="8595360" cy="25191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Na přísudek se ptáme otázkou:</a:t>
            </a:r>
          </a:p>
          <a:p>
            <a:pPr marL="0" indent="0">
              <a:buNone/>
            </a:pPr>
            <a:r>
              <a:rPr lang="cs-CZ" sz="4000" b="1" i="1" dirty="0" smtClean="0">
                <a:solidFill>
                  <a:srgbClr val="FF0000"/>
                </a:solidFill>
              </a:rPr>
              <a:t>Co dělá </a:t>
            </a:r>
            <a:r>
              <a:rPr lang="cs-CZ" sz="4000" dirty="0" smtClean="0"/>
              <a:t>babičk</a:t>
            </a:r>
            <a:r>
              <a:rPr lang="cs-CZ" sz="4000" dirty="0"/>
              <a:t>a</a:t>
            </a:r>
            <a:r>
              <a:rPr lang="cs-CZ" sz="4000" dirty="0" smtClean="0"/>
              <a:t>?   </a:t>
            </a:r>
            <a:r>
              <a:rPr lang="cs-CZ" sz="4000" b="1" dirty="0" smtClean="0"/>
              <a:t>Upletla  </a:t>
            </a:r>
            <a:endParaRPr lang="cs-CZ" sz="4000" b="1" dirty="0"/>
          </a:p>
        </p:txBody>
      </p:sp>
      <p:sp>
        <p:nvSpPr>
          <p:cNvPr id="20" name="Volný tvar 19"/>
          <p:cNvSpPr/>
          <p:nvPr/>
        </p:nvSpPr>
        <p:spPr>
          <a:xfrm>
            <a:off x="4211960" y="4932218"/>
            <a:ext cx="1703931" cy="1524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1043608" y="4293096"/>
            <a:ext cx="1703931" cy="1524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prejzova\AppData\Local\Microsoft\Windows\Temporary Internet Files\Content.IE5\2UABTRXI\MC9003380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212976"/>
            <a:ext cx="1800200" cy="279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0740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24135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 smtClean="0"/>
              <a:t>Tvořte otázky – hledejte podmět. Odpovězte.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276224" y="1298448"/>
            <a:ext cx="4799832" cy="493776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Holub sedí na střeše.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endParaRPr lang="cs-CZ" sz="3200" b="1" dirty="0" smtClean="0"/>
          </a:p>
          <a:p>
            <a:r>
              <a:rPr lang="cs-CZ" sz="3200" b="1" dirty="0" smtClean="0"/>
              <a:t>Pes hlídá celý dům.</a:t>
            </a:r>
          </a:p>
          <a:p>
            <a:endParaRPr lang="cs-CZ" sz="3200" b="1" dirty="0"/>
          </a:p>
          <a:p>
            <a:pPr marL="0" indent="0">
              <a:buNone/>
            </a:pPr>
            <a:endParaRPr lang="cs-CZ" sz="3200" b="1" dirty="0" smtClean="0"/>
          </a:p>
          <a:p>
            <a:r>
              <a:rPr lang="cs-CZ" sz="3200" b="1" dirty="0" smtClean="0"/>
              <a:t>Teta peče dort.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5148063" y="1298448"/>
            <a:ext cx="3719711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/>
              <a:t>Kdo sedí na střeše?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pPr marL="0" indent="0">
              <a:buNone/>
            </a:pPr>
            <a:r>
              <a:rPr lang="cs-CZ" sz="3200" b="1" dirty="0" smtClean="0"/>
              <a:t>Kdo hlídá dům?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pPr marL="0" indent="0">
              <a:buNone/>
            </a:pPr>
            <a:r>
              <a:rPr lang="cs-CZ" sz="3200" b="1" dirty="0" smtClean="0"/>
              <a:t>Kdo peče dort?</a:t>
            </a:r>
            <a:endParaRPr lang="cs-CZ" sz="3200" b="1" dirty="0"/>
          </a:p>
        </p:txBody>
      </p:sp>
      <p:sp>
        <p:nvSpPr>
          <p:cNvPr id="3" name="Ovál 2"/>
          <p:cNvSpPr/>
          <p:nvPr/>
        </p:nvSpPr>
        <p:spPr>
          <a:xfrm>
            <a:off x="3871352" y="1916832"/>
            <a:ext cx="1656184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HOLUB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3894976" y="3573016"/>
            <a:ext cx="1656184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4034800" y="5445224"/>
            <a:ext cx="1492736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TETA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606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6224" y="1298448"/>
            <a:ext cx="4583808" cy="4937760"/>
          </a:xfrm>
        </p:spPr>
        <p:txBody>
          <a:bodyPr>
            <a:normAutofit/>
          </a:bodyPr>
          <a:lstStyle/>
          <a:p>
            <a:endParaRPr lang="cs-CZ" sz="800" b="1" dirty="0" smtClean="0"/>
          </a:p>
          <a:p>
            <a:r>
              <a:rPr lang="cs-CZ" sz="3200" b="1" dirty="0" smtClean="0"/>
              <a:t>Babička </a:t>
            </a:r>
            <a:r>
              <a:rPr lang="cs-CZ" sz="3200" b="1" dirty="0"/>
              <a:t>dobře vaří</a:t>
            </a:r>
            <a:r>
              <a:rPr lang="cs-CZ" sz="3200" b="1" dirty="0" smtClean="0"/>
              <a:t>.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sz="3200" b="1" dirty="0"/>
              <a:t>Slepice snáší vajíčka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Tatínek pracuje v Praze.</a:t>
            </a:r>
          </a:p>
          <a:p>
            <a:endParaRPr lang="cs-CZ" sz="3200" b="1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788023" y="1298448"/>
            <a:ext cx="4079751" cy="4937760"/>
          </a:xfrm>
        </p:spPr>
        <p:txBody>
          <a:bodyPr/>
          <a:lstStyle/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3200" dirty="0" smtClean="0"/>
              <a:t>Kdo dobře vaří?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Kdo snáší vajíčka?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Kdo pracuje v Praze?</a:t>
            </a:r>
            <a:endParaRPr lang="cs-CZ" sz="32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 smtClean="0"/>
              <a:t>Tvořte otázky – hledejte podmět. Odpovězte.</a:t>
            </a:r>
            <a:endParaRPr lang="cs-CZ" b="1" i="1" dirty="0"/>
          </a:p>
        </p:txBody>
      </p:sp>
      <p:sp>
        <p:nvSpPr>
          <p:cNvPr id="7" name="Ovál 6"/>
          <p:cNvSpPr/>
          <p:nvPr/>
        </p:nvSpPr>
        <p:spPr>
          <a:xfrm>
            <a:off x="3563888" y="2132856"/>
            <a:ext cx="201622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BABIČKA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563888" y="5589240"/>
            <a:ext cx="201622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TATÍNEK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3671900" y="3789040"/>
            <a:ext cx="1800200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SLEPICE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358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sz="800" b="1" dirty="0" smtClean="0"/>
          </a:p>
          <a:p>
            <a:r>
              <a:rPr lang="cs-CZ" sz="3200" b="1" dirty="0" smtClean="0"/>
              <a:t>Petr </a:t>
            </a:r>
            <a:r>
              <a:rPr lang="cs-CZ" sz="3200" b="1" dirty="0"/>
              <a:t>dobře počítá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Hana nerada uklízí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Kostel stojí na kopci.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3200" dirty="0" smtClean="0"/>
              <a:t>Kdo dobře počítá?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Kdo nerad uklízí?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Co stojí na kopci?</a:t>
            </a:r>
            <a:endParaRPr lang="cs-CZ" sz="32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 smtClean="0"/>
              <a:t>Tvořte otázky – hledejte podmět. Odpovězte.</a:t>
            </a:r>
            <a:endParaRPr lang="cs-CZ" b="1" i="1" dirty="0"/>
          </a:p>
        </p:txBody>
      </p:sp>
      <p:sp>
        <p:nvSpPr>
          <p:cNvPr id="6" name="Ovál 5"/>
          <p:cNvSpPr/>
          <p:nvPr/>
        </p:nvSpPr>
        <p:spPr>
          <a:xfrm>
            <a:off x="3465200" y="2060848"/>
            <a:ext cx="1656184" cy="9361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PETR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563888" y="5517232"/>
            <a:ext cx="1800200" cy="9361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KOSTEL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563888" y="3789040"/>
            <a:ext cx="1656184" cy="9361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HANA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7662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24135"/>
          </a:xfrm>
          <a:ln w="571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 smtClean="0"/>
              <a:t>Tvořte otázky – hledejte přísudek. Odpovězte.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276224" y="1298448"/>
            <a:ext cx="4799832" cy="493776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Holub sedí na střeše.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Pes hlídá celý dům.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Maminka peče dort.</a:t>
            </a:r>
          </a:p>
          <a:p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5148063" y="1298448"/>
            <a:ext cx="3719711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Co dělá holub?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Co dělá pes?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Co dělá maminka?</a:t>
            </a:r>
            <a:endParaRPr lang="cs-CZ" sz="3200" dirty="0"/>
          </a:p>
        </p:txBody>
      </p:sp>
      <p:sp>
        <p:nvSpPr>
          <p:cNvPr id="6" name="Ovál 5"/>
          <p:cNvSpPr/>
          <p:nvPr/>
        </p:nvSpPr>
        <p:spPr>
          <a:xfrm>
            <a:off x="3750372" y="2060848"/>
            <a:ext cx="165618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SEDÍ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851920" y="5229200"/>
            <a:ext cx="165618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PEČE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770000" y="3645024"/>
            <a:ext cx="165618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HLÍDÁ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042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968151"/>
          </a:xfrm>
          <a:ln w="571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/>
              <a:t>Tvořte otázky – hledejte přísudek. Odpovězte.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3200" b="1" dirty="0"/>
              <a:t>Babička dobře vaří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Slepice snáší vajíčka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Tatínek pracuje v Praze</a:t>
            </a:r>
            <a:endParaRPr lang="cs-CZ" sz="32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Co dělá babička?</a:t>
            </a:r>
          </a:p>
          <a:p>
            <a:endParaRPr lang="cs-CZ" sz="3200" dirty="0"/>
          </a:p>
          <a:p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Co dělá slepice?</a:t>
            </a:r>
          </a:p>
          <a:p>
            <a:endParaRPr lang="cs-CZ" sz="3200" dirty="0"/>
          </a:p>
          <a:p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Co dělá tatínek?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11" name="Ovál 10"/>
          <p:cNvSpPr/>
          <p:nvPr/>
        </p:nvSpPr>
        <p:spPr>
          <a:xfrm>
            <a:off x="3506532" y="1844824"/>
            <a:ext cx="1656184" cy="93610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VAŘÍ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355190" y="5445224"/>
            <a:ext cx="1958868" cy="10081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PRACUJE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526160" y="3717032"/>
            <a:ext cx="1656184" cy="93610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SNÁŠÍ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539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96143"/>
          </a:xfrm>
          <a:ln w="571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/>
              <a:t>Tvořte otázky – hledejte přísudek. Odpovězte.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3200" b="1" dirty="0"/>
              <a:t>Petr dobře počítá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Hana nerada uklízí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/>
              <a:t>Kostel stojí na kopci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Co dělá Petr?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Co dělá Hana?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Co dělá kostel?</a:t>
            </a:r>
            <a:endParaRPr lang="cs-CZ" sz="3200" dirty="0"/>
          </a:p>
        </p:txBody>
      </p:sp>
      <p:sp>
        <p:nvSpPr>
          <p:cNvPr id="10" name="Ovál 9"/>
          <p:cNvSpPr/>
          <p:nvPr/>
        </p:nvSpPr>
        <p:spPr>
          <a:xfrm>
            <a:off x="3465200" y="1988840"/>
            <a:ext cx="165618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POČÍTÁ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472448" y="5373216"/>
            <a:ext cx="165618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STOJÍ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465200" y="3645024"/>
            <a:ext cx="165618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UKLÍZÍ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1599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591550" cy="64807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Hledej základní skladební dvojice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Zedníci staví nové domy.</a:t>
            </a:r>
          </a:p>
          <a:p>
            <a:r>
              <a:rPr lang="cs-CZ" sz="4000" dirty="0" smtClean="0"/>
              <a:t>Na podzim stromy opadaly.</a:t>
            </a:r>
          </a:p>
          <a:p>
            <a:r>
              <a:rPr lang="cs-CZ" sz="4000" dirty="0" smtClean="0"/>
              <a:t>Bílý motýlek usedl na květinu.</a:t>
            </a:r>
          </a:p>
          <a:p>
            <a:r>
              <a:rPr lang="cs-CZ" sz="4000" dirty="0" smtClean="0"/>
              <a:t>Za chvilku zapadne sluníčko.</a:t>
            </a:r>
          </a:p>
          <a:p>
            <a:r>
              <a:rPr lang="cs-CZ" sz="4000" dirty="0" smtClean="0"/>
              <a:t>Na obloze svítil měsíček.</a:t>
            </a:r>
          </a:p>
          <a:p>
            <a:r>
              <a:rPr lang="cs-CZ" sz="4000" dirty="0" smtClean="0"/>
              <a:t>Naše teta Jana </a:t>
            </a:r>
            <a:r>
              <a:rPr lang="cs-CZ" sz="4000" smtClean="0"/>
              <a:t>pěkně maluje.</a:t>
            </a:r>
            <a:endParaRPr lang="cs-CZ" sz="4000" dirty="0" smtClean="0"/>
          </a:p>
          <a:p>
            <a:r>
              <a:rPr lang="cs-CZ" sz="4000" dirty="0" smtClean="0"/>
              <a:t>U rybníka seděla žabička.</a:t>
            </a:r>
            <a:endParaRPr lang="cs-CZ" sz="4000" dirty="0"/>
          </a:p>
        </p:txBody>
      </p:sp>
      <p:pic>
        <p:nvPicPr>
          <p:cNvPr id="2050" name="Picture 2" descr="C:\Users\prejzova\AppData\Local\Microsoft\Windows\Temporary Internet Files\Content.IE5\I5N0C3XM\MC9003503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852936"/>
            <a:ext cx="1682436" cy="178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2574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591550" cy="64807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Hledej základní skladební dvojice - řešení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0059" y="1340768"/>
            <a:ext cx="8595360" cy="4937760"/>
          </a:xfrm>
        </p:spPr>
        <p:txBody>
          <a:bodyPr>
            <a:normAutofit/>
          </a:bodyPr>
          <a:lstStyle/>
          <a:p>
            <a:r>
              <a:rPr lang="cs-CZ" sz="4000" b="1" u="sng" dirty="0" smtClean="0"/>
              <a:t>Zedníci </a:t>
            </a:r>
            <a:r>
              <a:rPr lang="cs-CZ" sz="4000" b="1" dirty="0" smtClean="0"/>
              <a:t>staví </a:t>
            </a:r>
            <a:r>
              <a:rPr lang="cs-CZ" sz="4000" dirty="0" smtClean="0"/>
              <a:t>nové </a:t>
            </a:r>
            <a:r>
              <a:rPr lang="cs-CZ" sz="4000" dirty="0" smtClean="0"/>
              <a:t>domy.</a:t>
            </a:r>
          </a:p>
          <a:p>
            <a:r>
              <a:rPr lang="cs-CZ" sz="4000" dirty="0" smtClean="0"/>
              <a:t>Na podzim </a:t>
            </a:r>
            <a:r>
              <a:rPr lang="cs-CZ" sz="4000" b="1" u="sng" dirty="0" smtClean="0"/>
              <a:t>stromy </a:t>
            </a:r>
            <a:r>
              <a:rPr lang="cs-CZ" sz="4000" b="1" dirty="0" smtClean="0"/>
              <a:t>opadaly</a:t>
            </a:r>
            <a:r>
              <a:rPr lang="cs-CZ" sz="4000" dirty="0" smtClean="0"/>
              <a:t>.</a:t>
            </a:r>
          </a:p>
          <a:p>
            <a:r>
              <a:rPr lang="cs-CZ" sz="4000" dirty="0" smtClean="0"/>
              <a:t>Bílý </a:t>
            </a:r>
            <a:r>
              <a:rPr lang="cs-CZ" sz="4000" b="1" u="sng" dirty="0" smtClean="0"/>
              <a:t>motýlek </a:t>
            </a:r>
            <a:r>
              <a:rPr lang="cs-CZ" sz="4000" b="1" dirty="0" smtClean="0"/>
              <a:t>usedl </a:t>
            </a:r>
            <a:r>
              <a:rPr lang="cs-CZ" sz="4000" dirty="0" smtClean="0"/>
              <a:t>na </a:t>
            </a:r>
            <a:r>
              <a:rPr lang="cs-CZ" sz="4000" dirty="0" smtClean="0"/>
              <a:t>květinu.</a:t>
            </a:r>
          </a:p>
          <a:p>
            <a:r>
              <a:rPr lang="cs-CZ" sz="4000" dirty="0" smtClean="0"/>
              <a:t>Za chvilku </a:t>
            </a:r>
            <a:r>
              <a:rPr lang="cs-CZ" sz="4000" b="1" dirty="0" smtClean="0"/>
              <a:t>zapadne</a:t>
            </a:r>
            <a:r>
              <a:rPr lang="cs-CZ" sz="4000" b="1" u="sng" dirty="0" smtClean="0"/>
              <a:t> sluníčko</a:t>
            </a:r>
            <a:r>
              <a:rPr lang="cs-CZ" sz="4000" dirty="0" smtClean="0"/>
              <a:t>.</a:t>
            </a:r>
          </a:p>
          <a:p>
            <a:r>
              <a:rPr lang="cs-CZ" sz="4000" dirty="0" smtClean="0"/>
              <a:t>Na obloze </a:t>
            </a:r>
            <a:r>
              <a:rPr lang="cs-CZ" sz="4000" b="1" dirty="0" smtClean="0"/>
              <a:t>svítil</a:t>
            </a:r>
            <a:r>
              <a:rPr lang="cs-CZ" sz="4000" b="1" u="sng" dirty="0" smtClean="0"/>
              <a:t> měsíček</a:t>
            </a:r>
            <a:r>
              <a:rPr lang="cs-CZ" sz="4000" dirty="0" smtClean="0"/>
              <a:t>.</a:t>
            </a:r>
          </a:p>
          <a:p>
            <a:r>
              <a:rPr lang="cs-CZ" sz="4000" dirty="0" smtClean="0"/>
              <a:t>Naše teta </a:t>
            </a:r>
            <a:r>
              <a:rPr lang="cs-CZ" sz="4000" b="1" u="sng" dirty="0" smtClean="0"/>
              <a:t>Jana</a:t>
            </a:r>
            <a:r>
              <a:rPr lang="cs-CZ" sz="4000" dirty="0" smtClean="0"/>
              <a:t> pěkně </a:t>
            </a:r>
            <a:r>
              <a:rPr lang="cs-CZ" sz="4000" b="1" dirty="0" smtClean="0"/>
              <a:t>maluje</a:t>
            </a:r>
            <a:r>
              <a:rPr lang="cs-CZ" sz="4000" dirty="0" smtClean="0"/>
              <a:t>.</a:t>
            </a:r>
          </a:p>
          <a:p>
            <a:r>
              <a:rPr lang="cs-CZ" sz="4000" dirty="0" smtClean="0"/>
              <a:t>U rybníka </a:t>
            </a:r>
            <a:r>
              <a:rPr lang="cs-CZ" sz="4000" b="1" dirty="0" smtClean="0"/>
              <a:t>seděla</a:t>
            </a:r>
            <a:r>
              <a:rPr lang="cs-CZ" sz="4000" b="1" u="sng" dirty="0" smtClean="0"/>
              <a:t> žabička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4" name="Volný tvar 3"/>
          <p:cNvSpPr/>
          <p:nvPr/>
        </p:nvSpPr>
        <p:spPr>
          <a:xfrm>
            <a:off x="3362374" y="3284984"/>
            <a:ext cx="1185365" cy="144016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2843808" y="3933056"/>
            <a:ext cx="1703931" cy="1524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2795257" y="4650075"/>
            <a:ext cx="1159800" cy="762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4752287" y="2564904"/>
            <a:ext cx="1703931" cy="1524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2795257" y="6025480"/>
            <a:ext cx="1272687" cy="14192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5220072" y="5301208"/>
            <a:ext cx="1703931" cy="15240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2251125" y="1844824"/>
            <a:ext cx="1024731" cy="180020"/>
          </a:xfrm>
          <a:custGeom>
            <a:avLst/>
            <a:gdLst>
              <a:gd name="connsiteX0" fmla="*/ 0 w 1524000"/>
              <a:gd name="connsiteY0" fmla="*/ 152400 h 152400"/>
              <a:gd name="connsiteX1" fmla="*/ 152400 w 1524000"/>
              <a:gd name="connsiteY1" fmla="*/ 27709 h 152400"/>
              <a:gd name="connsiteX2" fmla="*/ 277091 w 1524000"/>
              <a:gd name="connsiteY2" fmla="*/ 138546 h 152400"/>
              <a:gd name="connsiteX3" fmla="*/ 498764 w 1524000"/>
              <a:gd name="connsiteY3" fmla="*/ 27709 h 152400"/>
              <a:gd name="connsiteX4" fmla="*/ 637309 w 1524000"/>
              <a:gd name="connsiteY4" fmla="*/ 138546 h 152400"/>
              <a:gd name="connsiteX5" fmla="*/ 831273 w 1524000"/>
              <a:gd name="connsiteY5" fmla="*/ 27709 h 152400"/>
              <a:gd name="connsiteX6" fmla="*/ 955964 w 1524000"/>
              <a:gd name="connsiteY6" fmla="*/ 124691 h 152400"/>
              <a:gd name="connsiteX7" fmla="*/ 1163782 w 1524000"/>
              <a:gd name="connsiteY7" fmla="*/ 13855 h 152400"/>
              <a:gd name="connsiteX8" fmla="*/ 1274618 w 1524000"/>
              <a:gd name="connsiteY8" fmla="*/ 124691 h 152400"/>
              <a:gd name="connsiteX9" fmla="*/ 1524000 w 1524000"/>
              <a:gd name="connsiteY9" fmla="*/ 0 h 152400"/>
              <a:gd name="connsiteX10" fmla="*/ 1524000 w 152400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4000" h="152400">
                <a:moveTo>
                  <a:pt x="0" y="152400"/>
                </a:moveTo>
                <a:cubicBezTo>
                  <a:pt x="53109" y="91209"/>
                  <a:pt x="106218" y="30018"/>
                  <a:pt x="152400" y="27709"/>
                </a:cubicBezTo>
                <a:cubicBezTo>
                  <a:pt x="198582" y="25400"/>
                  <a:pt x="219364" y="138546"/>
                  <a:pt x="277091" y="138546"/>
                </a:cubicBezTo>
                <a:cubicBezTo>
                  <a:pt x="334818" y="138546"/>
                  <a:pt x="438728" y="27709"/>
                  <a:pt x="498764" y="27709"/>
                </a:cubicBezTo>
                <a:cubicBezTo>
                  <a:pt x="558800" y="27709"/>
                  <a:pt x="581891" y="138546"/>
                  <a:pt x="637309" y="138546"/>
                </a:cubicBezTo>
                <a:cubicBezTo>
                  <a:pt x="692727" y="138546"/>
                  <a:pt x="778164" y="30018"/>
                  <a:pt x="831273" y="27709"/>
                </a:cubicBezTo>
                <a:cubicBezTo>
                  <a:pt x="884382" y="25400"/>
                  <a:pt x="900546" y="127000"/>
                  <a:pt x="955964" y="124691"/>
                </a:cubicBezTo>
                <a:cubicBezTo>
                  <a:pt x="1011382" y="122382"/>
                  <a:pt x="1110673" y="13855"/>
                  <a:pt x="1163782" y="13855"/>
                </a:cubicBezTo>
                <a:cubicBezTo>
                  <a:pt x="1216891" y="13855"/>
                  <a:pt x="1214582" y="127000"/>
                  <a:pt x="1274618" y="124691"/>
                </a:cubicBezTo>
                <a:cubicBezTo>
                  <a:pt x="1334654" y="122382"/>
                  <a:pt x="1524000" y="0"/>
                  <a:pt x="1524000" y="0"/>
                </a:cubicBezTo>
                <a:lnTo>
                  <a:pt x="152400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prejzova\AppData\Local\Microsoft\Windows\Temporary Internet Files\Content.IE5\I5N0C3XM\MC9003503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284984"/>
            <a:ext cx="1682436" cy="178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4392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Použité materiály a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JANÁČKOVÁ, Zita; MUHLHAUSEROVÁ, Hana; PŘÍBORSKÁ, </a:t>
            </a:r>
            <a:r>
              <a:rPr lang="cs-CZ" dirty="0" err="1" smtClean="0"/>
              <a:t>Olga,ZBOŘILOVÁ</a:t>
            </a:r>
            <a:r>
              <a:rPr lang="cs-CZ" dirty="0" smtClean="0"/>
              <a:t>, Jitka, </a:t>
            </a:r>
            <a:r>
              <a:rPr lang="cs-CZ" i="1" dirty="0"/>
              <a:t>Český jazyk 3 učebnice</a:t>
            </a:r>
            <a:r>
              <a:rPr lang="cs-CZ" dirty="0"/>
              <a:t>. </a:t>
            </a:r>
            <a:r>
              <a:rPr lang="cs-CZ" dirty="0" err="1"/>
              <a:t>brno</a:t>
            </a:r>
            <a:r>
              <a:rPr lang="cs-CZ" dirty="0"/>
              <a:t>: Nová škola, 2010, ISBN 80-7289-088-3. </a:t>
            </a:r>
            <a:endParaRPr lang="cs-CZ" dirty="0" smtClean="0"/>
          </a:p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56908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182</TotalTime>
  <Words>468</Words>
  <Application>Microsoft Office PowerPoint</Application>
  <PresentationFormat>Předvádění na obrazovce (4:3)</PresentationFormat>
  <Paragraphs>153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Soho</vt:lpstr>
      <vt:lpstr>Prezentace aplikace PowerPoint</vt:lpstr>
      <vt:lpstr>Základní skladební dvojice</vt:lpstr>
      <vt:lpstr>Věta je uspořádaný celek složený ze slov. Ve větách se vyskytují dvojice slov, která k sobě patří svým významem a vytvářejí skladební dvojice.</vt:lpstr>
      <vt:lpstr>    Naše babička upletla svetr.  Na podmět se ptáme otázkou: Kdo, co upletl svetr?    BABIČKA </vt:lpstr>
      <vt:lpstr>Tvořte otázky – hledejte podmět. Odpovězte.</vt:lpstr>
      <vt:lpstr>Tvořte otázky – hledejte podmět. Odpovězte.</vt:lpstr>
      <vt:lpstr>Tvořte otázky – hledejte podmět. Odpovězte.</vt:lpstr>
      <vt:lpstr>Tvořte otázky – hledejte přísudek. Odpovězte.</vt:lpstr>
      <vt:lpstr>Tvořte otázky – hledejte přísudek. Odpovězte.</vt:lpstr>
      <vt:lpstr>Tvořte otázky – hledejte přísudek. Odpovězte.</vt:lpstr>
      <vt:lpstr>Hledej základní skladební dvojice</vt:lpstr>
      <vt:lpstr>Hledej základní skladební dvojice - řešení</vt:lpstr>
      <vt:lpstr>Použité materiály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skladební dvojice</dc:title>
  <dc:creator>Naděžda Prejzová</dc:creator>
  <cp:lastModifiedBy>Naděžda Prejzová</cp:lastModifiedBy>
  <cp:revision>23</cp:revision>
  <dcterms:created xsi:type="dcterms:W3CDTF">2012-10-22T19:19:59Z</dcterms:created>
  <dcterms:modified xsi:type="dcterms:W3CDTF">2012-11-16T20:15:23Z</dcterms:modified>
</cp:coreProperties>
</file>