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5"/>
  </p:handout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9" r:id="rId9"/>
    <p:sldId id="267" r:id="rId10"/>
    <p:sldId id="262" r:id="rId11"/>
    <p:sldId id="263" r:id="rId12"/>
    <p:sldId id="270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427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968" autoAdjust="0"/>
  </p:normalViewPr>
  <p:slideViewPr>
    <p:cSldViewPr>
      <p:cViewPr varScale="1">
        <p:scale>
          <a:sx n="63" d="100"/>
          <a:sy n="63" d="100"/>
        </p:scale>
        <p:origin x="-1596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B3758-C0A1-4E49-9A3A-815EF490C430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92E7AC-70C6-4375-8FD5-D541E0114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874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82EDAF-8296-4B25-9853-A50963B63C26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0FFBA91-26F0-4566-BA24-B20A78CA97F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2979584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VY_32_Inovace_4.1.4</a:t>
                      </a:r>
                      <a:r>
                        <a:rPr lang="cs-CZ" baseline="0" dirty="0" smtClean="0"/>
                        <a:t> Opozita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</a:t>
                      </a:r>
                      <a:r>
                        <a:rPr lang="cs-CZ" baseline="0" dirty="0" smtClean="0"/>
                        <a:t> se slovy opačného významu, s opozity. Prezentace byla vytvořena pro práci s interaktivní tabulí nebo dataprojektorem a obsahuje animaci.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80479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1331640" y="4005064"/>
            <a:ext cx="7198568" cy="2060798"/>
          </a:xfrm>
          <a:solidFill>
            <a:schemeClr val="accent5">
              <a:lumMod val="60000"/>
              <a:lumOff val="40000"/>
            </a:schemeClr>
          </a:solidFill>
          <a:scene3d>
            <a:camera prst="obliqueTopLeft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Slova opačného, protikladného významu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49730"/>
            <a:ext cx="7088832" cy="139509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OPOZITA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ejzova\AppData\Local\Microsoft\Windows\Temporary Internet Files\Content.IE5\50RHYVP1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04864"/>
            <a:ext cx="172819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ejzova\AppData\Local\Microsoft\Windows\Temporary Internet Files\Content.IE5\9S3725G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165618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96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 w="57150">
            <a:noFill/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Slova opačného významu - opozita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2016224" cy="5400600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Bohatý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Veselý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Lehký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Vysoký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Široký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4"/>
          </p:nvPr>
        </p:nvSpPr>
        <p:spPr>
          <a:xfrm>
            <a:off x="3779912" y="1484784"/>
            <a:ext cx="288032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948264" y="4387915"/>
            <a:ext cx="1706488" cy="1133129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Nízký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357101" y="2780928"/>
            <a:ext cx="1922512" cy="97394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Smutný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499992" y="1412776"/>
            <a:ext cx="1869050" cy="100811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Chudý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366556" y="3140968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Těžký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211960" y="5085184"/>
            <a:ext cx="1778496" cy="98640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Úzký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20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57150">
            <a:noFill/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Slova opačného významu - opozita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340768"/>
            <a:ext cx="2170584" cy="5256584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dirty="0" smtClean="0"/>
              <a:t>Měkký</a:t>
            </a:r>
          </a:p>
          <a:p>
            <a:pPr marL="0" indent="0">
              <a:buNone/>
            </a:pPr>
            <a:endParaRPr lang="cs-CZ" sz="3500" b="1" dirty="0"/>
          </a:p>
          <a:p>
            <a:pPr marL="0" indent="0">
              <a:buNone/>
            </a:pPr>
            <a:r>
              <a:rPr lang="cs-CZ" sz="3500" b="1" dirty="0" smtClean="0"/>
              <a:t>Hezký</a:t>
            </a:r>
          </a:p>
          <a:p>
            <a:pPr marL="0" indent="0">
              <a:buNone/>
            </a:pPr>
            <a:endParaRPr lang="cs-CZ" sz="3500" b="1" dirty="0"/>
          </a:p>
          <a:p>
            <a:pPr marL="0" indent="0">
              <a:buNone/>
            </a:pPr>
            <a:r>
              <a:rPr lang="cs-CZ" sz="3500" b="1" dirty="0" smtClean="0"/>
              <a:t>Špinavý</a:t>
            </a:r>
          </a:p>
          <a:p>
            <a:pPr marL="0" indent="0">
              <a:buNone/>
            </a:pPr>
            <a:endParaRPr lang="cs-CZ" sz="3500" b="1" dirty="0"/>
          </a:p>
          <a:p>
            <a:pPr marL="0" indent="0">
              <a:buNone/>
            </a:pPr>
            <a:r>
              <a:rPr lang="cs-CZ" sz="3500" b="1" dirty="0" smtClean="0"/>
              <a:t>Hladový</a:t>
            </a:r>
          </a:p>
          <a:p>
            <a:pPr marL="0" indent="0">
              <a:buNone/>
            </a:pPr>
            <a:endParaRPr lang="cs-CZ" sz="3500" b="1" dirty="0"/>
          </a:p>
          <a:p>
            <a:pPr marL="0" indent="0">
              <a:buNone/>
            </a:pPr>
            <a:r>
              <a:rPr lang="cs-CZ" sz="3500" b="1" dirty="0" smtClean="0"/>
              <a:t>Sladký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3419872" y="1268760"/>
            <a:ext cx="5266927" cy="52067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300192" y="1412776"/>
            <a:ext cx="1869050" cy="100811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Tvrdý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211960" y="2420888"/>
            <a:ext cx="1869050" cy="100811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Ošklivý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28184" y="3140968"/>
            <a:ext cx="1869050" cy="100811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Čistý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67944" y="4365104"/>
            <a:ext cx="1869050" cy="100811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Sytý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081010" y="5157192"/>
            <a:ext cx="1869050" cy="100811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Slaný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76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57150">
            <a:noFill/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Slova opačného významu - opozita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340768"/>
            <a:ext cx="2160240" cy="5328592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Tmavý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Stará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Dlouhé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Černá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Zlý</a:t>
            </a:r>
          </a:p>
          <a:p>
            <a:pPr marL="0" indent="0">
              <a:buNone/>
            </a:pP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2915816" y="1196752"/>
            <a:ext cx="5770984" cy="5472607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60232" y="330968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002190" y="2739343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Nová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494419" y="4005064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Krátké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900711" y="4725494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Bílá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362418" y="5445224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Hodný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103669" y="1340768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Světlý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299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 w="57150">
            <a:noFill/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Slova opačného významu - opozita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124744"/>
            <a:ext cx="2242592" cy="5544616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Nahoře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Vlevo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První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Nad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Ano</a:t>
            </a:r>
          </a:p>
          <a:p>
            <a:pPr marL="0" indent="0">
              <a:buNone/>
            </a:pP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2915816" y="1196752"/>
            <a:ext cx="5770984" cy="5400600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103669" y="1340768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Dole</a:t>
            </a:r>
          </a:p>
        </p:txBody>
      </p:sp>
      <p:sp>
        <p:nvSpPr>
          <p:cNvPr id="11" name="Ovál 10"/>
          <p:cNvSpPr/>
          <p:nvPr/>
        </p:nvSpPr>
        <p:spPr>
          <a:xfrm>
            <a:off x="5900711" y="2444259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Vpravo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94768" y="3406189"/>
            <a:ext cx="2301368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Poslední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580112" y="4630325"/>
            <a:ext cx="1797042" cy="103092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526656" y="5373216"/>
            <a:ext cx="1644642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34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4896544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cs-CZ" sz="5100" dirty="0" smtClean="0"/>
              <a:t>V </a:t>
            </a:r>
            <a:r>
              <a:rPr lang="cs-CZ" sz="5100" u="sng" dirty="0" smtClean="0"/>
              <a:t>tmavém</a:t>
            </a:r>
            <a:r>
              <a:rPr lang="cs-CZ" sz="5100" dirty="0" smtClean="0"/>
              <a:t> lese bydlela </a:t>
            </a:r>
            <a:r>
              <a:rPr lang="cs-CZ" sz="5100" u="sng" dirty="0" smtClean="0"/>
              <a:t>zlá</a:t>
            </a:r>
            <a:r>
              <a:rPr lang="cs-CZ" sz="5100" dirty="0" smtClean="0"/>
              <a:t> a </a:t>
            </a:r>
            <a:r>
              <a:rPr lang="cs-CZ" sz="5100" u="sng" dirty="0" smtClean="0"/>
              <a:t>ošklivá</a:t>
            </a:r>
            <a:r>
              <a:rPr lang="cs-CZ" sz="5100" dirty="0" smtClean="0"/>
              <a:t> čarodějnice. </a:t>
            </a:r>
            <a:r>
              <a:rPr lang="cs-CZ" sz="5100" u="sng" dirty="0" smtClean="0"/>
              <a:t>Nad</a:t>
            </a:r>
            <a:r>
              <a:rPr lang="cs-CZ" sz="5100" dirty="0" smtClean="0"/>
              <a:t> lesem létalo </a:t>
            </a:r>
            <a:r>
              <a:rPr lang="cs-CZ" sz="5100" u="sng" dirty="0" smtClean="0"/>
              <a:t>malé </a:t>
            </a:r>
            <a:r>
              <a:rPr lang="cs-CZ" sz="5100" dirty="0" smtClean="0"/>
              <a:t>letadlo. </a:t>
            </a:r>
            <a:r>
              <a:rPr lang="cs-CZ" sz="5100" dirty="0" smtClean="0"/>
              <a:t>Ten </a:t>
            </a:r>
            <a:r>
              <a:rPr lang="cs-CZ" sz="5100" u="sng" dirty="0" smtClean="0"/>
              <a:t>nový</a:t>
            </a:r>
            <a:r>
              <a:rPr lang="cs-CZ" sz="5100" dirty="0" smtClean="0"/>
              <a:t> </a:t>
            </a:r>
            <a:r>
              <a:rPr lang="cs-CZ" sz="5100" dirty="0" smtClean="0"/>
              <a:t>kabát ti sluší. </a:t>
            </a:r>
            <a:r>
              <a:rPr lang="cs-CZ" sz="5100" dirty="0" smtClean="0"/>
              <a:t>Příkladů bylo </a:t>
            </a:r>
            <a:r>
              <a:rPr lang="cs-CZ" sz="5100" u="sng" dirty="0" smtClean="0"/>
              <a:t>hodně</a:t>
            </a:r>
            <a:r>
              <a:rPr lang="cs-CZ" sz="5100" dirty="0" smtClean="0"/>
              <a:t>, ale všechny jsem vypočítala </a:t>
            </a:r>
            <a:r>
              <a:rPr lang="cs-CZ" sz="5100" u="sng" dirty="0" smtClean="0"/>
              <a:t>dobře</a:t>
            </a:r>
            <a:r>
              <a:rPr lang="cs-CZ" sz="5100" dirty="0" smtClean="0"/>
              <a:t>. Ten provázek je příliš </a:t>
            </a:r>
            <a:r>
              <a:rPr lang="cs-CZ" sz="5100" u="sng" dirty="0" smtClean="0"/>
              <a:t>dlouhý</a:t>
            </a:r>
            <a:r>
              <a:rPr lang="cs-CZ" sz="5100" dirty="0" smtClean="0"/>
              <a:t>. Pohádka se mi líbila, byla </a:t>
            </a:r>
            <a:r>
              <a:rPr lang="cs-CZ" sz="5100" u="sng" dirty="0" smtClean="0"/>
              <a:t>veselá</a:t>
            </a:r>
            <a:r>
              <a:rPr lang="cs-CZ" sz="5100" dirty="0" smtClean="0"/>
              <a:t> a </a:t>
            </a:r>
            <a:r>
              <a:rPr lang="cs-CZ" sz="5100" u="sng" dirty="0" smtClean="0"/>
              <a:t>dobře</a:t>
            </a:r>
            <a:r>
              <a:rPr lang="cs-CZ" sz="5100" dirty="0" smtClean="0"/>
              <a:t> to dopadlo. Moje maminka je moc </a:t>
            </a:r>
            <a:r>
              <a:rPr lang="cs-CZ" sz="5100" u="sng" dirty="0" smtClean="0"/>
              <a:t>hezká</a:t>
            </a:r>
            <a:r>
              <a:rPr lang="cs-CZ" sz="5100" dirty="0" smtClean="0"/>
              <a:t> a </a:t>
            </a:r>
            <a:r>
              <a:rPr lang="cs-CZ" sz="5100" u="sng" dirty="0" smtClean="0"/>
              <a:t>mladá</a:t>
            </a:r>
            <a:r>
              <a:rPr lang="cs-CZ" sz="5100" dirty="0" smtClean="0"/>
              <a:t>. </a:t>
            </a:r>
            <a:r>
              <a:rPr lang="cs-CZ" sz="5100" u="sng" dirty="0" smtClean="0"/>
              <a:t>Vlevo</a:t>
            </a:r>
            <a:r>
              <a:rPr lang="cs-CZ" sz="5100" dirty="0" smtClean="0"/>
              <a:t> od domečku </a:t>
            </a:r>
            <a:r>
              <a:rPr lang="cs-CZ" sz="5100" dirty="0" smtClean="0"/>
              <a:t>nakresli stromeček.  Můžu si pohladit toho </a:t>
            </a:r>
            <a:r>
              <a:rPr lang="cs-CZ" sz="5100" u="sng" dirty="0"/>
              <a:t>malého</a:t>
            </a:r>
            <a:r>
              <a:rPr lang="cs-CZ" sz="5100" dirty="0"/>
              <a:t> </a:t>
            </a:r>
            <a:r>
              <a:rPr lang="cs-CZ" sz="5100" dirty="0" smtClean="0"/>
              <a:t>pejska?</a:t>
            </a:r>
            <a:endParaRPr lang="cs-CZ" sz="5100" dirty="0" smtClean="0"/>
          </a:p>
          <a:p>
            <a:pPr marL="0" indent="0" algn="just">
              <a:buNone/>
            </a:pPr>
            <a:endParaRPr lang="cs-CZ" sz="3600" dirty="0" smtClean="0"/>
          </a:p>
          <a:p>
            <a:pPr marL="0" indent="0" algn="just">
              <a:buNone/>
            </a:pPr>
            <a:r>
              <a:rPr lang="cs-CZ" sz="4200" b="1" dirty="0" smtClean="0">
                <a:solidFill>
                  <a:srgbClr val="FF0000"/>
                </a:solidFill>
              </a:rPr>
              <a:t>Jak se ti to líbilo?</a:t>
            </a:r>
            <a:endParaRPr lang="cs-CZ" sz="4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14645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Při dosazení opozit do textu se význam věty změní!!!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ejzova\AppData\Local\Microsoft\Windows\Temporary Internet Files\Content.IE5\O4PZIY3K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07404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536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23664312"/>
              </p:ext>
            </p:extLst>
          </p:nvPr>
        </p:nvGraphicFramePr>
        <p:xfrm>
          <a:off x="676275" y="1484784"/>
          <a:ext cx="3822700" cy="4752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100"/>
                <a:gridCol w="546100"/>
                <a:gridCol w="546100"/>
                <a:gridCol w="546100"/>
                <a:gridCol w="546100"/>
                <a:gridCol w="546100"/>
                <a:gridCol w="546100"/>
              </a:tblGrid>
              <a:tr h="615285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895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895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895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smtClean="0"/>
                        <a:t>V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895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smtClean="0"/>
                        <a:t>Č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895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895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smtClean="0"/>
                        <a:t>M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É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220072" y="1412776"/>
            <a:ext cx="3247272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Nahoře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3600" dirty="0" smtClean="0"/>
              <a:t>Ostrý</a:t>
            </a:r>
          </a:p>
          <a:p>
            <a:pPr marL="0" indent="0">
              <a:buNone/>
            </a:pPr>
            <a:r>
              <a:rPr lang="cs-CZ" sz="3600" dirty="0" smtClean="0"/>
              <a:t>Krátká</a:t>
            </a:r>
          </a:p>
          <a:p>
            <a:pPr marL="0" indent="0">
              <a:buNone/>
            </a:pPr>
            <a:r>
              <a:rPr lang="cs-CZ" sz="3600" dirty="0" smtClean="0"/>
              <a:t>Vpředu</a:t>
            </a:r>
          </a:p>
          <a:p>
            <a:pPr marL="0" indent="0">
              <a:buNone/>
            </a:pPr>
            <a:r>
              <a:rPr lang="cs-CZ" sz="3600" dirty="0" smtClean="0"/>
              <a:t>Špinavý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Veselá</a:t>
            </a:r>
          </a:p>
          <a:p>
            <a:pPr marL="0" indent="0">
              <a:buNone/>
            </a:pPr>
            <a:r>
              <a:rPr lang="cs-CZ" sz="3600" dirty="0" smtClean="0"/>
              <a:t>Velké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6775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/>
          <a:lstStyle/>
          <a:p>
            <a:r>
              <a:rPr lang="cs-CZ" dirty="0" smtClean="0"/>
              <a:t>TAJENKA - řešení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52865361"/>
              </p:ext>
            </p:extLst>
          </p:nvPr>
        </p:nvGraphicFramePr>
        <p:xfrm>
          <a:off x="676275" y="1556795"/>
          <a:ext cx="3822700" cy="46805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100"/>
                <a:gridCol w="546100"/>
                <a:gridCol w="546100"/>
                <a:gridCol w="546100"/>
                <a:gridCol w="546100"/>
                <a:gridCol w="546100"/>
                <a:gridCol w="546100"/>
              </a:tblGrid>
              <a:tr h="668645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68645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68645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68645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68645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6864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  <a:tr h="668645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É</a:t>
                      </a:r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solidFill>
                      <a:srgbClr val="DE427A"/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220072" y="1412776"/>
            <a:ext cx="3247272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Nahoře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3600" dirty="0" smtClean="0"/>
              <a:t>Ostrý</a:t>
            </a:r>
          </a:p>
          <a:p>
            <a:pPr marL="0" indent="0">
              <a:buNone/>
            </a:pPr>
            <a:r>
              <a:rPr lang="cs-CZ" sz="3600" dirty="0" smtClean="0"/>
              <a:t>Krátká</a:t>
            </a:r>
          </a:p>
          <a:p>
            <a:pPr marL="0" indent="0">
              <a:buNone/>
            </a:pPr>
            <a:r>
              <a:rPr lang="cs-CZ" sz="3600" dirty="0" smtClean="0"/>
              <a:t>Vpředu</a:t>
            </a:r>
          </a:p>
          <a:p>
            <a:pPr marL="0" indent="0">
              <a:buNone/>
            </a:pPr>
            <a:r>
              <a:rPr lang="cs-CZ" sz="3600" dirty="0" smtClean="0"/>
              <a:t>Čistý</a:t>
            </a:r>
          </a:p>
          <a:p>
            <a:pPr marL="0" indent="0">
              <a:buNone/>
            </a:pPr>
            <a:r>
              <a:rPr lang="cs-CZ" sz="3600" dirty="0" smtClean="0"/>
              <a:t>Veselá</a:t>
            </a:r>
          </a:p>
          <a:p>
            <a:pPr marL="0" indent="0">
              <a:buNone/>
            </a:pPr>
            <a:r>
              <a:rPr lang="cs-CZ" sz="3600" dirty="0" smtClean="0"/>
              <a:t>Velké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2905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3938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např.  </a:t>
            </a:r>
            <a:r>
              <a:rPr lang="cs-CZ" sz="3200" b="1" i="1" u="sng" dirty="0" smtClean="0">
                <a:solidFill>
                  <a:schemeClr val="tx2">
                    <a:lumMod val="75000"/>
                  </a:schemeClr>
                </a:solidFill>
              </a:rPr>
              <a:t>hloupý x chytrý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Hloupý čert neuměl vůbec počítat.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Chytrý čert vyřešil všechny hádanky.</a:t>
            </a:r>
          </a:p>
          <a:p>
            <a:pPr marL="0" indent="0">
              <a:buNone/>
            </a:pPr>
            <a:r>
              <a:rPr lang="cs-CZ" sz="3200" dirty="0" smtClean="0"/>
              <a:t>např.  </a:t>
            </a:r>
            <a:r>
              <a:rPr lang="cs-CZ" sz="3200" b="1" i="1" u="sng" dirty="0" smtClean="0">
                <a:solidFill>
                  <a:schemeClr val="tx2">
                    <a:lumMod val="75000"/>
                  </a:schemeClr>
                </a:solidFill>
              </a:rPr>
              <a:t>nový x starý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Vezmeš si ten nový kabát?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Ten starý kabát už nenos!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728192"/>
          </a:xfrm>
          <a:ln w="5715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Vymýšlej slova </a:t>
            </a:r>
            <a:r>
              <a:rPr lang="cs-CZ" sz="3200" dirty="0" smtClean="0"/>
              <a:t>opačného </a:t>
            </a:r>
            <a:r>
              <a:rPr lang="cs-CZ" sz="3200" dirty="0" smtClean="0"/>
              <a:t>významu</a:t>
            </a:r>
            <a:r>
              <a:rPr lang="cs-CZ" sz="3200" dirty="0"/>
              <a:t>, utvoř s nimi </a:t>
            </a:r>
            <a:r>
              <a:rPr lang="cs-CZ" sz="3200" dirty="0" smtClean="0"/>
              <a:t>věty a napiš  je. </a:t>
            </a:r>
            <a:r>
              <a:rPr lang="cs-CZ" sz="3200" dirty="0" smtClean="0"/>
              <a:t>Zkus použít různé druhy vět. Která věta se ti více líbí?</a:t>
            </a:r>
            <a:endParaRPr lang="cs-CZ" sz="3200" dirty="0"/>
          </a:p>
        </p:txBody>
      </p:sp>
      <p:pic>
        <p:nvPicPr>
          <p:cNvPr id="2050" name="Picture 2" descr="C:\Users\prejzova\AppData\Local\Microsoft\Windows\Temporary Internet Files\Content.IE5\O4PZIY3K\MC900349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2132856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ejzova\AppData\Local\Microsoft\Windows\Temporary Internet Files\Content.IE5\50RHYVP1\MC900238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512" y="4089838"/>
            <a:ext cx="1506538" cy="212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411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prejzova\AppData\Local\Microsoft\Windows\Temporary Internet Files\Content.IE5\PSBFHVVI\MC900441793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99966"/>
            <a:ext cx="2304256" cy="2262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61844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Teď je tady pro vás připravený těžký úkol! 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Vymýšlej </a:t>
            </a:r>
            <a:r>
              <a:rPr lang="cs-CZ" dirty="0" smtClean="0"/>
              <a:t>slova opačného významu na </a:t>
            </a:r>
            <a:r>
              <a:rPr lang="cs-CZ" dirty="0" smtClean="0"/>
              <a:t> 				následující </a:t>
            </a:r>
            <a:r>
              <a:rPr lang="cs-CZ" dirty="0" smtClean="0"/>
              <a:t>obrázky.</a:t>
            </a:r>
            <a:endParaRPr lang="cs-CZ" dirty="0"/>
          </a:p>
        </p:txBody>
      </p:sp>
      <p:pic>
        <p:nvPicPr>
          <p:cNvPr id="3078" name="Picture 6" descr="C:\Users\prejzova\AppData\Local\Microsoft\Windows\Temporary Internet Files\Content.IE5\9S3725G8\MP9004424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837" y="4725144"/>
            <a:ext cx="201338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ejzova\AppData\Local\Microsoft\Windows\Temporary Internet Files\Content.IE5\O4PZIY3K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68634"/>
            <a:ext cx="2376264" cy="227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rejzova\AppData\Local\Microsoft\Windows\Temporary Internet Files\Content.IE5\9S3725G8\MC9003616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68634"/>
            <a:ext cx="1792355" cy="20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1" y="2636912"/>
            <a:ext cx="40645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Trochu vám poradím?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Ptej </a:t>
            </a:r>
            <a:r>
              <a:rPr lang="cs-CZ" sz="2400" dirty="0" smtClean="0">
                <a:solidFill>
                  <a:srgbClr val="FF0000"/>
                </a:solidFill>
              </a:rPr>
              <a:t>se.</a:t>
            </a:r>
          </a:p>
          <a:p>
            <a:r>
              <a:rPr lang="cs-CZ" sz="2400" dirty="0" smtClean="0"/>
              <a:t>Jaký je strom?....</a:t>
            </a:r>
          </a:p>
          <a:p>
            <a:r>
              <a:rPr lang="cs-CZ" sz="2400" dirty="0" smtClean="0"/>
              <a:t>Jaký je dům?.......</a:t>
            </a:r>
          </a:p>
          <a:p>
            <a:r>
              <a:rPr lang="cs-CZ" sz="2400" dirty="0" smtClean="0"/>
              <a:t>Jaká je princezna?......</a:t>
            </a:r>
          </a:p>
          <a:p>
            <a:r>
              <a:rPr lang="cs-CZ" sz="2400" dirty="0" smtClean="0"/>
              <a:t>Jaké jsou boty?........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8845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1"/>
            <a:ext cx="7558607" cy="2490663"/>
          </a:xfrm>
          <a:scene3d>
            <a:camera prst="orthographicFront"/>
            <a:lightRig rig="threePt" dir="t"/>
          </a:scene3d>
          <a:sp3d>
            <a:bevelT prst="convex"/>
          </a:sp3d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5400" b="1" spc="50" dirty="0" smtClean="0">
                <a:ln w="11430"/>
                <a:solidFill>
                  <a:schemeClr val="bg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TAK </a:t>
            </a:r>
            <a:r>
              <a:rPr lang="cs-CZ" sz="5400" b="1" spc="50" dirty="0">
                <a:ln w="11430"/>
                <a:solidFill>
                  <a:schemeClr val="bg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VÁM TO ŠLO</a:t>
            </a:r>
            <a:r>
              <a:rPr lang="cs-CZ" sz="5400" b="1" spc="50" dirty="0" smtClean="0">
                <a:ln w="11430"/>
                <a:solidFill>
                  <a:schemeClr val="bg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br>
              <a:rPr lang="cs-CZ" sz="5400" b="1" spc="50" dirty="0" smtClean="0">
                <a:ln w="11430"/>
                <a:solidFill>
                  <a:schemeClr val="bg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5400" b="1" spc="50" dirty="0" smtClean="0">
                <a:ln w="11430"/>
                <a:solidFill>
                  <a:schemeClr val="bg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POVEDLO SE VÁM TO?</a:t>
            </a:r>
            <a:r>
              <a:rPr lang="cs-CZ" sz="5400" b="1" spc="50" dirty="0">
                <a:ln w="11430"/>
                <a:solidFill>
                  <a:schemeClr val="bg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5400" b="1" spc="50" dirty="0">
                <a:ln w="11430"/>
                <a:solidFill>
                  <a:schemeClr val="bg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54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140968"/>
            <a:ext cx="5976664" cy="2304256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>
                <a:solidFill>
                  <a:srgbClr val="FF0000"/>
                </a:solidFill>
              </a:rPr>
              <a:t>TAK TO JE SUPER!!!</a:t>
            </a:r>
          </a:p>
          <a:p>
            <a:pPr algn="l"/>
            <a:endParaRPr lang="cs-CZ" sz="1100" b="1" dirty="0" smtClean="0">
              <a:solidFill>
                <a:srgbClr val="FF0000"/>
              </a:solidFill>
            </a:endParaRPr>
          </a:p>
          <a:p>
            <a:pPr algn="l"/>
            <a:r>
              <a:rPr lang="cs-CZ" sz="4800" b="1" dirty="0" smtClean="0">
                <a:solidFill>
                  <a:srgbClr val="FF0000"/>
                </a:solidFill>
              </a:rPr>
              <a:t>PÍŠU VÁM JEDNIČKU.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ejzova\AppData\Local\Microsoft\Windows\Temporary Internet Files\Content.IE5\2UABTRXI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36912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20958" y="2967335"/>
            <a:ext cx="71234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4869160"/>
            <a:ext cx="17324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 1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9" name="Pěticípá hvězda 8"/>
          <p:cNvSpPr/>
          <p:nvPr/>
        </p:nvSpPr>
        <p:spPr>
          <a:xfrm>
            <a:off x="7143402" y="5196790"/>
            <a:ext cx="914400" cy="91440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84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772816"/>
            <a:ext cx="7884864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z galerie Klipart</a:t>
            </a:r>
          </a:p>
          <a:p>
            <a:pPr marL="0" indent="0">
              <a:buNone/>
            </a:pPr>
            <a:r>
              <a:rPr lang="cs-CZ" dirty="0" smtClean="0"/>
              <a:t>Vlastní archiv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 a materiály: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527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225</TotalTime>
  <Words>394</Words>
  <Application>Microsoft Office PowerPoint</Application>
  <PresentationFormat>Předvádění na obrazovce (4:3)</PresentationFormat>
  <Paragraphs>166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Prezentace aplikace PowerPoint</vt:lpstr>
      <vt:lpstr>Slova opačného, protikladného významu</vt:lpstr>
      <vt:lpstr>Slova opačného významu - opozita</vt:lpstr>
      <vt:lpstr>Slova opačného významu - opozita</vt:lpstr>
      <vt:lpstr>Slova opačného významu - opozita</vt:lpstr>
      <vt:lpstr>Slova opačného významu - opozita</vt:lpstr>
      <vt:lpstr>Při dosazení opozit do textu se význam věty změní!!! </vt:lpstr>
      <vt:lpstr>TAJENKA</vt:lpstr>
      <vt:lpstr>TAJENKA - řešení</vt:lpstr>
      <vt:lpstr>Vymýšlej slova opačného významu, utvoř s nimi věty a napiš  je. Zkus použít různé druhy vět. Která věta se ti více líbí?</vt:lpstr>
      <vt:lpstr>Teď je tady pro vás připravený těžký úkol!  Vymýšlej slova opačného významu na      následující obrázky.</vt:lpstr>
      <vt:lpstr>      TAK JAK VÁM TO ŠLO? POVEDLO SE VÁM TO? 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opačného významu</dc:title>
  <dc:creator>Naděžda Prejzová</dc:creator>
  <cp:lastModifiedBy>Naděžda Prejzová</cp:lastModifiedBy>
  <cp:revision>30</cp:revision>
  <dcterms:created xsi:type="dcterms:W3CDTF">2012-11-07T20:53:36Z</dcterms:created>
  <dcterms:modified xsi:type="dcterms:W3CDTF">2012-11-15T19:36:53Z</dcterms:modified>
</cp:coreProperties>
</file>