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66" r:id="rId5"/>
    <p:sldId id="258" r:id="rId6"/>
    <p:sldId id="262" r:id="rId7"/>
    <p:sldId id="259" r:id="rId8"/>
    <p:sldId id="263" r:id="rId9"/>
    <p:sldId id="261" r:id="rId10"/>
    <p:sldId id="267" r:id="rId11"/>
    <p:sldId id="271" r:id="rId12"/>
    <p:sldId id="269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701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772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77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3036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968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522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948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615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288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783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03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7B602-A7B1-47CB-BCDB-55F8883D79EF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8A893-B4CB-4179-8B2F-4F431F8160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6708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871059"/>
              </p:ext>
            </p:extLst>
          </p:nvPr>
        </p:nvGraphicFramePr>
        <p:xfrm>
          <a:off x="1524000" y="1397000"/>
          <a:ext cx="6720408" cy="3595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VY_32_Inovace_4.2.3</a:t>
                      </a:r>
                      <a:r>
                        <a:rPr lang="cs-CZ" baseline="0" dirty="0" smtClean="0"/>
                        <a:t>  Cesta do školy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Člověk a jeho svět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Materiál je určen k upevnění poznatků v oblasti dopravní výchovy. Seznamuje s účastníky silničního provozu a s pravidly pro chodce a cyklisty.</a:t>
                      </a:r>
                      <a:r>
                        <a:rPr lang="cs-CZ" baseline="0" dirty="0" smtClean="0"/>
                        <a:t> Pr</a:t>
                      </a:r>
                      <a:r>
                        <a:rPr lang="cs-CZ" dirty="0" smtClean="0"/>
                        <a:t>ezentace byla vytvořena pro práci s interaktivní tabulí</a:t>
                      </a:r>
                      <a:r>
                        <a:rPr lang="cs-CZ" baseline="0" dirty="0" smtClean="0"/>
                        <a:t> nebo dataprojektorem a obsahuje animace.</a:t>
                      </a:r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67482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4464496" cy="1584176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cs-CZ" sz="5400" b="1" dirty="0" smtClean="0"/>
              <a:t>CESTA DO ŠKOLY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1" y="3140969"/>
            <a:ext cx="7848872" cy="2808311"/>
          </a:xfrm>
        </p:spPr>
        <p:txBody>
          <a:bodyPr/>
          <a:lstStyle/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prejzova\AppData\Local\Microsoft\Windows\Temporary Internet Files\Content.IE5\EQYBFOQU\MC900398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93096"/>
            <a:ext cx="2448272" cy="150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ejzova\AppData\Local\Microsoft\Windows\Temporary Internet Files\Content.IE5\D0KIQOI8\MM900395710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437" y="3789041"/>
            <a:ext cx="2329675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ejzova\AppData\Local\Microsoft\Windows\Temporary Internet Files\Content.IE5\M5NZ2ERN\MC9002226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26938"/>
            <a:ext cx="2685467" cy="128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ejzova\AppData\Local\Microsoft\Windows\Temporary Internet Files\Content.IE5\TFXZXPOP\MP90042269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48680"/>
            <a:ext cx="2962476" cy="518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76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Účastníci dopravního provozu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cs-CZ" dirty="0" smtClean="0"/>
              <a:t>Každý den se stáváme účastníky silničního provozu. Když jdeme do školy, ke kamarádovi, nakoupit nebo </a:t>
            </a:r>
            <a:r>
              <a:rPr lang="cs-CZ" dirty="0"/>
              <a:t>se jdeme jen tak projít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/>
              <a:t>Jdeme-li pěšky, jsme chodci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Jedeme-li na kole, jsme cyklisti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pPr algn="just"/>
            <a:r>
              <a:rPr lang="cs-CZ" dirty="0" smtClean="0"/>
              <a:t>Na chodníku a na vozovce jsou umístěny dopravní značky a semafory. Říkají nám jak se máme chovat. Proto bychom je měli znát a řídit se podle nich.</a:t>
            </a:r>
          </a:p>
          <a:p>
            <a:endParaRPr lang="cs-CZ" dirty="0"/>
          </a:p>
        </p:txBody>
      </p:sp>
      <p:pic>
        <p:nvPicPr>
          <p:cNvPr id="1026" name="Picture 2" descr="C:\Users\prejzova\AppData\Local\Microsoft\Windows\Temporary Internet Files\Content.IE5\2UABTRXI\MM90039571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80928"/>
            <a:ext cx="194421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04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840760" cy="418058"/>
          </a:xfrm>
          <a:ln w="38100">
            <a:solidFill>
              <a:schemeClr val="tx2"/>
            </a:solidFill>
          </a:ln>
        </p:spPr>
        <p:txBody>
          <a:bodyPr>
            <a:noAutofit/>
          </a:bodyPr>
          <a:lstStyle/>
          <a:p>
            <a:r>
              <a:rPr lang="cs-CZ" sz="2800" dirty="0" smtClean="0"/>
              <a:t>Vyprávěj o obrázku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D:\DCIM\105_PANA\P10507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" b="2439"/>
          <a:stretch/>
        </p:blipFill>
        <p:spPr bwMode="auto">
          <a:xfrm>
            <a:off x="0" y="908720"/>
            <a:ext cx="9144000" cy="59700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19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PRAVIDLA PRO CHODCE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  <a:ln w="57150">
            <a:solidFill>
              <a:schemeClr val="accent2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1. Tam, kde je chodník, musí jej chodec použít.</a:t>
            </a:r>
          </a:p>
          <a:p>
            <a:pPr marL="514350" indent="-514350">
              <a:buAutoNum type="arabicPeriod"/>
            </a:pPr>
            <a:endParaRPr lang="cs-CZ" sz="1100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/>
                </a:solidFill>
              </a:rPr>
              <a:t>2. Kde není chodník, musíme jít po levém okraji 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 smtClean="0">
                <a:solidFill>
                  <a:schemeClr val="tx2"/>
                </a:solidFill>
              </a:rPr>
              <a:t>   vozovky. Vidíme tak včas auto, které jede proti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/>
                </a:solidFill>
              </a:rPr>
              <a:t>    nám.</a:t>
            </a:r>
          </a:p>
          <a:p>
            <a:pPr marL="0" indent="0" algn="just">
              <a:buNone/>
            </a:pPr>
            <a:endParaRPr lang="cs-CZ" sz="11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3. Pokud je v blízkosti přechod, podchod nebo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nadchod pro chodce, musíme přecházet tam.</a:t>
            </a:r>
          </a:p>
          <a:p>
            <a:pPr marL="0" indent="0">
              <a:buNone/>
            </a:pPr>
            <a:endParaRPr lang="cs-CZ" sz="1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4. Při přecházení vozovky se chodec musí velmi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dobře rozhlédnou na obě strany.</a:t>
            </a:r>
          </a:p>
          <a:p>
            <a:pPr marL="0" indent="0">
              <a:buNone/>
            </a:pPr>
            <a:endParaRPr lang="cs-CZ" sz="9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rgbClr val="FF0000"/>
                </a:solidFill>
              </a:rPr>
              <a:t>5. Oblečení chodce (hlavně dětí) by mělo být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barevné, s reflexními prvky, aby byly dobře vidět.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53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 w="57150"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Jak se chodí po </a:t>
            </a:r>
            <a:r>
              <a:rPr lang="cs-CZ" dirty="0" smtClean="0"/>
              <a:t>přechodu?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solidFill>
            <a:schemeClr val="accent1"/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Za zábradlím stojí škola,</a:t>
            </a:r>
          </a:p>
          <a:p>
            <a:pPr marL="0" indent="0">
              <a:buNone/>
            </a:pPr>
            <a:r>
              <a:rPr lang="cs-CZ" dirty="0" smtClean="0"/>
              <a:t>rozzlobený řidič volá: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Toníku, ty kluku hloupá,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ak se chodí přes cesty?</a:t>
            </a:r>
          </a:p>
          <a:p>
            <a:pPr marL="0" indent="0">
              <a:buNone/>
            </a:pPr>
            <a:r>
              <a:rPr lang="cs-CZ" dirty="0" smtClean="0"/>
              <a:t>Kudy to jdeš?</a:t>
            </a:r>
          </a:p>
          <a:p>
            <a:pPr marL="0" indent="0">
              <a:buNone/>
            </a:pPr>
            <a:r>
              <a:rPr lang="cs-CZ" dirty="0" smtClean="0"/>
              <a:t>Já nemít brzdy,</a:t>
            </a:r>
          </a:p>
          <a:p>
            <a:pPr marL="0" indent="0">
              <a:buNone/>
            </a:pPr>
            <a:r>
              <a:rPr lang="cs-CZ" dirty="0" smtClean="0"/>
              <a:t>stalo by se neštěstí!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355976" y="1600200"/>
            <a:ext cx="4330824" cy="4525963"/>
          </a:xfrm>
          <a:solidFill>
            <a:schemeClr val="accent2"/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Lucka spěchá do školy,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zorně má napsané úkoly.</a:t>
            </a:r>
          </a:p>
          <a:p>
            <a:pPr marL="0" indent="0">
              <a:buNone/>
            </a:pPr>
            <a:r>
              <a:rPr lang="cs-CZ" dirty="0" smtClean="0"/>
              <a:t>I když jde rychle,</a:t>
            </a:r>
          </a:p>
          <a:p>
            <a:pPr marL="0" indent="0">
              <a:buNone/>
            </a:pPr>
            <a:r>
              <a:rPr lang="cs-CZ" dirty="0" smtClean="0"/>
              <a:t>nemá strach,</a:t>
            </a:r>
          </a:p>
          <a:p>
            <a:pPr marL="0" indent="0">
              <a:buNone/>
            </a:pPr>
            <a:r>
              <a:rPr lang="cs-CZ" dirty="0" smtClean="0"/>
              <a:t>vždy přechází jen po  zebrách.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64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ln w="57150"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/>
              <a:t>PŘECHOD PRO CHODCE</a:t>
            </a:r>
            <a:endParaRPr lang="cs-CZ" dirty="0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4690864" cy="4536504"/>
          </a:xfrm>
        </p:spPr>
      </p:pic>
      <p:pic>
        <p:nvPicPr>
          <p:cNvPr id="14" name="Zástupný symbol pro obsah 1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132856"/>
            <a:ext cx="3034680" cy="3312368"/>
          </a:xfrm>
        </p:spPr>
      </p:pic>
    </p:spTree>
    <p:extLst>
      <p:ext uri="{BB962C8B-B14F-4D97-AF65-F5344CB8AC3E}">
        <p14:creationId xmlns:p14="http://schemas.microsoft.com/office/powerpoint/2010/main" val="316198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35280" cy="1143000"/>
          </a:xfrm>
          <a:ln w="38100"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>
                <a:solidFill>
                  <a:srgbClr val="FF0000"/>
                </a:solidFill>
              </a:rPr>
              <a:t>Vybarvi správně semafor pro řidiče a semafor pro chodce. Vysvětli, co jednotlivé barvy znamenají.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03648" y="1772816"/>
            <a:ext cx="1728192" cy="3672408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803585" y="2060848"/>
            <a:ext cx="864096" cy="864096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Ovál 8"/>
          <p:cNvSpPr/>
          <p:nvPr/>
        </p:nvSpPr>
        <p:spPr>
          <a:xfrm>
            <a:off x="1803585" y="3176972"/>
            <a:ext cx="864096" cy="864096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835696" y="4293096"/>
            <a:ext cx="864096" cy="864096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710" y="1772816"/>
            <a:ext cx="1786283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002" y="2042046"/>
            <a:ext cx="9017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ál 13"/>
          <p:cNvSpPr/>
          <p:nvPr/>
        </p:nvSpPr>
        <p:spPr>
          <a:xfrm>
            <a:off x="6210002" y="3245323"/>
            <a:ext cx="864096" cy="864096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04728" y="5445224"/>
            <a:ext cx="379040" cy="6480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756" y="4581129"/>
            <a:ext cx="401637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92088"/>
          </a:xfrm>
          <a:ln w="76200">
            <a:solidFill>
              <a:schemeClr val="tx1"/>
            </a:solidFill>
            <a:prstDash val="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SEMAFOR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196752"/>
            <a:ext cx="3754760" cy="4857403"/>
          </a:xfrm>
          <a:solidFill>
            <a:schemeClr val="accent3">
              <a:lumMod val="75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Na ulici pozor dáme,</a:t>
            </a:r>
          </a:p>
          <a:p>
            <a:pPr marL="0" indent="0">
              <a:buNone/>
            </a:pPr>
            <a:r>
              <a:rPr lang="cs-CZ" dirty="0" smtClean="0"/>
              <a:t>na světla se zadíváme.</a:t>
            </a:r>
          </a:p>
          <a:p>
            <a:pPr marL="0" indent="0">
              <a:buNone/>
            </a:pPr>
            <a:r>
              <a:rPr lang="cs-CZ" dirty="0" smtClean="0"/>
              <a:t>Červená nám radí: Stůj!</a:t>
            </a:r>
          </a:p>
          <a:p>
            <a:pPr marL="0" indent="0">
              <a:buNone/>
            </a:pPr>
            <a:r>
              <a:rPr lang="cs-CZ" dirty="0" smtClean="0"/>
              <a:t>Na svůj život pamatuj!</a:t>
            </a:r>
          </a:p>
          <a:p>
            <a:pPr marL="0" indent="0">
              <a:buNone/>
            </a:pPr>
            <a:r>
              <a:rPr lang="cs-CZ" dirty="0" smtClean="0"/>
              <a:t>Zelená zas volá nás:</a:t>
            </a:r>
          </a:p>
          <a:p>
            <a:pPr marL="0" indent="0">
              <a:buNone/>
            </a:pPr>
            <a:r>
              <a:rPr lang="cs-CZ" dirty="0" smtClean="0"/>
              <a:t>Přejdi, žáčku, přejdi včas!</a:t>
            </a:r>
          </a:p>
          <a:p>
            <a:pPr marL="0" indent="0">
              <a:buNone/>
            </a:pPr>
            <a:r>
              <a:rPr lang="cs-CZ" dirty="0" smtClean="0"/>
              <a:t>Žlutá volá: Bude změna,</a:t>
            </a:r>
          </a:p>
          <a:p>
            <a:pPr marL="0" indent="0">
              <a:buNone/>
            </a:pPr>
            <a:r>
              <a:rPr lang="cs-CZ" dirty="0" smtClean="0"/>
              <a:t>běda, kdo si pozor nedá!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196753"/>
            <a:ext cx="4248472" cy="4824535"/>
          </a:xfrm>
          <a:solidFill>
            <a:srgbClr val="FFC000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600" dirty="0" smtClean="0"/>
              <a:t>Toník spěchal do školy,</a:t>
            </a:r>
          </a:p>
          <a:p>
            <a:pPr marL="0" indent="0">
              <a:buNone/>
            </a:pPr>
            <a:r>
              <a:rPr lang="cs-CZ" sz="2600" dirty="0" smtClean="0"/>
              <a:t>nechtěl dostat kouli.</a:t>
            </a:r>
          </a:p>
          <a:p>
            <a:pPr marL="0" indent="0">
              <a:buNone/>
            </a:pPr>
            <a:r>
              <a:rPr lang="cs-CZ" sz="2600" dirty="0" smtClean="0"/>
              <a:t>Porazil však cyklistu,</a:t>
            </a:r>
          </a:p>
          <a:p>
            <a:pPr marL="0" indent="0">
              <a:buNone/>
            </a:pPr>
            <a:r>
              <a:rPr lang="cs-CZ" sz="2600" dirty="0" smtClean="0"/>
              <a:t>na hlavě má bouli.</a:t>
            </a:r>
          </a:p>
          <a:p>
            <a:pPr marL="0" indent="0">
              <a:buNone/>
            </a:pPr>
            <a:r>
              <a:rPr lang="cs-CZ" sz="2600" dirty="0" smtClean="0"/>
              <a:t>Pan Červený láteří:</a:t>
            </a:r>
          </a:p>
          <a:p>
            <a:pPr marL="0" indent="0">
              <a:buNone/>
            </a:pPr>
            <a:r>
              <a:rPr lang="cs-CZ" sz="2600" dirty="0" smtClean="0"/>
              <a:t>,,Marně jsem na Toníka mrkal.</a:t>
            </a:r>
          </a:p>
          <a:p>
            <a:pPr marL="0" indent="0">
              <a:buNone/>
            </a:pPr>
            <a:r>
              <a:rPr lang="cs-CZ" sz="2600" dirty="0" smtClean="0"/>
              <a:t>Měl oči jenom pro Lucku</a:t>
            </a:r>
          </a:p>
          <a:p>
            <a:pPr marL="0" indent="0">
              <a:buNone/>
            </a:pPr>
            <a:r>
              <a:rPr lang="cs-CZ" sz="2600" dirty="0" smtClean="0"/>
              <a:t>a do cyklisty strkal!“</a:t>
            </a:r>
          </a:p>
          <a:p>
            <a:pPr marL="0" indent="0">
              <a:buNone/>
            </a:pPr>
            <a:r>
              <a:rPr lang="cs-CZ" sz="2600" dirty="0" smtClean="0"/>
              <a:t>Paní učitelka vlastním očí nevěří:</a:t>
            </a:r>
          </a:p>
          <a:p>
            <a:pPr marL="0" indent="0">
              <a:buNone/>
            </a:pPr>
            <a:r>
              <a:rPr lang="cs-CZ" sz="2600" dirty="0" smtClean="0"/>
              <a:t>Jdeš pozdě, Toníku a s boulí!</a:t>
            </a:r>
          </a:p>
          <a:p>
            <a:pPr marL="0" indent="0">
              <a:buNone/>
            </a:pPr>
            <a:r>
              <a:rPr lang="cs-CZ" sz="2600" dirty="0" err="1" smtClean="0"/>
              <a:t>Žes</a:t>
            </a:r>
            <a:r>
              <a:rPr lang="cs-CZ" sz="2600" dirty="0" smtClean="0"/>
              <a:t> na červenou přebíhal, </a:t>
            </a:r>
          </a:p>
          <a:p>
            <a:pPr marL="0" indent="0">
              <a:buNone/>
            </a:pPr>
            <a:r>
              <a:rPr lang="cs-CZ" sz="2600" smtClean="0"/>
              <a:t>já </a:t>
            </a:r>
            <a:r>
              <a:rPr lang="cs-CZ" sz="2600" dirty="0" smtClean="0"/>
              <a:t>napíšu ti kouli!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 descr="C:\Users\adm\AppData\Local\Microsoft\Windows\Temporary Internet Files\Content.IE5\50RHYVP1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7166"/>
            <a:ext cx="792088" cy="72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\AppData\Local\Microsoft\Windows\Temporary Internet Files\Content.IE5\9S3725G8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227166"/>
            <a:ext cx="787247" cy="72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15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Vymysli si dopravní značky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 descr="D:\DCIM\105_PANA\P10507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80928"/>
            <a:ext cx="316835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DCIM\105_PANA\P10507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0928"/>
            <a:ext cx="360040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\AppData\Local\Microsoft\Windows\Temporary Internet Files\Content.IE5\50RHYVP1\MC9004380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627" y="69269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1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936104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TAJENKA  –  </a:t>
            </a:r>
            <a:r>
              <a:rPr lang="cs-CZ" sz="2800" b="1" dirty="0" smtClean="0"/>
              <a:t>Při přecházení buďme vždy ……………………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466728" cy="4525963"/>
          </a:xfrm>
          <a:solidFill>
            <a:schemeClr val="accent3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Tam, kde je chodník, chodíme po…………………..</a:t>
            </a:r>
          </a:p>
          <a:p>
            <a:pPr marL="0" indent="0">
              <a:buNone/>
            </a:pPr>
            <a:r>
              <a:rPr lang="cs-CZ" sz="2400" dirty="0" smtClean="0"/>
              <a:t>Silnici přecházíme po…….</a:t>
            </a:r>
          </a:p>
          <a:p>
            <a:pPr marL="0" indent="0">
              <a:buNone/>
            </a:pPr>
            <a:r>
              <a:rPr lang="cs-CZ" sz="2400" dirty="0" smtClean="0"/>
              <a:t>Příkazové……………….něco přikazují.</a:t>
            </a:r>
          </a:p>
          <a:p>
            <a:pPr marL="0" indent="0">
              <a:buNone/>
            </a:pPr>
            <a:r>
              <a:rPr lang="cs-CZ" sz="2400" dirty="0" smtClean="0"/>
              <a:t>…………..značky vysvětlují.</a:t>
            </a:r>
          </a:p>
          <a:p>
            <a:pPr marL="0" indent="0">
              <a:buNone/>
            </a:pPr>
            <a:r>
              <a:rPr lang="cs-CZ" sz="2400" dirty="0" smtClean="0"/>
              <a:t>Přechod pro chodce nazýváme………………………</a:t>
            </a:r>
          </a:p>
          <a:p>
            <a:pPr marL="0" indent="0">
              <a:buNone/>
            </a:pPr>
            <a:r>
              <a:rPr lang="cs-CZ" sz="2400" dirty="0" smtClean="0"/>
              <a:t>Zelená na semaforu znamená………………………..</a:t>
            </a:r>
          </a:p>
          <a:p>
            <a:pPr marL="0" indent="0">
              <a:buNone/>
            </a:pPr>
            <a:r>
              <a:rPr lang="cs-CZ" sz="2400" dirty="0" smtClean="0"/>
              <a:t>Silnice jsou vedlejší a ……..</a:t>
            </a:r>
            <a:endParaRPr lang="cs-CZ" sz="24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19546966"/>
              </p:ext>
            </p:extLst>
          </p:nvPr>
        </p:nvGraphicFramePr>
        <p:xfrm>
          <a:off x="4139953" y="1772816"/>
          <a:ext cx="4716017" cy="3898718"/>
        </p:xfrm>
        <a:graphic>
          <a:graphicData uri="http://schemas.openxmlformats.org/drawingml/2006/table">
            <a:tbl>
              <a:tblPr/>
              <a:tblGrid>
                <a:gridCol w="288032"/>
                <a:gridCol w="288031"/>
                <a:gridCol w="288033"/>
                <a:gridCol w="288032"/>
                <a:gridCol w="288032"/>
                <a:gridCol w="327278"/>
                <a:gridCol w="388422"/>
                <a:gridCol w="297693"/>
                <a:gridCol w="297693"/>
                <a:gridCol w="297693"/>
                <a:gridCol w="413930"/>
                <a:gridCol w="353555"/>
                <a:gridCol w="360040"/>
                <a:gridCol w="288032"/>
                <a:gridCol w="251521"/>
              </a:tblGrid>
              <a:tr h="504056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86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TAJENKA </a:t>
            </a:r>
            <a:r>
              <a:rPr lang="cs-CZ" sz="3200" b="1" dirty="0" smtClean="0"/>
              <a:t>Při přecházení buďme vždy opatrní.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466728" cy="4525963"/>
          </a:xfrm>
          <a:solidFill>
            <a:schemeClr val="accent3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Tam, kde je chodník, chodíme po…………………..</a:t>
            </a:r>
          </a:p>
          <a:p>
            <a:pPr marL="0" indent="0">
              <a:buNone/>
            </a:pPr>
            <a:r>
              <a:rPr lang="cs-CZ" sz="2400" dirty="0" smtClean="0"/>
              <a:t>Silnici přecházíme po…….</a:t>
            </a:r>
          </a:p>
          <a:p>
            <a:pPr marL="0" indent="0">
              <a:buNone/>
            </a:pPr>
            <a:r>
              <a:rPr lang="cs-CZ" sz="2400" dirty="0" smtClean="0"/>
              <a:t>Příkazové……………….něco přikazují.</a:t>
            </a:r>
          </a:p>
          <a:p>
            <a:pPr marL="0" indent="0">
              <a:buNone/>
            </a:pPr>
            <a:r>
              <a:rPr lang="cs-CZ" sz="2400" dirty="0" smtClean="0"/>
              <a:t>…………..značky vysvětlují.</a:t>
            </a:r>
          </a:p>
          <a:p>
            <a:pPr marL="0" indent="0">
              <a:buNone/>
            </a:pPr>
            <a:r>
              <a:rPr lang="cs-CZ" sz="2400" dirty="0" smtClean="0"/>
              <a:t>Přechod pro chodce nazýváme………………………</a:t>
            </a:r>
          </a:p>
          <a:p>
            <a:pPr marL="0" indent="0">
              <a:buNone/>
            </a:pPr>
            <a:r>
              <a:rPr lang="cs-CZ" sz="2400" dirty="0" smtClean="0"/>
              <a:t>Zelená na semaforu znamená………………………..</a:t>
            </a:r>
          </a:p>
          <a:p>
            <a:pPr marL="0" indent="0">
              <a:buNone/>
            </a:pPr>
            <a:r>
              <a:rPr lang="cs-CZ" sz="2400" dirty="0" smtClean="0"/>
              <a:t>Silnice jsou vedlejší a ……..</a:t>
            </a:r>
            <a:endParaRPr lang="cs-CZ" sz="24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89305417"/>
              </p:ext>
            </p:extLst>
          </p:nvPr>
        </p:nvGraphicFramePr>
        <p:xfrm>
          <a:off x="4139953" y="1772816"/>
          <a:ext cx="4716017" cy="3898718"/>
        </p:xfrm>
        <a:graphic>
          <a:graphicData uri="http://schemas.openxmlformats.org/drawingml/2006/table">
            <a:tbl>
              <a:tblPr/>
              <a:tblGrid>
                <a:gridCol w="288032"/>
                <a:gridCol w="360040"/>
                <a:gridCol w="216024"/>
                <a:gridCol w="288032"/>
                <a:gridCol w="288032"/>
                <a:gridCol w="327278"/>
                <a:gridCol w="388422"/>
                <a:gridCol w="297693"/>
                <a:gridCol w="297693"/>
                <a:gridCol w="297693"/>
                <a:gridCol w="413930"/>
                <a:gridCol w="353555"/>
                <a:gridCol w="360040"/>
                <a:gridCol w="288032"/>
                <a:gridCol w="251521"/>
              </a:tblGrid>
              <a:tr h="504056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472" marR="6472" marT="64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472" marR="6472" marT="64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299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</a:t>
            </a:r>
            <a:r>
              <a:rPr lang="cs-CZ" sz="2800" dirty="0" smtClean="0"/>
              <a:t>zdroje a materiály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Fotografie a obrázky z archivu autora</a:t>
            </a:r>
          </a:p>
          <a:p>
            <a:pPr marL="0" indent="0">
              <a:buNone/>
            </a:pPr>
            <a:r>
              <a:rPr lang="cs-CZ" sz="2000" dirty="0" smtClean="0"/>
              <a:t>Obrázky z galerie Klipart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9774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771</TotalTime>
  <Words>597</Words>
  <Application>Microsoft Office PowerPoint</Application>
  <PresentationFormat>Předvádění na obrazovce (4:3)</PresentationFormat>
  <Paragraphs>179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CESTA DO ŠKOLY</vt:lpstr>
      <vt:lpstr>Účastníci dopravního provozu</vt:lpstr>
      <vt:lpstr>Vyprávěj o obrázku</vt:lpstr>
      <vt:lpstr>PRAVIDLA PRO CHODCE</vt:lpstr>
      <vt:lpstr>Jak se chodí po přechodu?</vt:lpstr>
      <vt:lpstr>PŘECHOD PRO CHODCE</vt:lpstr>
      <vt:lpstr>Vybarvi správně semafor pro řidiče a semafor pro chodce. Vysvětli, co jednotlivé barvy znamenají.</vt:lpstr>
      <vt:lpstr>SEMAFOR</vt:lpstr>
      <vt:lpstr>Vymysli si dopravní značky </vt:lpstr>
      <vt:lpstr>TAJENKA  –  Při přecházení buďme vždy ……………………</vt:lpstr>
      <vt:lpstr>TAJENKA Při přecházení buďme vždy opatrní.</vt:lpstr>
      <vt:lpstr>Použité zdroje a materiály: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CESTA DO ŠKOLY</dc:title>
  <dc:creator>adm</dc:creator>
  <cp:lastModifiedBy>Naděžda Prejzová</cp:lastModifiedBy>
  <cp:revision>39</cp:revision>
  <dcterms:created xsi:type="dcterms:W3CDTF">2012-09-28T07:07:50Z</dcterms:created>
  <dcterms:modified xsi:type="dcterms:W3CDTF">2012-11-16T20:45:45Z</dcterms:modified>
</cp:coreProperties>
</file>