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74" r:id="rId2"/>
    <p:sldId id="267" r:id="rId3"/>
    <p:sldId id="258" r:id="rId4"/>
    <p:sldId id="269" r:id="rId5"/>
    <p:sldId id="268" r:id="rId6"/>
    <p:sldId id="259" r:id="rId7"/>
    <p:sldId id="265" r:id="rId8"/>
    <p:sldId id="272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932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213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144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19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055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749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69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512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420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097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515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5697A-384C-4FDA-A2CD-6D516C3F62F7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391118-B250-46C0-8C9A-E9674F97B9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502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1232523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VY_32_Inovace_4.2.2  Spolužáci, kamarádi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3.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upevnění vztahů</a:t>
                      </a:r>
                      <a:r>
                        <a:rPr lang="cs-CZ" baseline="0" dirty="0" smtClean="0"/>
                        <a:t> v kolektivu</a:t>
                      </a:r>
                      <a:r>
                        <a:rPr lang="cs-CZ" dirty="0" smtClean="0"/>
                        <a:t> , kamarádství, schopnosti řešit konflikty. Prezentace byla vytvořena pro práci s interaktivní tabulí nebo dataprojektorem a </a:t>
                      </a:r>
                      <a:r>
                        <a:rPr lang="cs-CZ" smtClean="0"/>
                        <a:t>obsahuje animaci.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45152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4632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32028" y="908720"/>
            <a:ext cx="3744416" cy="1944216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/>
              <a:t>SPOLUŽÁCI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716016" y="908720"/>
            <a:ext cx="3744416" cy="1944216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/>
              <a:t>KAMARÁDI</a:t>
            </a:r>
          </a:p>
          <a:p>
            <a:pPr algn="ctr"/>
            <a:endParaRPr lang="cs-CZ" dirty="0"/>
          </a:p>
        </p:txBody>
      </p:sp>
      <p:pic>
        <p:nvPicPr>
          <p:cNvPr id="1026" name="Picture 2" descr="C:\Users\prejzova\AppData\Local\Microsoft\Windows\Temporary Internet Files\Content.IE5\I5N0C3XM\MP9004393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712" y="2996952"/>
            <a:ext cx="5072608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4753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130425"/>
            <a:ext cx="7846640" cy="146447"/>
          </a:xfrm>
        </p:spPr>
        <p:txBody>
          <a:bodyPr>
            <a:noAutofit/>
          </a:bodyPr>
          <a:lstStyle/>
          <a:p>
            <a:pPr algn="just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3200" b="1" u="sng" dirty="0" smtClean="0">
                <a:solidFill>
                  <a:srgbClr val="FF0000"/>
                </a:solidFill>
              </a:rPr>
              <a:t>SPOLUŽÁCI	–	 KAMARÁDI</a:t>
            </a:r>
            <a:r>
              <a:rPr lang="cs-CZ" sz="2800" u="sng" dirty="0"/>
              <a:t/>
            </a:r>
            <a:br>
              <a:rPr lang="cs-CZ" sz="2800" u="sng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Ve škole, ve třídě, ve školní družině máme spoustu kamarádů. Každý z nich je jiný. Někdo je velký, někdo malý. Někdo je hubený, někdo baculatý. Někdo nosí brýle, jiný neumí dobře vyslovovat hlásku R.</a:t>
            </a:r>
            <a:br>
              <a:rPr lang="cs-CZ" sz="2800" dirty="0" smtClean="0"/>
            </a:br>
            <a:r>
              <a:rPr lang="cs-CZ" sz="2800" dirty="0" smtClean="0"/>
              <a:t>V kolektivu se může potkat Čech s Ukrajinkou,  Vietnamcem, Romem, Slovákem, Polákem.</a:t>
            </a:r>
            <a:br>
              <a:rPr lang="cs-CZ" sz="2800" dirty="0" smtClean="0"/>
            </a:br>
            <a:r>
              <a:rPr lang="cs-CZ" sz="2800" dirty="0" smtClean="0"/>
              <a:t>Jakoukoliv odlišnost nechápeme jako důvod k odlišnému chování. I když jsme každý jiný, můžeme být kamarádi.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5301208"/>
            <a:ext cx="6400800" cy="720080"/>
          </a:xfrm>
          <a:solidFill>
            <a:schemeClr val="accent6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txBody>
          <a:bodyPr>
            <a:normAutofit fontScale="32500" lnSpcReduction="20000"/>
          </a:bodyPr>
          <a:lstStyle/>
          <a:p>
            <a:r>
              <a:rPr lang="cs-CZ" sz="12300" b="1" dirty="0" smtClean="0">
                <a:solidFill>
                  <a:srgbClr val="FF0000"/>
                </a:solidFill>
              </a:rPr>
              <a:t>Mít kamarády je velké štěstí.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4799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643192" cy="144016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b="1" dirty="0" smtClean="0">
                <a:solidFill>
                  <a:srgbClr val="FF0000"/>
                </a:solidFill>
              </a:rPr>
              <a:t/>
            </a:r>
            <a:br>
              <a:rPr lang="cs-CZ" sz="4000" b="1" dirty="0" smtClean="0">
                <a:solidFill>
                  <a:srgbClr val="FF0000"/>
                </a:solidFill>
              </a:rPr>
            </a:br>
            <a:r>
              <a:rPr lang="cs-CZ" sz="4000" b="1" dirty="0" smtClean="0">
                <a:solidFill>
                  <a:srgbClr val="FF0000"/>
                </a:solidFill>
              </a:rPr>
              <a:t>Umíš </a:t>
            </a:r>
            <a:r>
              <a:rPr lang="cs-CZ" sz="4000" b="1" dirty="0" smtClean="0">
                <a:solidFill>
                  <a:srgbClr val="FF0000"/>
                </a:solidFill>
              </a:rPr>
              <a:t>řešit konflikt?</a:t>
            </a:r>
            <a:br>
              <a:rPr lang="cs-CZ" sz="4000" b="1" dirty="0" smtClean="0">
                <a:solidFill>
                  <a:srgbClr val="FF0000"/>
                </a:solidFill>
              </a:rPr>
            </a:br>
            <a:r>
              <a:rPr lang="cs-CZ" sz="4000" b="1" dirty="0" smtClean="0">
                <a:solidFill>
                  <a:srgbClr val="FF0000"/>
                </a:solidFill>
              </a:rPr>
              <a:t>Umíš si poradit s problémem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7715200" cy="4281339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cs-CZ" sz="3800" b="1" dirty="0" smtClean="0"/>
              <a:t>HRA: Jak se zachováme?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karty s příklady nejrůznějších životních situací, se kterými se děti denně setkávají při činnostech ve škole. </a:t>
            </a:r>
          </a:p>
          <a:p>
            <a:endParaRPr lang="cs-CZ" dirty="0" smtClean="0"/>
          </a:p>
          <a:p>
            <a:pPr>
              <a:buFontTx/>
              <a:buChar char="-"/>
            </a:pPr>
            <a:r>
              <a:rPr lang="cs-CZ" b="1" i="1" dirty="0" smtClean="0"/>
              <a:t>Tvému kamarádovi se posmívají</a:t>
            </a:r>
          </a:p>
          <a:p>
            <a:pPr>
              <a:buFontTx/>
              <a:buChar char="-"/>
            </a:pPr>
            <a:r>
              <a:rPr lang="cs-CZ" b="1" i="1" dirty="0" smtClean="0"/>
              <a:t>Spolužák ti snědl svačinu</a:t>
            </a:r>
          </a:p>
          <a:p>
            <a:pPr>
              <a:buFontTx/>
              <a:buChar char="-"/>
            </a:pPr>
            <a:r>
              <a:rPr lang="cs-CZ" b="1" i="1" dirty="0" smtClean="0"/>
              <a:t>Spolužačka potřebuje půjčit gumu</a:t>
            </a:r>
          </a:p>
          <a:p>
            <a:pPr>
              <a:buFontTx/>
              <a:buChar char="-"/>
            </a:pPr>
            <a:r>
              <a:rPr lang="cs-CZ" b="1" i="1" dirty="0" smtClean="0"/>
              <a:t>Kamarád nemá domácí úkol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Žáci ve dvojicích předvádějí situaci, kterou si předem vylosovali, </a:t>
            </a:r>
          </a:p>
          <a:p>
            <a:pPr marL="0" indent="0">
              <a:buNone/>
            </a:pPr>
            <a:r>
              <a:rPr lang="cs-CZ" dirty="0" smtClean="0"/>
              <a:t>a její vhodné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91686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Rozumíš </a:t>
            </a:r>
            <a:r>
              <a:rPr lang="cs-CZ" dirty="0"/>
              <a:t>těmto pojmům?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Slušnost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Úcta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Ohleduplnost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Důvěra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Vstřícnost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Solidarita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Opatrnost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i="1" dirty="0" smtClean="0">
                <a:solidFill>
                  <a:schemeClr val="tx2"/>
                </a:solidFill>
              </a:rPr>
              <a:t>Jak by jsi se zachoval?</a:t>
            </a:r>
            <a:endParaRPr lang="cs-CZ" i="1" dirty="0">
              <a:solidFill>
                <a:schemeClr val="tx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48880"/>
            <a:ext cx="3096344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14869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Kdo je KAMARÁD?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sz="4000" b="1" dirty="0" smtClean="0"/>
              <a:t>JE TO TEN</a:t>
            </a:r>
          </a:p>
          <a:p>
            <a:pPr marL="0" indent="0">
              <a:buNone/>
            </a:pPr>
            <a:endParaRPr lang="cs-CZ" sz="1600" b="1" dirty="0" smtClean="0"/>
          </a:p>
          <a:p>
            <a:r>
              <a:rPr lang="cs-CZ" dirty="0" smtClean="0"/>
              <a:t>kdo pomůže</a:t>
            </a:r>
            <a:endParaRPr lang="cs-CZ" dirty="0"/>
          </a:p>
          <a:p>
            <a:r>
              <a:rPr lang="cs-CZ" dirty="0" smtClean="0"/>
              <a:t>kdo  poradí</a:t>
            </a:r>
          </a:p>
          <a:p>
            <a:r>
              <a:rPr lang="cs-CZ" dirty="0" smtClean="0"/>
              <a:t>kdo  je s tebou, když ho potřebuješ.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/>
              <a:t>Zazpívej si písničku</a:t>
            </a:r>
          </a:p>
          <a:p>
            <a:pPr marL="0" indent="0">
              <a:buNone/>
            </a:pPr>
            <a:r>
              <a:rPr lang="cs-CZ" dirty="0"/>
              <a:t>,,Není nutno, není nutno“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Vyprávěj o svém kamarádovi</a:t>
            </a:r>
          </a:p>
          <a:p>
            <a:endParaRPr lang="cs-CZ" dirty="0" smtClean="0"/>
          </a:p>
          <a:p>
            <a:r>
              <a:rPr lang="cs-CZ" dirty="0" smtClean="0"/>
              <a:t>Nakresli svého </a:t>
            </a:r>
          </a:p>
          <a:p>
            <a:pPr marL="0" indent="0">
              <a:buNone/>
            </a:pPr>
            <a:r>
              <a:rPr lang="cs-CZ" dirty="0" smtClean="0"/>
              <a:t>    kamaráda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1" name="Picture 3" descr="C:\Users\prejzova\AppData\Local\Microsoft\Windows\Temporary Internet Files\Content.IE5\I5N0C3XM\MC900089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65104"/>
            <a:ext cx="2520280" cy="147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7036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2997969" cy="504056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lvl="5" algn="l" rtl="0">
              <a:spcBef>
                <a:spcPct val="0"/>
              </a:spcBef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	</a:t>
            </a:r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95536" y="836712"/>
            <a:ext cx="3312368" cy="518457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000" b="1" i="1" dirty="0" smtClean="0"/>
              <a:t>Znám kouzelné slovíčko</a:t>
            </a:r>
          </a:p>
          <a:p>
            <a:endParaRPr lang="cs-CZ" sz="2000" b="1" i="1" dirty="0" smtClean="0"/>
          </a:p>
          <a:p>
            <a:r>
              <a:rPr lang="cs-CZ" sz="2000" b="1" i="1" dirty="0" smtClean="0"/>
              <a:t>Dodržuji daná</a:t>
            </a:r>
          </a:p>
          <a:p>
            <a:endParaRPr lang="cs-CZ" sz="2000" b="1" i="1" dirty="0"/>
          </a:p>
          <a:p>
            <a:r>
              <a:rPr lang="cs-CZ" sz="2000" b="1" i="1" dirty="0" smtClean="0"/>
              <a:t>Když máme problém, měli bychom si </a:t>
            </a:r>
          </a:p>
          <a:p>
            <a:endParaRPr lang="cs-CZ" sz="2000" b="1" i="1" dirty="0" smtClean="0"/>
          </a:p>
          <a:p>
            <a:r>
              <a:rPr lang="cs-CZ" sz="2000" b="1" i="1" dirty="0" smtClean="0"/>
              <a:t>Budova, ve které se učíme</a:t>
            </a:r>
          </a:p>
          <a:p>
            <a:endParaRPr lang="cs-CZ" sz="2000" b="1" i="1" dirty="0" smtClean="0"/>
          </a:p>
          <a:p>
            <a:r>
              <a:rPr lang="cs-CZ" sz="2000" b="1" i="1" dirty="0" smtClean="0"/>
              <a:t>Když potkám dospělou osobu</a:t>
            </a:r>
          </a:p>
          <a:p>
            <a:endParaRPr lang="cs-CZ" sz="2000" b="1" i="1" dirty="0" smtClean="0"/>
          </a:p>
          <a:p>
            <a:r>
              <a:rPr lang="cs-CZ" sz="2000" b="1" i="1" dirty="0" smtClean="0"/>
              <a:t>Na  své lavici si udržuji</a:t>
            </a:r>
          </a:p>
          <a:p>
            <a:endParaRPr lang="cs-CZ" sz="2000" b="1" i="1" dirty="0"/>
          </a:p>
          <a:p>
            <a:r>
              <a:rPr lang="cs-CZ" sz="2000" b="1" i="1" dirty="0" smtClean="0"/>
              <a:t>Nelžu, snažím se říkat</a:t>
            </a:r>
            <a:endParaRPr lang="cs-CZ" sz="2000" b="1" i="1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8053282"/>
              </p:ext>
            </p:extLst>
          </p:nvPr>
        </p:nvGraphicFramePr>
        <p:xfrm>
          <a:off x="3851920" y="980725"/>
          <a:ext cx="4517008" cy="5033365"/>
        </p:xfrm>
        <a:graphic>
          <a:graphicData uri="http://schemas.openxmlformats.org/drawingml/2006/table">
            <a:tbl>
              <a:tblPr/>
              <a:tblGrid>
                <a:gridCol w="451699"/>
                <a:gridCol w="451701"/>
                <a:gridCol w="464752"/>
                <a:gridCol w="438650"/>
                <a:gridCol w="451701"/>
                <a:gridCol w="451701"/>
                <a:gridCol w="451701"/>
                <a:gridCol w="451701"/>
                <a:gridCol w="451701"/>
                <a:gridCol w="451701"/>
              </a:tblGrid>
              <a:tr h="733042">
                <a:tc>
                  <a:txBody>
                    <a:bodyPr/>
                    <a:lstStyle/>
                    <a:p>
                      <a:pPr algn="l" fontAlgn="b"/>
                      <a:endParaRPr lang="cs-CZ" sz="3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5113">
                <a:tc>
                  <a:txBody>
                    <a:bodyPr/>
                    <a:lstStyle/>
                    <a:p>
                      <a:pPr algn="l" fontAlgn="b"/>
                      <a:endParaRPr lang="cs-CZ" sz="3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3042">
                <a:tc>
                  <a:txBody>
                    <a:bodyPr/>
                    <a:lstStyle/>
                    <a:p>
                      <a:pPr algn="l" fontAlgn="b"/>
                      <a:r>
                        <a:rPr lang="cs-CZ" sz="3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33042">
                <a:tc>
                  <a:txBody>
                    <a:bodyPr/>
                    <a:lstStyle/>
                    <a:p>
                      <a:pPr algn="l" fontAlgn="b"/>
                      <a:r>
                        <a:rPr lang="cs-CZ" sz="3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042">
                <a:tc>
                  <a:txBody>
                    <a:bodyPr/>
                    <a:lstStyle/>
                    <a:p>
                      <a:pPr algn="l" fontAlgn="b"/>
                      <a:r>
                        <a:rPr lang="cs-CZ" sz="3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042">
                <a:tc>
                  <a:txBody>
                    <a:bodyPr/>
                    <a:lstStyle/>
                    <a:p>
                      <a:pPr algn="l" fontAlgn="b"/>
                      <a:r>
                        <a:rPr lang="cs-CZ" sz="3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042">
                <a:tc>
                  <a:txBody>
                    <a:bodyPr/>
                    <a:lstStyle/>
                    <a:p>
                      <a:pPr algn="l" fontAlgn="b"/>
                      <a:r>
                        <a:rPr lang="cs-CZ" sz="3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03485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2997969" cy="504056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lvl="5" algn="l" rtl="0">
              <a:spcBef>
                <a:spcPct val="0"/>
              </a:spcBef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	</a:t>
            </a:r>
            <a:r>
              <a:rPr lang="cs-CZ" dirty="0" smtClean="0"/>
              <a:t>Řešení tajenky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95536" y="836712"/>
            <a:ext cx="3384376" cy="518457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2000" b="1" i="1" dirty="0" smtClean="0"/>
              <a:t>Znám kouzelné slovíčko</a:t>
            </a:r>
          </a:p>
          <a:p>
            <a:endParaRPr lang="cs-CZ" sz="2000" b="1" i="1" dirty="0" smtClean="0"/>
          </a:p>
          <a:p>
            <a:r>
              <a:rPr lang="cs-CZ" sz="2000" b="1" i="1" dirty="0" smtClean="0"/>
              <a:t>Dodržuji daná</a:t>
            </a:r>
          </a:p>
          <a:p>
            <a:endParaRPr lang="cs-CZ" sz="2000" b="1" i="1" dirty="0"/>
          </a:p>
          <a:p>
            <a:r>
              <a:rPr lang="cs-CZ" sz="2000" b="1" i="1" dirty="0" smtClean="0"/>
              <a:t>Když máme problém, měli bychom si </a:t>
            </a:r>
          </a:p>
          <a:p>
            <a:endParaRPr lang="cs-CZ" sz="2000" b="1" i="1" dirty="0" smtClean="0"/>
          </a:p>
          <a:p>
            <a:r>
              <a:rPr lang="cs-CZ" sz="2000" b="1" i="1" dirty="0" smtClean="0"/>
              <a:t>Budova, ve které se učíme</a:t>
            </a:r>
          </a:p>
          <a:p>
            <a:endParaRPr lang="cs-CZ" sz="2000" b="1" i="1" dirty="0" smtClean="0"/>
          </a:p>
          <a:p>
            <a:r>
              <a:rPr lang="cs-CZ" sz="2000" b="1" i="1" dirty="0" smtClean="0"/>
              <a:t>Když potkám dospělou osobu</a:t>
            </a:r>
          </a:p>
          <a:p>
            <a:endParaRPr lang="cs-CZ" sz="2000" b="1" i="1" dirty="0" smtClean="0"/>
          </a:p>
          <a:p>
            <a:r>
              <a:rPr lang="cs-CZ" sz="2000" b="1" i="1" dirty="0" smtClean="0"/>
              <a:t>Na  své lavici si udržuji</a:t>
            </a:r>
          </a:p>
          <a:p>
            <a:endParaRPr lang="cs-CZ" sz="2000" b="1" i="1" dirty="0"/>
          </a:p>
          <a:p>
            <a:r>
              <a:rPr lang="cs-CZ" sz="2000" b="1" i="1" dirty="0" smtClean="0"/>
              <a:t>Nelžu, snažím se říkat</a:t>
            </a:r>
            <a:endParaRPr lang="cs-CZ" sz="2000" b="1" i="1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0863227"/>
              </p:ext>
            </p:extLst>
          </p:nvPr>
        </p:nvGraphicFramePr>
        <p:xfrm>
          <a:off x="3851920" y="980725"/>
          <a:ext cx="4517008" cy="5033365"/>
        </p:xfrm>
        <a:graphic>
          <a:graphicData uri="http://schemas.openxmlformats.org/drawingml/2006/table">
            <a:tbl>
              <a:tblPr/>
              <a:tblGrid>
                <a:gridCol w="451699"/>
                <a:gridCol w="451701"/>
                <a:gridCol w="464752"/>
                <a:gridCol w="438650"/>
                <a:gridCol w="451701"/>
                <a:gridCol w="451701"/>
                <a:gridCol w="451701"/>
                <a:gridCol w="451701"/>
                <a:gridCol w="451701"/>
                <a:gridCol w="451701"/>
              </a:tblGrid>
              <a:tr h="733042">
                <a:tc>
                  <a:txBody>
                    <a:bodyPr/>
                    <a:lstStyle/>
                    <a:p>
                      <a:pPr algn="l" fontAlgn="b"/>
                      <a:endParaRPr lang="cs-CZ" sz="3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D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Ě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K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U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J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I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5113">
                <a:tc>
                  <a:txBody>
                    <a:bodyPr/>
                    <a:lstStyle/>
                    <a:p>
                      <a:pPr algn="l" fontAlgn="b"/>
                      <a:endParaRPr lang="cs-CZ" sz="3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+mn-lt"/>
                        </a:rPr>
                        <a:t>P</a:t>
                      </a:r>
                      <a:endParaRPr lang="cs-CZ" sz="2000" b="1" dirty="0">
                        <a:latin typeface="+mn-lt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+mn-lt"/>
                        </a:rPr>
                        <a:t>R</a:t>
                      </a:r>
                      <a:endParaRPr lang="cs-CZ" sz="2000" b="1" dirty="0">
                        <a:latin typeface="+mn-lt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+mn-lt"/>
                        </a:rPr>
                        <a:t>A</a:t>
                      </a:r>
                      <a:endParaRPr lang="cs-CZ" sz="2000" b="1" dirty="0">
                        <a:latin typeface="+mn-lt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V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I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D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L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A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3042">
                <a:tc>
                  <a:txBody>
                    <a:bodyPr/>
                    <a:lstStyle/>
                    <a:p>
                      <a:pPr algn="l" fontAlgn="b"/>
                      <a:r>
                        <a:rPr lang="cs-CZ" sz="36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M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Á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H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A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3304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Š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04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04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042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CDD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06106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79208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Použité </a:t>
            </a:r>
            <a:r>
              <a:rPr lang="cs-CZ" sz="2400" dirty="0" smtClean="0"/>
              <a:t>zdroje a materiály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755576" y="1484784"/>
            <a:ext cx="7016824" cy="1152128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Vlastní archiv </a:t>
            </a:r>
            <a:r>
              <a:rPr lang="cs-CZ" sz="1800" dirty="0" smtClean="0">
                <a:solidFill>
                  <a:schemeClr val="tx1"/>
                </a:solidFill>
              </a:rPr>
              <a:t>autora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3862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324</TotalTime>
  <Words>296</Words>
  <Application>Microsoft Office PowerPoint</Application>
  <PresentationFormat>Předvádění na obrazovce (4:3)</PresentationFormat>
  <Paragraphs>211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</vt:lpstr>
      <vt:lpstr>  SPOLUŽÁCI –  KAMARÁDI  Ve škole, ve třídě, ve školní družině máme spoustu kamarádů. Každý z nich je jiný. Někdo je velký, někdo malý. Někdo je hubený, někdo baculatý. Někdo nosí brýle, jiný neumí dobře vyslovovat hlásku R. V kolektivu se může potkat Čech s Ukrajinkou,  Vietnamcem, Romem, Slovákem, Polákem. Jakoukoliv odlišnost nechápeme jako důvod k odlišnému chování. I když jsme každý jiný, můžeme být kamarádi.</vt:lpstr>
      <vt:lpstr> Umíš řešit konflikt? Umíš si poradit s problémem? </vt:lpstr>
      <vt:lpstr>  Rozumíš těmto pojmům?  </vt:lpstr>
      <vt:lpstr>Kdo je KAMARÁD?</vt:lpstr>
      <vt:lpstr>  TAJENKA</vt:lpstr>
      <vt:lpstr>  Řešení tajenky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ŠKOLA, TŘÍDA, SPOLUŽÁCI</dc:title>
  <dc:creator>adm</dc:creator>
  <cp:lastModifiedBy>Naděžda Prejzová</cp:lastModifiedBy>
  <cp:revision>40</cp:revision>
  <dcterms:created xsi:type="dcterms:W3CDTF">2012-09-27T16:01:20Z</dcterms:created>
  <dcterms:modified xsi:type="dcterms:W3CDTF">2012-11-16T20:58:04Z</dcterms:modified>
</cp:coreProperties>
</file>