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71" r:id="rId2"/>
    <p:sldId id="256" r:id="rId3"/>
    <p:sldId id="257" r:id="rId4"/>
    <p:sldId id="268" r:id="rId5"/>
    <p:sldId id="261" r:id="rId6"/>
    <p:sldId id="267" r:id="rId7"/>
    <p:sldId id="269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82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932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213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144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19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055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749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695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512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420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097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515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5697A-384C-4FDA-A2CD-6D516C3F62F7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502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9334919"/>
              </p:ext>
            </p:extLst>
          </p:nvPr>
        </p:nvGraphicFramePr>
        <p:xfrm>
          <a:off x="1524000" y="1397000"/>
          <a:ext cx="6720408" cy="3317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VY_32_Inovace_4.2.1   Škola, třída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3.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osvojení a upevnění poznatků o škole a třídě. </a:t>
                      </a:r>
                      <a:r>
                        <a:rPr lang="cs-CZ" baseline="0" dirty="0" smtClean="0"/>
                        <a:t>Pr</a:t>
                      </a:r>
                      <a:r>
                        <a:rPr lang="cs-CZ" dirty="0" smtClean="0"/>
                        <a:t>ezentace byla vytvořena pro práci s interaktivní tabulí</a:t>
                      </a:r>
                      <a:r>
                        <a:rPr lang="cs-CZ" baseline="0" dirty="0" smtClean="0"/>
                        <a:t> nebo dataprojektorem a obsahuje animace.</a:t>
                      </a: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668528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755576" y="595536"/>
            <a:ext cx="3816424" cy="192251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</a:rPr>
              <a:t>ŠKOLA</a:t>
            </a:r>
            <a:endParaRPr lang="cs-CZ" sz="6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95536" y="4003812"/>
            <a:ext cx="3816424" cy="192251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TŘÍDA</a:t>
            </a:r>
            <a:endParaRPr lang="cs-CZ" sz="6000" b="1" dirty="0"/>
          </a:p>
        </p:txBody>
      </p:sp>
      <p:pic>
        <p:nvPicPr>
          <p:cNvPr id="1027" name="Picture 3" descr="C:\Users\prejzova\AppData\Local\Microsoft\Windows\Temporary Internet Files\Content.IE5\M5NZ2ERN\MP9004117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477" y="1268760"/>
            <a:ext cx="3912766" cy="4392488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077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3008313" cy="116205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Adresa naší školy: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980728"/>
            <a:ext cx="4536504" cy="453650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457200" y="332656"/>
            <a:ext cx="3610744" cy="5793507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ADRESA NAŠÍ ŠKOLY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Základní škola Sadská</a:t>
            </a:r>
            <a:br>
              <a:rPr lang="cs-CZ" sz="2800" dirty="0" smtClean="0"/>
            </a:br>
            <a:r>
              <a:rPr lang="cs-CZ" sz="2800" dirty="0" smtClean="0"/>
              <a:t>Karolíny Světlé 386</a:t>
            </a:r>
            <a:br>
              <a:rPr lang="cs-CZ" sz="2800" dirty="0" smtClean="0"/>
            </a:br>
            <a:r>
              <a:rPr lang="cs-CZ" sz="2800" dirty="0" smtClean="0"/>
              <a:t>289 12 Sadská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400" i="1" dirty="0" smtClean="0"/>
              <a:t>Jak se jmenuje vaše škola?</a:t>
            </a:r>
          </a:p>
          <a:p>
            <a:r>
              <a:rPr lang="cs-CZ" sz="2400" i="1" dirty="0" smtClean="0"/>
              <a:t>Znáš její adresu?</a:t>
            </a:r>
            <a:br>
              <a:rPr lang="cs-CZ" sz="2400" i="1" dirty="0" smtClean="0"/>
            </a:b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1413024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Naše škola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i="1" dirty="0" smtClean="0"/>
              <a:t>Znáš dobře svoji školu? Zkus si odpovědět na následující otázky. Víš, jak zjistit správnou odpověď?</a:t>
            </a:r>
          </a:p>
          <a:p>
            <a:pPr marL="0" indent="0">
              <a:buNone/>
            </a:pPr>
            <a:endParaRPr lang="cs-CZ" i="1" dirty="0" smtClean="0"/>
          </a:p>
          <a:p>
            <a:r>
              <a:rPr lang="cs-CZ" dirty="0" smtClean="0"/>
              <a:t>Jak vypadá vaše škola?</a:t>
            </a:r>
          </a:p>
          <a:p>
            <a:r>
              <a:rPr lang="cs-CZ" dirty="0" smtClean="0"/>
              <a:t>Kolik má poschodí?</a:t>
            </a:r>
          </a:p>
          <a:p>
            <a:r>
              <a:rPr lang="cs-CZ" dirty="0" smtClean="0"/>
              <a:t>Kolik tříd je ve vaší škole?</a:t>
            </a:r>
          </a:p>
          <a:p>
            <a:r>
              <a:rPr lang="cs-CZ" dirty="0" smtClean="0"/>
              <a:t>Kolik žáků navštěvuje vaší školu?</a:t>
            </a:r>
          </a:p>
          <a:p>
            <a:r>
              <a:rPr lang="cs-CZ" dirty="0" smtClean="0"/>
              <a:t>Jaké učebny se ve vaší škole nacházejí?</a:t>
            </a:r>
          </a:p>
          <a:p>
            <a:r>
              <a:rPr lang="cs-CZ" dirty="0" smtClean="0"/>
              <a:t>Kdo se stará o chod školy?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7170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5000">
        <p14:doors dir="vert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Tvoje třída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Zkus si odpovědět na tyto otázky.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Jak se jmenuje tvoje třídní učitelka?</a:t>
            </a:r>
          </a:p>
          <a:p>
            <a:pPr marL="0" indent="0">
              <a:buNone/>
            </a:pPr>
            <a:r>
              <a:rPr lang="cs-CZ" dirty="0" smtClean="0"/>
              <a:t>2. Znáš jména všech spolužáků?</a:t>
            </a:r>
          </a:p>
          <a:p>
            <a:pPr marL="0" lvl="1" indent="0">
              <a:buNone/>
            </a:pPr>
            <a:r>
              <a:rPr lang="cs-CZ" dirty="0" smtClean="0"/>
              <a:t>3. </a:t>
            </a:r>
            <a:r>
              <a:rPr lang="cs-CZ" sz="3200" dirty="0" smtClean="0"/>
              <a:t>Jak se jmenuje ředitelka školy?</a:t>
            </a:r>
          </a:p>
          <a:p>
            <a:pPr marL="0" lvl="1" indent="0">
              <a:buNone/>
            </a:pPr>
            <a:r>
              <a:rPr lang="cs-CZ" sz="3200" dirty="0" smtClean="0"/>
              <a:t>4. Kolik dětí chodí do vaší třídy?</a:t>
            </a:r>
          </a:p>
          <a:p>
            <a:pPr marL="0" lvl="1" indent="0">
              <a:buNone/>
            </a:pPr>
            <a:r>
              <a:rPr lang="cs-CZ" sz="3200" dirty="0" smtClean="0"/>
              <a:t>5. Kolik dětí chodí do vaší školy?</a:t>
            </a:r>
          </a:p>
          <a:p>
            <a:pPr marL="0" lvl="1" indent="0">
              <a:buNone/>
            </a:pPr>
            <a:r>
              <a:rPr lang="cs-CZ" sz="3200" dirty="0" smtClean="0"/>
              <a:t>6. Kdo se stará o provoz vaší školy?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5881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Jídlo ve školní jídelně</a:t>
            </a:r>
          </a:p>
          <a:p>
            <a:pPr marL="0" indent="0">
              <a:buNone/>
            </a:pPr>
            <a:r>
              <a:rPr lang="cs-CZ" dirty="0" smtClean="0"/>
              <a:t>      vydává</a:t>
            </a:r>
          </a:p>
          <a:p>
            <a:pPr marL="0" indent="0">
              <a:buNone/>
            </a:pPr>
            <a:r>
              <a:rPr lang="cs-CZ" dirty="0" smtClean="0"/>
              <a:t>2. O účetnictví se stará</a:t>
            </a:r>
          </a:p>
          <a:p>
            <a:pPr marL="0" indent="0">
              <a:buNone/>
            </a:pPr>
            <a:r>
              <a:rPr lang="cs-CZ" dirty="0" smtClean="0"/>
              <a:t>3. Školu řídí</a:t>
            </a:r>
          </a:p>
          <a:p>
            <a:pPr marL="0" indent="0">
              <a:buNone/>
            </a:pPr>
            <a:r>
              <a:rPr lang="cs-CZ" dirty="0" smtClean="0"/>
              <a:t>4. Ředitele zastupuje</a:t>
            </a:r>
          </a:p>
          <a:p>
            <a:pPr marL="0" indent="0">
              <a:buNone/>
            </a:pPr>
            <a:r>
              <a:rPr lang="cs-CZ" dirty="0" smtClean="0"/>
              <a:t>5. Ve škole uklízí</a:t>
            </a:r>
          </a:p>
          <a:p>
            <a:pPr marL="0" indent="0">
              <a:buNone/>
            </a:pPr>
            <a:r>
              <a:rPr lang="cs-CZ" dirty="0" smtClean="0"/>
              <a:t>6. Zařízení školy opravuje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81612779"/>
              </p:ext>
            </p:extLst>
          </p:nvPr>
        </p:nvGraphicFramePr>
        <p:xfrm>
          <a:off x="4644008" y="1052736"/>
          <a:ext cx="3808269" cy="4752528"/>
        </p:xfrm>
        <a:graphic>
          <a:graphicData uri="http://schemas.openxmlformats.org/drawingml/2006/table">
            <a:tbl>
              <a:tblPr/>
              <a:tblGrid>
                <a:gridCol w="312585"/>
                <a:gridCol w="312585"/>
                <a:gridCol w="312585"/>
                <a:gridCol w="312585"/>
                <a:gridCol w="312585"/>
                <a:gridCol w="312585"/>
                <a:gridCol w="312585"/>
                <a:gridCol w="312585"/>
                <a:gridCol w="312585"/>
                <a:gridCol w="312585"/>
                <a:gridCol w="258526"/>
                <a:gridCol w="423893"/>
              </a:tblGrid>
              <a:tr h="59406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426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mtClean="0"/>
              <a:t>1. Jídlo ve školní jídelně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/>
              <a:t>      vydává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/>
              <a:t>2. O účetnictví se stará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/>
              <a:t>3. Školu řídí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/>
              <a:t>4. Ředitele zastupuje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/>
              <a:t>5. Ve škole uklízí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/>
              <a:t>6. Zařízení školy opravuje</a:t>
            </a:r>
            <a:endParaRPr lang="cs-CZ" dirty="0"/>
          </a:p>
        </p:txBody>
      </p:sp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92139530"/>
              </p:ext>
            </p:extLst>
          </p:nvPr>
        </p:nvGraphicFramePr>
        <p:xfrm>
          <a:off x="5868144" y="1988840"/>
          <a:ext cx="1175928" cy="5040560"/>
        </p:xfrm>
        <a:graphic>
          <a:graphicData uri="http://schemas.openxmlformats.org/drawingml/2006/table">
            <a:tbl>
              <a:tblPr/>
              <a:tblGrid>
                <a:gridCol w="97994"/>
                <a:gridCol w="97994"/>
                <a:gridCol w="97994"/>
                <a:gridCol w="97994"/>
                <a:gridCol w="97994"/>
                <a:gridCol w="97994"/>
                <a:gridCol w="97994"/>
                <a:gridCol w="97994"/>
                <a:gridCol w="97994"/>
                <a:gridCol w="97994"/>
                <a:gridCol w="97994"/>
                <a:gridCol w="97994"/>
              </a:tblGrid>
              <a:tr h="63007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84825058"/>
              </p:ext>
            </p:extLst>
          </p:nvPr>
        </p:nvGraphicFramePr>
        <p:xfrm>
          <a:off x="4932040" y="1246415"/>
          <a:ext cx="3847862" cy="4665291"/>
        </p:xfrm>
        <a:graphic>
          <a:graphicData uri="http://schemas.openxmlformats.org/drawingml/2006/table">
            <a:tbl>
              <a:tblPr/>
              <a:tblGrid>
                <a:gridCol w="360040"/>
                <a:gridCol w="288032"/>
                <a:gridCol w="360040"/>
                <a:gridCol w="360040"/>
                <a:gridCol w="360040"/>
                <a:gridCol w="360040"/>
                <a:gridCol w="432048"/>
                <a:gridCol w="360040"/>
                <a:gridCol w="360040"/>
                <a:gridCol w="266994"/>
                <a:gridCol w="296352"/>
                <a:gridCol w="44156"/>
              </a:tblGrid>
              <a:tr h="454393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5890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86176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Ú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0142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7832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087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L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I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Z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E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  Č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K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409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Š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L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Í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378" marR="9378" marT="937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589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78" marR="9378" marT="937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986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440159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Použité materiály: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755576" y="1556792"/>
            <a:ext cx="7560840" cy="4082008"/>
          </a:xfrm>
        </p:spPr>
        <p:txBody>
          <a:bodyPr>
            <a:normAutofit/>
          </a:bodyPr>
          <a:lstStyle/>
          <a:p>
            <a:pPr algn="l"/>
            <a:r>
              <a:rPr lang="cs-CZ" sz="2000" dirty="0">
                <a:solidFill>
                  <a:schemeClr val="tx1"/>
                </a:solidFill>
              </a:rPr>
              <a:t>ŠTIKOVÁ, Věra. </a:t>
            </a:r>
            <a:r>
              <a:rPr lang="cs-CZ" sz="2000" i="1" dirty="0">
                <a:solidFill>
                  <a:schemeClr val="tx1"/>
                </a:solidFill>
              </a:rPr>
              <a:t>Prvouka3,pracovní sešit pro 3.ročník základní školy</a:t>
            </a:r>
            <a:r>
              <a:rPr lang="cs-CZ" sz="2000" dirty="0">
                <a:solidFill>
                  <a:schemeClr val="tx1"/>
                </a:solidFill>
              </a:rPr>
              <a:t>. Brno: Nová škola, 2003, ISBN 80-7289-045-X. 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Fotografie – archiv </a:t>
            </a:r>
            <a:r>
              <a:rPr lang="cs-CZ" sz="2000" dirty="0" smtClean="0">
                <a:solidFill>
                  <a:schemeClr val="tx1"/>
                </a:solidFill>
              </a:rPr>
              <a:t>autora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Obrázky z </a:t>
            </a:r>
            <a:r>
              <a:rPr lang="cs-CZ" sz="2000" smtClean="0">
                <a:solidFill>
                  <a:schemeClr val="tx1"/>
                </a:solidFill>
              </a:rPr>
              <a:t>galerie Klipart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68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279</TotalTime>
  <Words>274</Words>
  <Application>Microsoft Office PowerPoint</Application>
  <PresentationFormat>Předvádění na obrazovce (4:3)</PresentationFormat>
  <Paragraphs>234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 Adresa naší školy:      </vt:lpstr>
      <vt:lpstr>Naše škola</vt:lpstr>
      <vt:lpstr>Tvoje třída</vt:lpstr>
      <vt:lpstr>TAJENKA</vt:lpstr>
      <vt:lpstr>TAJENKA - řešení</vt:lpstr>
      <vt:lpstr>Použité materiály: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ŠKOLA, TŘÍDA, SPOLUŽÁCI</dc:title>
  <dc:creator>adm</dc:creator>
  <cp:lastModifiedBy>Naděžda Prejzová</cp:lastModifiedBy>
  <cp:revision>40</cp:revision>
  <dcterms:created xsi:type="dcterms:W3CDTF">2012-09-27T16:01:20Z</dcterms:created>
  <dcterms:modified xsi:type="dcterms:W3CDTF">2012-10-30T15:26:44Z</dcterms:modified>
</cp:coreProperties>
</file>