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61" r:id="rId6"/>
    <p:sldId id="260" r:id="rId7"/>
    <p:sldId id="259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E45532-CAC6-4C6B-981B-797D887AED4A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C40E04E3-1149-4B28-9141-319F379151AA}">
      <dgm:prSet phldrT="[Text]" custT="1"/>
      <dgm:spPr/>
      <dgm:t>
        <a:bodyPr/>
        <a:lstStyle/>
        <a:p>
          <a:r>
            <a:rPr lang="cs-CZ" sz="1400" b="1" dirty="0" smtClean="0"/>
            <a:t>OSADY</a:t>
          </a:r>
          <a:endParaRPr lang="cs-CZ" sz="1400" b="1" dirty="0"/>
        </a:p>
      </dgm:t>
    </dgm:pt>
    <dgm:pt modelId="{7FCD6C31-2557-4C80-9817-847CEC9AB74D}" type="parTrans" cxnId="{942AE46C-0261-4BB1-80DA-5B5564863192}">
      <dgm:prSet/>
      <dgm:spPr/>
      <dgm:t>
        <a:bodyPr/>
        <a:lstStyle/>
        <a:p>
          <a:endParaRPr lang="cs-CZ"/>
        </a:p>
      </dgm:t>
    </dgm:pt>
    <dgm:pt modelId="{09E34834-FAA8-4923-B46B-A4927507DC25}" type="sibTrans" cxnId="{942AE46C-0261-4BB1-80DA-5B5564863192}">
      <dgm:prSet/>
      <dgm:spPr/>
      <dgm:t>
        <a:bodyPr/>
        <a:lstStyle/>
        <a:p>
          <a:endParaRPr lang="cs-CZ"/>
        </a:p>
      </dgm:t>
    </dgm:pt>
    <dgm:pt modelId="{B2ECA821-85F4-4A21-AFB7-820E928E0B27}">
      <dgm:prSet phldrT="[Text]" custT="1"/>
      <dgm:spPr/>
      <dgm:t>
        <a:bodyPr/>
        <a:lstStyle/>
        <a:p>
          <a:r>
            <a:rPr lang="cs-CZ" sz="3600" b="1" dirty="0" smtClean="0"/>
            <a:t>VESNICE</a:t>
          </a:r>
          <a:endParaRPr lang="cs-CZ" sz="3600" b="1" dirty="0"/>
        </a:p>
      </dgm:t>
    </dgm:pt>
    <dgm:pt modelId="{5BD7EEEB-C350-497C-AD30-5FF5088C4909}" type="parTrans" cxnId="{B2BDDF68-992C-4C4A-8FE5-FD85D6370870}">
      <dgm:prSet/>
      <dgm:spPr/>
      <dgm:t>
        <a:bodyPr/>
        <a:lstStyle/>
        <a:p>
          <a:endParaRPr lang="cs-CZ"/>
        </a:p>
      </dgm:t>
    </dgm:pt>
    <dgm:pt modelId="{BDFA7300-21F2-4944-9E85-DC524661F776}" type="sibTrans" cxnId="{B2BDDF68-992C-4C4A-8FE5-FD85D6370870}">
      <dgm:prSet/>
      <dgm:spPr/>
      <dgm:t>
        <a:bodyPr/>
        <a:lstStyle/>
        <a:p>
          <a:endParaRPr lang="cs-CZ"/>
        </a:p>
      </dgm:t>
    </dgm:pt>
    <dgm:pt modelId="{A44E080B-E845-4346-9AE3-92AC04B7A9AA}">
      <dgm:prSet phldrT="[Text]"/>
      <dgm:spPr/>
      <dgm:t>
        <a:bodyPr/>
        <a:lstStyle/>
        <a:p>
          <a:r>
            <a:rPr lang="cs-CZ" dirty="0" smtClean="0"/>
            <a:t>MĚSTA</a:t>
          </a:r>
          <a:endParaRPr lang="cs-CZ" dirty="0"/>
        </a:p>
      </dgm:t>
    </dgm:pt>
    <dgm:pt modelId="{C754B910-5C28-490A-A568-B257E28B8FBC}" type="parTrans" cxnId="{B6BC4699-07F9-40FD-BF47-FBBFF18F2103}">
      <dgm:prSet/>
      <dgm:spPr/>
      <dgm:t>
        <a:bodyPr/>
        <a:lstStyle/>
        <a:p>
          <a:endParaRPr lang="cs-CZ"/>
        </a:p>
      </dgm:t>
    </dgm:pt>
    <dgm:pt modelId="{C24E0116-9E6E-45E4-9DD3-ACFB6AAA8409}" type="sibTrans" cxnId="{B6BC4699-07F9-40FD-BF47-FBBFF18F2103}">
      <dgm:prSet/>
      <dgm:spPr/>
      <dgm:t>
        <a:bodyPr/>
        <a:lstStyle/>
        <a:p>
          <a:endParaRPr lang="cs-CZ"/>
        </a:p>
      </dgm:t>
    </dgm:pt>
    <dgm:pt modelId="{C702A1A6-A635-409C-ABCB-08EAB4AAB169}" type="pres">
      <dgm:prSet presAssocID="{2BE45532-CAC6-4C6B-981B-797D887AED4A}" presName="Name0" presStyleCnt="0">
        <dgm:presLayoutVars>
          <dgm:dir/>
          <dgm:animLvl val="lvl"/>
          <dgm:resizeHandles val="exact"/>
        </dgm:presLayoutVars>
      </dgm:prSet>
      <dgm:spPr/>
    </dgm:pt>
    <dgm:pt modelId="{2E4373F5-D4D7-467B-A869-0AEA98C47800}" type="pres">
      <dgm:prSet presAssocID="{C40E04E3-1149-4B28-9141-319F379151AA}" presName="Name8" presStyleCnt="0"/>
      <dgm:spPr/>
    </dgm:pt>
    <dgm:pt modelId="{6FF33413-758E-422E-9BAF-22DD85C8C5A4}" type="pres">
      <dgm:prSet presAssocID="{C40E04E3-1149-4B28-9141-319F379151AA}" presName="level" presStyleLbl="node1" presStyleIdx="0" presStyleCnt="3" custScaleX="110908" custScaleY="70918" custLinFactNeighborX="0" custLinFactNeighborY="4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821F0-D879-4F27-8C45-1E8C29C00D55}" type="pres">
      <dgm:prSet presAssocID="{C40E04E3-1149-4B28-9141-319F379151A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3FEECB-59E3-4FDD-A967-5605D04C2C1B}" type="pres">
      <dgm:prSet presAssocID="{B2ECA821-85F4-4A21-AFB7-820E928E0B27}" presName="Name8" presStyleCnt="0"/>
      <dgm:spPr/>
    </dgm:pt>
    <dgm:pt modelId="{DA7EC556-9EED-4FBD-B152-B0A905E9F69F}" type="pres">
      <dgm:prSet presAssocID="{B2ECA821-85F4-4A21-AFB7-820E928E0B27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47B712-5BB9-4519-A765-1EFD51E507FB}" type="pres">
      <dgm:prSet presAssocID="{B2ECA821-85F4-4A21-AFB7-820E928E0B2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89DF0C-9BA4-4DDC-A320-240DCFC4B7DD}" type="pres">
      <dgm:prSet presAssocID="{A44E080B-E845-4346-9AE3-92AC04B7A9AA}" presName="Name8" presStyleCnt="0"/>
      <dgm:spPr/>
    </dgm:pt>
    <dgm:pt modelId="{B8770C5A-7A8C-450B-B18B-081A77497F3B}" type="pres">
      <dgm:prSet presAssocID="{A44E080B-E845-4346-9AE3-92AC04B7A9AA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8B93DE-7E32-4EB1-816A-6FD7ADB76A5C}" type="pres">
      <dgm:prSet presAssocID="{A44E080B-E845-4346-9AE3-92AC04B7A9A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AB2230-B561-4223-8E3C-3F6E82B185DB}" type="presOf" srcId="{2BE45532-CAC6-4C6B-981B-797D887AED4A}" destId="{C702A1A6-A635-409C-ABCB-08EAB4AAB169}" srcOrd="0" destOrd="0" presId="urn:microsoft.com/office/officeart/2005/8/layout/pyramid1"/>
    <dgm:cxn modelId="{E336E78B-8131-413B-ADF2-813AB12E3866}" type="presOf" srcId="{B2ECA821-85F4-4A21-AFB7-820E928E0B27}" destId="{7D47B712-5BB9-4519-A765-1EFD51E507FB}" srcOrd="1" destOrd="0" presId="urn:microsoft.com/office/officeart/2005/8/layout/pyramid1"/>
    <dgm:cxn modelId="{E46E60E0-95C3-47F2-809F-929872327539}" type="presOf" srcId="{C40E04E3-1149-4B28-9141-319F379151AA}" destId="{6FF33413-758E-422E-9BAF-22DD85C8C5A4}" srcOrd="0" destOrd="0" presId="urn:microsoft.com/office/officeart/2005/8/layout/pyramid1"/>
    <dgm:cxn modelId="{66A09A89-AC47-44EB-A04D-E067D34ACFEC}" type="presOf" srcId="{C40E04E3-1149-4B28-9141-319F379151AA}" destId="{24B821F0-D879-4F27-8C45-1E8C29C00D55}" srcOrd="1" destOrd="0" presId="urn:microsoft.com/office/officeart/2005/8/layout/pyramid1"/>
    <dgm:cxn modelId="{11EECC18-2F33-4E26-BB34-02D205B54E80}" type="presOf" srcId="{B2ECA821-85F4-4A21-AFB7-820E928E0B27}" destId="{DA7EC556-9EED-4FBD-B152-B0A905E9F69F}" srcOrd="0" destOrd="0" presId="urn:microsoft.com/office/officeart/2005/8/layout/pyramid1"/>
    <dgm:cxn modelId="{942AE46C-0261-4BB1-80DA-5B5564863192}" srcId="{2BE45532-CAC6-4C6B-981B-797D887AED4A}" destId="{C40E04E3-1149-4B28-9141-319F379151AA}" srcOrd="0" destOrd="0" parTransId="{7FCD6C31-2557-4C80-9817-847CEC9AB74D}" sibTransId="{09E34834-FAA8-4923-B46B-A4927507DC25}"/>
    <dgm:cxn modelId="{415CB0E6-2BC1-43DF-8884-CDB3A08A34E8}" type="presOf" srcId="{A44E080B-E845-4346-9AE3-92AC04B7A9AA}" destId="{B8770C5A-7A8C-450B-B18B-081A77497F3B}" srcOrd="0" destOrd="0" presId="urn:microsoft.com/office/officeart/2005/8/layout/pyramid1"/>
    <dgm:cxn modelId="{B6BC4699-07F9-40FD-BF47-FBBFF18F2103}" srcId="{2BE45532-CAC6-4C6B-981B-797D887AED4A}" destId="{A44E080B-E845-4346-9AE3-92AC04B7A9AA}" srcOrd="2" destOrd="0" parTransId="{C754B910-5C28-490A-A568-B257E28B8FBC}" sibTransId="{C24E0116-9E6E-45E4-9DD3-ACFB6AAA8409}"/>
    <dgm:cxn modelId="{B2BDDF68-992C-4C4A-8FE5-FD85D6370870}" srcId="{2BE45532-CAC6-4C6B-981B-797D887AED4A}" destId="{B2ECA821-85F4-4A21-AFB7-820E928E0B27}" srcOrd="1" destOrd="0" parTransId="{5BD7EEEB-C350-497C-AD30-5FF5088C4909}" sibTransId="{BDFA7300-21F2-4944-9E85-DC524661F776}"/>
    <dgm:cxn modelId="{24DEDD16-8182-4675-B3FF-C4C98B32D2DA}" type="presOf" srcId="{A44E080B-E845-4346-9AE3-92AC04B7A9AA}" destId="{A18B93DE-7E32-4EB1-816A-6FD7ADB76A5C}" srcOrd="1" destOrd="0" presId="urn:microsoft.com/office/officeart/2005/8/layout/pyramid1"/>
    <dgm:cxn modelId="{4605389F-AED0-4A5A-B89A-6D0A29511789}" type="presParOf" srcId="{C702A1A6-A635-409C-ABCB-08EAB4AAB169}" destId="{2E4373F5-D4D7-467B-A869-0AEA98C47800}" srcOrd="0" destOrd="0" presId="urn:microsoft.com/office/officeart/2005/8/layout/pyramid1"/>
    <dgm:cxn modelId="{4A2B6665-8BC7-41A4-8475-F8FFA418600F}" type="presParOf" srcId="{2E4373F5-D4D7-467B-A869-0AEA98C47800}" destId="{6FF33413-758E-422E-9BAF-22DD85C8C5A4}" srcOrd="0" destOrd="0" presId="urn:microsoft.com/office/officeart/2005/8/layout/pyramid1"/>
    <dgm:cxn modelId="{312DE728-4664-4C9B-BA1C-AB84537EA9BC}" type="presParOf" srcId="{2E4373F5-D4D7-467B-A869-0AEA98C47800}" destId="{24B821F0-D879-4F27-8C45-1E8C29C00D55}" srcOrd="1" destOrd="0" presId="urn:microsoft.com/office/officeart/2005/8/layout/pyramid1"/>
    <dgm:cxn modelId="{DBAFB99C-0CE0-4D56-91EB-A3952932ACBF}" type="presParOf" srcId="{C702A1A6-A635-409C-ABCB-08EAB4AAB169}" destId="{653FEECB-59E3-4FDD-A967-5605D04C2C1B}" srcOrd="1" destOrd="0" presId="urn:microsoft.com/office/officeart/2005/8/layout/pyramid1"/>
    <dgm:cxn modelId="{DFC3A843-B155-41EC-8F06-F1303DD968D6}" type="presParOf" srcId="{653FEECB-59E3-4FDD-A967-5605D04C2C1B}" destId="{DA7EC556-9EED-4FBD-B152-B0A905E9F69F}" srcOrd="0" destOrd="0" presId="urn:microsoft.com/office/officeart/2005/8/layout/pyramid1"/>
    <dgm:cxn modelId="{0C3A2FBD-4F24-4CD4-AFAD-F9F147D0B938}" type="presParOf" srcId="{653FEECB-59E3-4FDD-A967-5605D04C2C1B}" destId="{7D47B712-5BB9-4519-A765-1EFD51E507FB}" srcOrd="1" destOrd="0" presId="urn:microsoft.com/office/officeart/2005/8/layout/pyramid1"/>
    <dgm:cxn modelId="{B16772BA-0F90-4CA2-A227-5F935AABD4D8}" type="presParOf" srcId="{C702A1A6-A635-409C-ABCB-08EAB4AAB169}" destId="{BC89DF0C-9BA4-4DDC-A320-240DCFC4B7DD}" srcOrd="2" destOrd="0" presId="urn:microsoft.com/office/officeart/2005/8/layout/pyramid1"/>
    <dgm:cxn modelId="{4A471FEF-7A1E-4B8C-A58E-4CA1E452F603}" type="presParOf" srcId="{BC89DF0C-9BA4-4DDC-A320-240DCFC4B7DD}" destId="{B8770C5A-7A8C-450B-B18B-081A77497F3B}" srcOrd="0" destOrd="0" presId="urn:microsoft.com/office/officeart/2005/8/layout/pyramid1"/>
    <dgm:cxn modelId="{400CEBF2-78CE-471E-8468-718D9B21A604}" type="presParOf" srcId="{BC89DF0C-9BA4-4DDC-A320-240DCFC4B7DD}" destId="{A18B93DE-7E32-4EB1-816A-6FD7ADB76A5C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33413-758E-422E-9BAF-22DD85C8C5A4}">
      <dsp:nvSpPr>
        <dsp:cNvPr id="0" name=""/>
        <dsp:cNvSpPr/>
      </dsp:nvSpPr>
      <dsp:spPr>
        <a:xfrm>
          <a:off x="2376262" y="62727"/>
          <a:ext cx="1944219" cy="1112119"/>
        </a:xfrm>
        <a:prstGeom prst="trapezoid">
          <a:avLst>
            <a:gd name="adj" fmla="val 7881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OSADY</a:t>
          </a:r>
          <a:endParaRPr lang="cs-CZ" sz="1400" b="1" kern="1200" dirty="0"/>
        </a:p>
      </dsp:txBody>
      <dsp:txXfrm>
        <a:off x="2376262" y="62727"/>
        <a:ext cx="1944219" cy="1112119"/>
      </dsp:txXfrm>
    </dsp:sp>
    <dsp:sp modelId="{DA7EC556-9EED-4FBD-B152-B0A905E9F69F}">
      <dsp:nvSpPr>
        <dsp:cNvPr id="0" name=""/>
        <dsp:cNvSpPr/>
      </dsp:nvSpPr>
      <dsp:spPr>
        <a:xfrm>
          <a:off x="1235935" y="1112119"/>
          <a:ext cx="4224872" cy="1568176"/>
        </a:xfrm>
        <a:prstGeom prst="trapezoid">
          <a:avLst>
            <a:gd name="adj" fmla="val 7881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VESNICE</a:t>
          </a:r>
          <a:endParaRPr lang="cs-CZ" sz="3600" b="1" kern="1200" dirty="0"/>
        </a:p>
      </dsp:txBody>
      <dsp:txXfrm>
        <a:off x="1975288" y="1112119"/>
        <a:ext cx="2746167" cy="1568176"/>
      </dsp:txXfrm>
    </dsp:sp>
    <dsp:sp modelId="{B8770C5A-7A8C-450B-B18B-081A77497F3B}">
      <dsp:nvSpPr>
        <dsp:cNvPr id="0" name=""/>
        <dsp:cNvSpPr/>
      </dsp:nvSpPr>
      <dsp:spPr>
        <a:xfrm>
          <a:off x="0" y="2680295"/>
          <a:ext cx="6696743" cy="1568176"/>
        </a:xfrm>
        <a:prstGeom prst="trapezoid">
          <a:avLst>
            <a:gd name="adj" fmla="val 7881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MĚSTA</a:t>
          </a:r>
          <a:endParaRPr lang="cs-CZ" sz="6500" kern="1200" dirty="0"/>
        </a:p>
      </dsp:txBody>
      <dsp:txXfrm>
        <a:off x="1171930" y="2680295"/>
        <a:ext cx="4352883" cy="15681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C3E7E6B-F231-40DF-A300-B446F4D58A8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2DFEB06-27D7-4769-94BF-C71BD8F1985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9183951"/>
              </p:ext>
            </p:extLst>
          </p:nvPr>
        </p:nvGraphicFramePr>
        <p:xfrm>
          <a:off x="1685764" y="1278856"/>
          <a:ext cx="6720408" cy="3595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VY_32_Inovace_4.2.4 </a:t>
                      </a:r>
                      <a:r>
                        <a:rPr lang="cs-CZ" baseline="0" dirty="0" smtClean="0"/>
                        <a:t> Obec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o</a:t>
                      </a:r>
                      <a:r>
                        <a:rPr lang="cs-CZ" sz="1800" dirty="0" smtClean="0"/>
                        <a:t>svojení</a:t>
                      </a:r>
                      <a:r>
                        <a:rPr lang="cs-CZ" sz="1800" baseline="0" dirty="0" smtClean="0"/>
                        <a:t> poznatků o obcích, k seznámení s pojmy obec, město, vesnice. </a:t>
                      </a:r>
                      <a:r>
                        <a:rPr lang="cs-CZ" dirty="0" smtClean="0"/>
                        <a:t>Prezentace byla vytvořena pro práci s interaktivní tabulí nebo dataprojektorem a obsahuje animaci.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1201740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3126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979712" y="1340768"/>
            <a:ext cx="4679950" cy="1800225"/>
          </a:xfrm>
          <a:solidFill>
            <a:schemeClr val="accent3"/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/>
              <a:t>OBEC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943577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\AppData\Local\Microsoft\Windows\Temporary Internet Files\Content.IE5\PSBFHVVI\MP90017897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318457"/>
            <a:ext cx="2592288" cy="227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4018458"/>
          </a:xfrm>
        </p:spPr>
        <p:txBody>
          <a:bodyPr>
            <a:noAutofit/>
          </a:bodyPr>
          <a:lstStyle/>
          <a:p>
            <a:pPr lvl="1" algn="just" rtl="0"/>
            <a:r>
              <a:rPr lang="cs-CZ" sz="2800" dirty="0" smtClean="0"/>
              <a:t>Obce jsou místa, kde žijeme. Byly založeny před několika sty lety. Lidé se shromažďovali na určitém vybraném místě, kde stavěli svá obydlí, pracovali, obdělávali půdu a vychovávali své děti. Nejstarší zprávy o minulosti obcí můžeme zjistit v muzeu a v kronikách. Každá obec má svou historii a stala se v ní nějaká významná událost. Mnoho obcí má své památné místo a možná ji navštívila nějaká významná osobnost.</a:t>
            </a:r>
            <a:endParaRPr lang="cs-CZ" sz="2800" dirty="0"/>
          </a:p>
        </p:txBody>
      </p:sp>
      <p:pic>
        <p:nvPicPr>
          <p:cNvPr id="1027" name="Picture 3" descr="C:\Users\adm\AppData\Local\Microsoft\Windows\Temporary Internet Files\Content.IE5\50RHYVP1\MP9004332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18457"/>
            <a:ext cx="259228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\AppData\Local\Microsoft\Windows\Temporary Internet Files\Content.IE5\9S3725G8\MP90017848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543" y="4293096"/>
            <a:ext cx="255892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7521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8531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Podle počtu obyvatel můžeme obce rozdělit na: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Typy obcí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69843949"/>
              </p:ext>
            </p:extLst>
          </p:nvPr>
        </p:nvGraphicFramePr>
        <p:xfrm>
          <a:off x="1259632" y="2132856"/>
          <a:ext cx="6696744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646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268760"/>
            <a:ext cx="8280920" cy="5289451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Počet obyvatel do 3000</a:t>
            </a:r>
          </a:p>
          <a:p>
            <a:r>
              <a:rPr lang="cs-CZ" dirty="0" smtClean="0"/>
              <a:t>Bývají obklopeny přírodou</a:t>
            </a:r>
          </a:p>
          <a:p>
            <a:r>
              <a:rPr lang="cs-CZ" dirty="0" smtClean="0"/>
              <a:t>Zdravější životní prostředí</a:t>
            </a:r>
          </a:p>
          <a:p>
            <a:r>
              <a:rPr lang="cs-CZ" dirty="0" smtClean="0"/>
              <a:t>Menší dopravní provoz</a:t>
            </a:r>
          </a:p>
          <a:p>
            <a:r>
              <a:rPr lang="cs-CZ" dirty="0" smtClean="0"/>
              <a:t>Středem vesnice je náves</a:t>
            </a:r>
          </a:p>
          <a:p>
            <a:r>
              <a:rPr lang="cs-CZ" dirty="0" smtClean="0"/>
              <a:t>Domy jsou většinou rodinné se zahradou</a:t>
            </a:r>
          </a:p>
          <a:p>
            <a:r>
              <a:rPr lang="cs-CZ" dirty="0" smtClean="0"/>
              <a:t>Ve většině z nich je obecní úřad</a:t>
            </a:r>
          </a:p>
          <a:p>
            <a:r>
              <a:rPr lang="cs-CZ" dirty="0" smtClean="0"/>
              <a:t>Nejsou zde obchody, většinou jen obchod s potravinami</a:t>
            </a:r>
          </a:p>
          <a:p>
            <a:r>
              <a:rPr lang="cs-CZ" dirty="0"/>
              <a:t>K</a:t>
            </a:r>
            <a:r>
              <a:rPr lang="cs-CZ" dirty="0" smtClean="0"/>
              <a:t>ulturní, zdravotní a sportovní  zařízení jsou zde zastoupeny v malé míře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1518"/>
            <a:ext cx="8280920" cy="115724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dirty="0" smtClean="0"/>
              <a:t>Malé obce - Vesnice</a:t>
            </a:r>
            <a:endParaRPr lang="cs-CZ" dirty="0"/>
          </a:p>
        </p:txBody>
      </p:sp>
      <p:pic>
        <p:nvPicPr>
          <p:cNvPr id="2051" name="Picture 3" descr="C:\Users\adm\AppData\Local\Microsoft\Windows\Temporary Internet Files\Content.IE5\9S3725G8\MP9004328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1268760"/>
            <a:ext cx="309634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9110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256584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Počet obyvatel více než 3000</a:t>
            </a:r>
          </a:p>
          <a:p>
            <a:r>
              <a:rPr lang="cs-CZ" dirty="0" smtClean="0"/>
              <a:t>Centrem města je náměstí</a:t>
            </a:r>
          </a:p>
          <a:p>
            <a:r>
              <a:rPr lang="cs-CZ" dirty="0" smtClean="0"/>
              <a:t>Větší dopravní provoz</a:t>
            </a:r>
          </a:p>
          <a:p>
            <a:r>
              <a:rPr lang="cs-CZ" dirty="0" smtClean="0"/>
              <a:t>Horší životní prostředí</a:t>
            </a:r>
          </a:p>
          <a:p>
            <a:r>
              <a:rPr lang="cs-CZ" dirty="0" smtClean="0"/>
              <a:t>Domy panelového typu (sídliště)</a:t>
            </a:r>
          </a:p>
          <a:p>
            <a:r>
              <a:rPr lang="cs-CZ" dirty="0"/>
              <a:t>Velká města jsou rozdělena na části</a:t>
            </a:r>
          </a:p>
          <a:p>
            <a:r>
              <a:rPr lang="cs-CZ" dirty="0" smtClean="0"/>
              <a:t>Vetší množství kulturních, zdravotních a sportovních zařízení a úřadů</a:t>
            </a:r>
          </a:p>
          <a:p>
            <a:r>
              <a:rPr lang="cs-CZ" dirty="0" smtClean="0"/>
              <a:t>Velké množství různých obchodů (obchodní centra)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922114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algn="l"/>
            <a:r>
              <a:rPr lang="cs-CZ" dirty="0" smtClean="0"/>
              <a:t>Velké obce - Města</a:t>
            </a:r>
            <a:endParaRPr lang="cs-CZ" dirty="0"/>
          </a:p>
        </p:txBody>
      </p:sp>
      <p:pic>
        <p:nvPicPr>
          <p:cNvPr id="3076" name="Picture 4" descr="C:\Users\adm\AppData\Local\Microsoft\Windows\Temporary Internet Files\Content.IE5\O4PZIY3K\MP9004013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96752"/>
            <a:ext cx="288032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559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808" y="332656"/>
            <a:ext cx="8229600" cy="1143000"/>
          </a:xfrm>
        </p:spPr>
        <p:txBody>
          <a:bodyPr/>
          <a:lstStyle/>
          <a:p>
            <a:r>
              <a:rPr lang="cs-CZ" dirty="0" smtClean="0"/>
              <a:t>Do které obce zařadíš?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78397" y="1443220"/>
            <a:ext cx="1706488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  <a:p>
            <a:pPr algn="ctr"/>
            <a:r>
              <a:rPr lang="cs-CZ" b="1" dirty="0">
                <a:solidFill>
                  <a:schemeClr val="tx1"/>
                </a:solidFill>
              </a:rPr>
              <a:t>KOSTEL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83568" y="3501360"/>
            <a:ext cx="2016224" cy="1130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OBCHODNÍ</a:t>
            </a:r>
          </a:p>
          <a:p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CENTRUM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004048" y="1988840"/>
            <a:ext cx="1548172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ŠKOLA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157818" y="3440639"/>
            <a:ext cx="1981082" cy="91440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KNIHOVNA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231734" y="1311780"/>
            <a:ext cx="1772314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DIVADLO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231739" y="2615564"/>
            <a:ext cx="2312995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NEMOCNICE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388237" y="4206521"/>
            <a:ext cx="1656184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NÁMĚSTÍ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743122" y="1311780"/>
            <a:ext cx="2149358" cy="11772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ZDRAVOTNÍ 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STŘEDISKO</a:t>
            </a: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150850" y="5681642"/>
            <a:ext cx="1393304" cy="9144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KINO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393704" y="5681642"/>
            <a:ext cx="1690464" cy="9144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MUZEUM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331641" y="5089554"/>
            <a:ext cx="2232247" cy="119806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KOUPALIŠTĚ</a:t>
            </a:r>
            <a:endParaRPr lang="cs-CZ" b="1" dirty="0"/>
          </a:p>
        </p:txBody>
      </p:sp>
      <p:sp>
        <p:nvSpPr>
          <p:cNvPr id="18" name="Ovál 17"/>
          <p:cNvSpPr/>
          <p:nvPr/>
        </p:nvSpPr>
        <p:spPr>
          <a:xfrm>
            <a:off x="7090556" y="2709098"/>
            <a:ext cx="1513892" cy="9144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NÁVES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3569" y="3528507"/>
            <a:ext cx="2138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</a:t>
            </a:r>
            <a:endParaRPr lang="cs-CZ" b="1" dirty="0"/>
          </a:p>
        </p:txBody>
      </p:sp>
      <p:sp>
        <p:nvSpPr>
          <p:cNvPr id="19" name="Ovál 18"/>
          <p:cNvSpPr/>
          <p:nvPr/>
        </p:nvSpPr>
        <p:spPr>
          <a:xfrm>
            <a:off x="6161617" y="4631432"/>
            <a:ext cx="1656184" cy="9144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NÁMĚSTÍ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89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06483"/>
          </a:xfrm>
        </p:spPr>
        <p:txBody>
          <a:bodyPr/>
          <a:lstStyle/>
          <a:p>
            <a:pPr marL="109728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7620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Námět </a:t>
            </a:r>
            <a:r>
              <a:rPr lang="cs-CZ" sz="3600" dirty="0"/>
              <a:t>na činnost:</a:t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  </a:t>
            </a:r>
            <a:br>
              <a:rPr lang="cs-CZ" sz="3600" dirty="0" smtClean="0"/>
            </a:br>
            <a:r>
              <a:rPr lang="cs-CZ" sz="3600" dirty="0" smtClean="0"/>
              <a:t>1. Vyprávěj o své obci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2. Nakresli svou obec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3. Udělejte si výstavku ze svých výkresů</a:t>
            </a:r>
            <a:endParaRPr lang="cs-CZ" sz="3600" dirty="0"/>
          </a:p>
        </p:txBody>
      </p:sp>
      <p:pic>
        <p:nvPicPr>
          <p:cNvPr id="1026" name="Picture 2" descr="C:\Users\adm\AppData\Local\Microsoft\Windows\Temporary Internet Files\Content.IE5\9S3725G8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64904"/>
            <a:ext cx="208823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567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ŠTIKOVÁ, Věra. </a:t>
            </a:r>
            <a:r>
              <a:rPr lang="cs-CZ" sz="2000" i="1" dirty="0"/>
              <a:t>Já a můj svět</a:t>
            </a:r>
            <a:r>
              <a:rPr lang="cs-CZ" sz="2000" dirty="0"/>
              <a:t>. Brno: Nová škola, 2008, ISBN 80-7289-097-2.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 z galerie </a:t>
            </a:r>
            <a:r>
              <a:rPr lang="cs-CZ" sz="2000" dirty="0" smtClean="0"/>
              <a:t>Klipart</a:t>
            </a:r>
          </a:p>
          <a:p>
            <a:pPr marL="0" indent="0">
              <a:buNone/>
            </a:pPr>
            <a:r>
              <a:rPr lang="cs-CZ" sz="2000" dirty="0" smtClean="0"/>
              <a:t>Vlastní archiv autora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</a:t>
            </a:r>
            <a:r>
              <a:rPr lang="cs-CZ" dirty="0" smtClean="0"/>
              <a:t>zdroje a materiály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936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285</TotalTime>
  <Words>313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OBEC</vt:lpstr>
      <vt:lpstr>Obce jsou místa, kde žijeme. Byly založeny před několika sty lety. Lidé se shromažďovali na určitém vybraném místě, kde stavěli svá obydlí, pracovali, obdělávali půdu a vychovávali své děti. Nejstarší zprávy o minulosti obcí můžeme zjistit v muzeu a v kronikách. Každá obec má svou historii a stala se v ní nějaká významná událost. Mnoho obcí má své památné místo a možná ji navštívila nějaká významná osobnost.</vt:lpstr>
      <vt:lpstr>Typy obcí</vt:lpstr>
      <vt:lpstr>Malé obce - Vesnice</vt:lpstr>
      <vt:lpstr>Velké obce - Města</vt:lpstr>
      <vt:lpstr>Do které obce zařadíš?</vt:lpstr>
      <vt:lpstr>        Námět na činnost:      1. Vyprávěj o své obci  2. Nakresli svou obec  3. Udělejte si výstavku ze svých výkresů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Obec</dc:title>
  <dc:creator>adm</dc:creator>
  <cp:lastModifiedBy>Naděžda Prejzová</cp:lastModifiedBy>
  <cp:revision>40</cp:revision>
  <dcterms:created xsi:type="dcterms:W3CDTF">2012-10-09T16:34:04Z</dcterms:created>
  <dcterms:modified xsi:type="dcterms:W3CDTF">2012-11-16T21:10:06Z</dcterms:modified>
</cp:coreProperties>
</file>