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70" r:id="rId12"/>
    <p:sldId id="267" r:id="rId13"/>
    <p:sldId id="272" r:id="rId14"/>
    <p:sldId id="273" r:id="rId15"/>
    <p:sldId id="274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66"/>
    <a:srgbClr val="E5DD3B"/>
    <a:srgbClr val="CCCC00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2163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13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169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674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28542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2028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0936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6644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0764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22149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578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51C088-39C0-40E8-B9E2-F7F7B08496CC}" type="datetimeFigureOut">
              <a:rPr lang="cs-CZ" smtClean="0"/>
              <a:t>16.11.2012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55D457-C951-4FD7-AE56-2A4E8636D45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6737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2/20/Small_coat_of_arms_of_the_Czech_Republic.svg" TargetMode="Externa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5/52/Tilia-cordata2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rtex.cz/hoste/os/cr-kraje.gif" TargetMode="External"/><Relationship Id="rId7" Type="http://schemas.openxmlformats.org/officeDocument/2006/relationships/hyperlink" Target="http://spravnimapa.topograf.cz/imagebank/84348/970/2000/stredocesky.jpg" TargetMode="External"/><Relationship Id="rId2" Type="http://schemas.openxmlformats.org/officeDocument/2006/relationships/hyperlink" Target="http://www.pamatne-stromy.ic.cz/images/2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0/Small_coat_of_arms_of_the_Czech_Republic.svg" TargetMode="External"/><Relationship Id="rId5" Type="http://schemas.openxmlformats.org/officeDocument/2006/relationships/hyperlink" Target="http://upload.wikimedia.org/wikipedia/commons/thumb/e/ed/Coat_of_arms_of_the_Czech_Republic.svg" TargetMode="External"/><Relationship Id="rId4" Type="http://schemas.openxmlformats.org/officeDocument/2006/relationships/hyperlink" Target="http://upload.wikimedia.org/wikipedia/commons/b/bf/Seal_of_the_Czech_Republic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269365"/>
              </p:ext>
            </p:extLst>
          </p:nvPr>
        </p:nvGraphicFramePr>
        <p:xfrm>
          <a:off x="1524000" y="1397000"/>
          <a:ext cx="6720408" cy="386985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42649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Název školy:</a:t>
                      </a:r>
                      <a:endParaRPr lang="cs-CZ" sz="12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/>
                        <a:t>ZÁKLADNÍ ŠKOLA SADSKÁ</a:t>
                      </a:r>
                      <a:endParaRPr lang="cs-CZ" sz="18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/>
                        <a:t>Autor: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Bc. Naďa Prejzová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Název DUM: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VY_32_Inovace_4.2.6</a:t>
                      </a:r>
                      <a:r>
                        <a:rPr lang="cs-CZ" baseline="0" dirty="0" smtClean="0"/>
                        <a:t>  Naše vlast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Člověk a jeho svět  3. ročník</a:t>
                      </a:r>
                      <a:endParaRPr lang="cs-CZ" dirty="0"/>
                    </a:p>
                  </a:txBody>
                  <a:tcPr anchor="ctr"/>
                </a:tc>
              </a:tr>
              <a:tr h="426498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Číslo projektu: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effectLst/>
                        </a:rPr>
                        <a:t>CZ.1.07/1.4.00/21.3577</a:t>
                      </a:r>
                      <a:endParaRPr lang="cs-CZ" sz="1600" dirty="0"/>
                    </a:p>
                  </a:txBody>
                  <a:tcPr anchor="ctr"/>
                </a:tc>
              </a:tr>
              <a:tr h="1051639">
                <a:tc>
                  <a:txBody>
                    <a:bodyPr/>
                    <a:lstStyle/>
                    <a:p>
                      <a:r>
                        <a:rPr lang="cs-CZ" sz="1200" kern="1200" dirty="0" smtClean="0"/>
                        <a:t>Anotace:</a:t>
                      </a:r>
                      <a:endParaRPr lang="cs-CZ" sz="1200" b="1" kern="1200" dirty="0">
                        <a:solidFill>
                          <a:schemeClr val="dk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Materiál je určen k seznámení se státními symboly</a:t>
                      </a:r>
                      <a:r>
                        <a:rPr lang="cs-CZ" baseline="0" dirty="0" smtClean="0"/>
                        <a:t> </a:t>
                      </a:r>
                      <a:endParaRPr lang="cs-CZ" baseline="0" dirty="0" smtClean="0"/>
                    </a:p>
                    <a:p>
                      <a:pPr algn="l"/>
                      <a:r>
                        <a:rPr lang="cs-CZ" baseline="0" dirty="0" smtClean="0"/>
                        <a:t>a </a:t>
                      </a:r>
                      <a:r>
                        <a:rPr lang="cs-CZ" baseline="0" dirty="0" smtClean="0"/>
                        <a:t>základními informacemi o ČR. Prezentace byla vytvořena pro práci s interaktivní tabulí nebo dataprojektorem a obsahuje animaci.</a:t>
                      </a:r>
                    </a:p>
                    <a:p>
                      <a:pPr algn="l"/>
                      <a:endParaRPr lang="cs-CZ" baseline="0" dirty="0" smtClean="0"/>
                    </a:p>
                    <a:p>
                      <a:pPr algn="l"/>
                      <a:endParaRPr lang="cs-CZ" dirty="0" smtClean="0"/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1278381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chemeClr val="accent3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ČESKÁ 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4857403"/>
          </a:xfrm>
          <a:solidFill>
            <a:schemeClr val="accent5">
              <a:lumMod val="40000"/>
              <a:lumOff val="60000"/>
            </a:schemeClr>
          </a:solidFill>
          <a:ln w="38100">
            <a:solidFill>
              <a:schemeClr val="tx2"/>
            </a:solidFill>
          </a:ln>
        </p:spPr>
        <p:txBody>
          <a:bodyPr>
            <a:normAutofit fontScale="92500" lnSpcReduction="20000"/>
          </a:bodyPr>
          <a:lstStyle/>
          <a:p>
            <a:endParaRPr lang="cs-CZ" sz="800" dirty="0" smtClean="0"/>
          </a:p>
          <a:p>
            <a:r>
              <a:rPr lang="cs-CZ" dirty="0" smtClean="0"/>
              <a:t>Česká republika je naše vlast.</a:t>
            </a:r>
          </a:p>
          <a:p>
            <a:r>
              <a:rPr lang="cs-CZ" dirty="0" smtClean="0"/>
              <a:t>Hlavní </a:t>
            </a:r>
            <a:r>
              <a:rPr lang="cs-CZ" dirty="0"/>
              <a:t>město </a:t>
            </a:r>
            <a:r>
              <a:rPr lang="cs-CZ" dirty="0" smtClean="0"/>
              <a:t>České republiky je </a:t>
            </a:r>
            <a:r>
              <a:rPr lang="cs-CZ" dirty="0"/>
              <a:t>Praha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čele státu stojí prezident.</a:t>
            </a:r>
          </a:p>
          <a:p>
            <a:r>
              <a:rPr lang="cs-CZ" dirty="0" smtClean="0"/>
              <a:t>Prezident České republiky se jmenuje Václav Klaus.</a:t>
            </a:r>
          </a:p>
          <a:p>
            <a:r>
              <a:rPr lang="cs-CZ" dirty="0"/>
              <a:t>Česká republika má 14 krajů. </a:t>
            </a:r>
            <a:endParaRPr lang="cs-CZ" dirty="0" smtClean="0"/>
          </a:p>
          <a:p>
            <a:r>
              <a:rPr lang="cs-CZ" dirty="0" smtClean="0"/>
              <a:t>Naše město Sadská a okolní města a vesnice leží ve Středočeském kraji.</a:t>
            </a:r>
            <a:endParaRPr lang="cs-CZ" dirty="0"/>
          </a:p>
          <a:p>
            <a:r>
              <a:rPr lang="cs-CZ" dirty="0" smtClean="0"/>
              <a:t>Historické </a:t>
            </a:r>
            <a:r>
              <a:rPr lang="cs-CZ" dirty="0"/>
              <a:t>části naší vlasti jsou Čechy, Morava a </a:t>
            </a:r>
            <a:r>
              <a:rPr lang="cs-CZ" dirty="0" smtClean="0"/>
              <a:t>Slezsko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10401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2657"/>
            <a:ext cx="7772400" cy="648071"/>
          </a:xfrm>
          <a:solidFill>
            <a:schemeClr val="bg2">
              <a:lumMod val="90000"/>
            </a:schemeClr>
          </a:solidFill>
          <a:ln w="28575">
            <a:solidFill>
              <a:schemeClr val="tx2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Kraje České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124744"/>
            <a:ext cx="8568952" cy="5157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00748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5252" y="116632"/>
            <a:ext cx="8415220" cy="6624736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  <a:effectLst/>
        </p:spPr>
      </p:pic>
      <p:sp>
        <p:nvSpPr>
          <p:cNvPr id="2" name="TextovéPole 1"/>
          <p:cNvSpPr txBox="1"/>
          <p:nvPr/>
        </p:nvSpPr>
        <p:spPr>
          <a:xfrm>
            <a:off x="611560" y="548680"/>
            <a:ext cx="2736304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Středočeský kraj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50395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  <a:ln w="38100">
            <a:solidFill>
              <a:schemeClr val="accent6">
                <a:lumMod val="75000"/>
              </a:schemeClr>
            </a:solidFill>
          </a:ln>
        </p:spPr>
        <p:txBody>
          <a:bodyPr/>
          <a:lstStyle/>
          <a:p>
            <a:r>
              <a:rPr lang="cs-CZ" dirty="0" smtClean="0"/>
              <a:t>Symboly naší vlasti -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	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619672" y="1993424"/>
            <a:ext cx="3002632" cy="1466840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Státní vlajka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5076056" y="4077072"/>
            <a:ext cx="3060536" cy="1626116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Státní hymna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827584" y="4570824"/>
            <a:ext cx="2880320" cy="1346448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Státní pečeť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5380072" y="1772816"/>
            <a:ext cx="2972544" cy="1584176"/>
          </a:xfrm>
          <a:prstGeom prst="ellipse">
            <a:avLst/>
          </a:prstGeom>
          <a:solidFill>
            <a:srgbClr val="92D050"/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Velký a malý státní znak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6463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850106"/>
          </a:xfrm>
          <a:solidFill>
            <a:schemeClr val="tx2">
              <a:lumMod val="20000"/>
              <a:lumOff val="80000"/>
            </a:schemeClr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Hymna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23528" y="1340768"/>
            <a:ext cx="3960440" cy="5040560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Kde domov můj,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kde domov můj?       </a:t>
            </a:r>
            <a:endParaRPr lang="cs-CZ" dirty="0"/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Voda hučí po lučinách,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bory šumí po skalinách.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V sadě skví se jara květ,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zemský ráj to na pohled!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A to je ta krásná země,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země česká – domov můj!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cs-CZ" dirty="0" smtClean="0">
                <a:effectLst/>
              </a:rPr>
              <a:t>Země česká – domov můj!</a:t>
            </a:r>
            <a:endParaRPr lang="cs-CZ" dirty="0" smtClean="0"/>
          </a:p>
          <a:p>
            <a:pPr marL="0" indent="0">
              <a:lnSpc>
                <a:spcPct val="110000"/>
              </a:lnSpc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355976" y="1268760"/>
            <a:ext cx="4536504" cy="518457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i="1" dirty="0" smtClean="0"/>
              <a:t>21. prosince 1834 se v Praze ve Stavovském divadle konalo divadelní představení hry ,,Fidlovačka“. Napsal ji Josef Kajetán Tyl a hudbu složil hudební skladatel František Škroup. Píseň slepého houslisty Mareše se lidem tak  zalíbila, že když </a:t>
            </a:r>
            <a:r>
              <a:rPr lang="cs-CZ" i="1" dirty="0"/>
              <a:t>28.října 1918 vznikla naše první </a:t>
            </a:r>
            <a:r>
              <a:rPr lang="cs-CZ" i="1" dirty="0" smtClean="0"/>
              <a:t>republika, zvolili si ji za svou státní hymnu. 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3104362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dirty="0" smtClean="0"/>
              <a:t>VLAJKA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7704856" cy="4320480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59134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  <a:solidFill>
            <a:schemeClr val="accent3">
              <a:lumMod val="60000"/>
              <a:lumOff val="4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/>
              <a:t>STÁTNÍ ZNAK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fontScale="92500" lnSpcReduction="20000"/>
          </a:bodyPr>
          <a:lstStyle/>
          <a:p>
            <a:pPr marL="0" indent="0" algn="just">
              <a:buNone/>
            </a:pPr>
            <a:r>
              <a:rPr lang="cs-CZ" dirty="0" smtClean="0"/>
              <a:t>Nejstarším znakem naší země byla černá plamenná orlice ve stříbrném poli. Plameny šlehající z jejich křídel vyjadřovaly právo českých panovníků vyznačovat cestu k císařskému dvoru ohnivými pochodněmi. Později byla orlice vyměněna za stříbrného lva. Orlice zůstala dál ve znacích Moravy a Slezska. Lev, král zvířat, i orel nebo orlice jako nejmocnější z ptáků byli zobrazováni v útočném postavení s velkými drápy a otevřenou tlamou nebo zobákem. Tato zvířata představují ve znacích cnosti oceňované tehdejšími bojovníky – odvahu a sílu.</a:t>
            </a:r>
          </a:p>
          <a:p>
            <a:pPr marL="0" indent="0" algn="just">
              <a:buNone/>
            </a:pPr>
            <a:endParaRPr lang="cs-CZ" sz="2200" dirty="0" smtClean="0"/>
          </a:p>
          <a:p>
            <a:pPr marL="0" indent="0" algn="just">
              <a:buNone/>
            </a:pPr>
            <a:r>
              <a:rPr lang="cs-CZ" sz="2200" dirty="0" smtClean="0"/>
              <a:t>(Podle knihy Z. Bígla: České země za posledních Přemyslovců. Praha 1995)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73775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  <a:solidFill>
            <a:srgbClr val="FF9966"/>
          </a:solidFill>
          <a:ln w="57150">
            <a:solidFill>
              <a:srgbClr val="FF0000"/>
            </a:solidFill>
          </a:ln>
        </p:spPr>
        <p:txBody>
          <a:bodyPr/>
          <a:lstStyle/>
          <a:p>
            <a:r>
              <a:rPr lang="cs-CZ" dirty="0" smtClean="0"/>
              <a:t>Znak České republiky</a:t>
            </a:r>
            <a:endParaRPr lang="cs-CZ" dirty="0"/>
          </a:p>
        </p:txBody>
      </p:sp>
      <p:pic>
        <p:nvPicPr>
          <p:cNvPr id="6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51520" y="1340768"/>
            <a:ext cx="266429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635896" y="1484784"/>
            <a:ext cx="5050904" cy="4968552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rgbClr val="FF0000"/>
            </a:solidFill>
            <a:prstDash val="lgDash"/>
          </a:ln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Stříbrný lev v červeném poli</a:t>
            </a:r>
          </a:p>
          <a:p>
            <a:pPr marL="0" indent="0">
              <a:buNone/>
            </a:pPr>
            <a:r>
              <a:rPr lang="cs-CZ" dirty="0" smtClean="0"/>
              <a:t>		 </a:t>
            </a:r>
            <a:r>
              <a:rPr lang="cs-CZ" b="1" dirty="0" smtClean="0"/>
              <a:t>Čechy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Červenobíle šachovaná orlice v </a:t>
            </a:r>
          </a:p>
          <a:p>
            <a:pPr marL="0" indent="0">
              <a:buNone/>
            </a:pPr>
            <a:r>
              <a:rPr lang="cs-CZ" dirty="0" smtClean="0"/>
              <a:t> modrém poli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b="1" dirty="0" smtClean="0"/>
              <a:t>Morava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Černá orlice ve zlatém poli </a:t>
            </a:r>
          </a:p>
          <a:p>
            <a:pPr marL="0" indent="0">
              <a:buNone/>
            </a:pPr>
            <a:r>
              <a:rPr lang="cs-CZ" dirty="0" smtClean="0"/>
              <a:t> 		 </a:t>
            </a:r>
            <a:r>
              <a:rPr lang="cs-CZ" b="1" dirty="0" smtClean="0"/>
              <a:t>Slezsko</a:t>
            </a:r>
            <a:endParaRPr lang="cs-CZ" b="1" dirty="0"/>
          </a:p>
        </p:txBody>
      </p:sp>
      <p:pic>
        <p:nvPicPr>
          <p:cNvPr id="4098" name="Picture 2" descr="Soubor:Small coat of arms of the Czech Republic.svg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104" y="4240391"/>
            <a:ext cx="2262688" cy="2356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636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92D050"/>
          </a:solidFill>
          <a:ln w="38100"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Státní pečeť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/>
          <a:lstStyle/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28800"/>
            <a:ext cx="4968552" cy="4896544"/>
          </a:xfrm>
          <a:prstGeom prst="rect">
            <a:avLst/>
          </a:prstGeom>
          <a:noFill/>
          <a:ln w="571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38010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Náš </a:t>
            </a:r>
            <a:r>
              <a:rPr lang="cs-CZ" dirty="0"/>
              <a:t>národní strom - lípa</a:t>
            </a:r>
            <a:br>
              <a:rPr lang="cs-CZ" dirty="0"/>
            </a:br>
            <a:endParaRPr lang="cs-CZ" dirty="0"/>
          </a:p>
        </p:txBody>
      </p:sp>
      <p:pic>
        <p:nvPicPr>
          <p:cNvPr id="4" name="Picture 2" descr="Soubor:Tilia-cordata2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28800"/>
            <a:ext cx="4056709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http://www.pamatne-stromy.ic.cz/images/2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628800"/>
            <a:ext cx="396044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564072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E5DD3B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Znáš odpovědi na otázky?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1268760"/>
            <a:ext cx="8219256" cy="52565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Na jaké země se kdysi dělila naše Česká republika?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Jaké jsou symboly naší vlasti?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vypadá naše vlajka?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se jmenuje naše hymna?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Kdo stojí v čele našeho státu?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se jmenuje hlavní město naší země?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 kolika krajů je rozdělena ČR?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 kterými státy naše země sousedí?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5" name="Picture 7" descr="C:\Users\prejzova\AppData\Local\Microsoft\Windows\Temporary Internet Files\Content.IE5\50RHYVP1\MC9004404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76872"/>
            <a:ext cx="1736725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06861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rgbClr val="E5DD3B"/>
          </a:solidFill>
          <a:ln w="57150">
            <a:solidFill>
              <a:schemeClr val="accent6">
                <a:lumMod val="75000"/>
              </a:schemeClr>
            </a:solidFill>
          </a:ln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Znáš odpovědi na otázky? ŘEŠENÍ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251520" y="980728"/>
            <a:ext cx="8641051" cy="56683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Na jaké země se kdysi dělila naše Česká republika?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Jaké jsou symboly naší vlasti?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vypadá naše vlajka?                   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se jmenuje naše hymna?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Kdo stojí v čele našeho státu?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Jak se jmenuje hlavní město naší země?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Do kolika krajů je rozdělena ČR?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 kterými státy naše země sousedí?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949608" y="5616842"/>
            <a:ext cx="1935333" cy="1154469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Polsko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Slovensko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Německo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Rakousko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5325759" y="1464075"/>
            <a:ext cx="2096452" cy="914400"/>
          </a:xfrm>
          <a:prstGeom prst="ellipse">
            <a:avLst/>
          </a:prstGeom>
          <a:solidFill>
            <a:schemeClr val="accent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Hymna, vlajka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znak, pečeť</a:t>
            </a:r>
          </a:p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7164510" y="3390545"/>
            <a:ext cx="1860503" cy="981817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prezident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Václav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tx1"/>
                </a:solidFill>
              </a:rPr>
              <a:t>Klaus</a:t>
            </a:r>
          </a:p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101959" y="4869160"/>
            <a:ext cx="1143000" cy="747682"/>
          </a:xfrm>
          <a:prstGeom prst="ellipse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14 krajů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7422211" y="1006875"/>
            <a:ext cx="1524000" cy="914400"/>
          </a:xfrm>
          <a:prstGeom prst="ellipse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Čechy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Morava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Slezsko</a:t>
            </a:r>
            <a:endParaRPr lang="cs-CZ" dirty="0"/>
          </a:p>
        </p:txBody>
      </p:sp>
      <p:sp>
        <p:nvSpPr>
          <p:cNvPr id="13" name="Ovál 12"/>
          <p:cNvSpPr/>
          <p:nvPr/>
        </p:nvSpPr>
        <p:spPr>
          <a:xfrm>
            <a:off x="5949559" y="2933345"/>
            <a:ext cx="1295400" cy="914400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Kde domov můj</a:t>
            </a:r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7365075" y="4444840"/>
            <a:ext cx="1104401" cy="576064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>
                <a:solidFill>
                  <a:schemeClr val="tx1"/>
                </a:solidFill>
              </a:rPr>
              <a:t>Praha</a:t>
            </a:r>
            <a:endParaRPr lang="cs-CZ" dirty="0"/>
          </a:p>
        </p:txBody>
      </p:sp>
      <p:sp>
        <p:nvSpPr>
          <p:cNvPr id="15" name="Ovál 14"/>
          <p:cNvSpPr/>
          <p:nvPr/>
        </p:nvSpPr>
        <p:spPr>
          <a:xfrm>
            <a:off x="4735458" y="2537301"/>
            <a:ext cx="1180601" cy="792088"/>
          </a:xfrm>
          <a:prstGeom prst="ellipse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074" name="Picture 2" descr="C:\Users\prejzova\AppData\Local\Microsoft\Windows\Temporary Internet Files\Content.IE5\9S3725G8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1807" y="2688088"/>
            <a:ext cx="747903" cy="44610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44511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3" grpId="0" animBg="1"/>
      <p:bldP spid="14" grpId="0" animBg="1"/>
      <p:bldP spid="1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smtClean="0"/>
              <a:t>Naše Česká </a:t>
            </a:r>
            <a:r>
              <a:rPr lang="cs-CZ" dirty="0" smtClean="0"/>
              <a:t>republika a sousední státy</a:t>
            </a:r>
            <a:endParaRPr lang="cs-CZ" dirty="0"/>
          </a:p>
        </p:txBody>
      </p:sp>
      <p:pic>
        <p:nvPicPr>
          <p:cNvPr id="4" name="Picture 3" descr="C:\pokus\Fotografie0393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484784"/>
            <a:ext cx="6768752" cy="4510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608443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ublic\Pictures\Sample Pictures\Fotografie036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7704856" cy="4752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83568" y="260648"/>
            <a:ext cx="7704856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Česká republika sousedí s několika státy. Dokážeš tyto státy pojmenovat?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1763688" y="2636912"/>
            <a:ext cx="1584176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NĚMECKO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724128" y="4133709"/>
            <a:ext cx="1584176" cy="504056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SLOVENSKO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3635896" y="4693096"/>
            <a:ext cx="1368151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RAKOUSKO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20072" y="2204864"/>
            <a:ext cx="1296144" cy="43204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POLSKO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7178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9" grpId="0" animBg="1"/>
      <p:bldP spid="10" grpId="0" animBg="1"/>
      <p:bldP spid="11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 a materiály: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dirty="0"/>
              <a:t>ŠTIKOVÁ, Věra. </a:t>
            </a:r>
            <a:r>
              <a:rPr lang="cs-CZ" sz="2000" i="1" dirty="0"/>
              <a:t>Prvouka 3 Pracovní sešit pro 3. ročník základní školy</a:t>
            </a:r>
            <a:r>
              <a:rPr lang="cs-CZ" sz="2000" dirty="0"/>
              <a:t>. Brno: Nová škola, 2003, ISBN 80-7289-045-X.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www.pamatne-stromy.ic.cz/images/22.jpg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http://www.mzv.cz/public/96/42/98/127039_14883_vlajka.jpg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www.ortex.cz/hoste/os/cr-kraje.gif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upload.wikimedia.org/wikipedia/commons/b/bf/Seal_of_the_Czech_Republic.png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upload.wikimedia.org/wikipedia/commons/thumb/e/ed/Coat_of_arms_of_the_Czech_Republic.svg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upload.wikimedia.org/wikipedia/commons/2/20/Small_coat_of_arms_of_the_Czech_Republic.svg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>
                <a:hlinkClick r:id="rId7"/>
              </a:rPr>
              <a:t>http://</a:t>
            </a:r>
            <a:r>
              <a:rPr lang="cs-CZ" sz="2000" dirty="0" smtClean="0">
                <a:hlinkClick r:id="rId7"/>
              </a:rPr>
              <a:t>spravnimapa.topograf.cz/imagebank/84348/970/2000/stredocesky.jpg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Obrázky z galerie Klipart</a:t>
            </a:r>
          </a:p>
          <a:p>
            <a:pPr marL="0" indent="0">
              <a:buNone/>
            </a:pPr>
            <a:r>
              <a:rPr lang="cs-CZ" sz="2000" dirty="0" smtClean="0"/>
              <a:t>Archiv autora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38001922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376</TotalTime>
  <Words>589</Words>
  <Application>Microsoft Office PowerPoint</Application>
  <PresentationFormat>Předvádění na obrazovce (4:3)</PresentationFormat>
  <Paragraphs>109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ČESKÁ  REPUBLIKA</vt:lpstr>
      <vt:lpstr>Kraje České republiky</vt:lpstr>
      <vt:lpstr>Prezentace aplikace PowerPoint</vt:lpstr>
      <vt:lpstr>Symboly naší vlasti - ČR</vt:lpstr>
      <vt:lpstr>Hymna </vt:lpstr>
      <vt:lpstr>VLAJKA</vt:lpstr>
      <vt:lpstr>STÁTNÍ ZNAK</vt:lpstr>
      <vt:lpstr>Znak České republiky</vt:lpstr>
      <vt:lpstr>Státní pečeť</vt:lpstr>
      <vt:lpstr> Náš národní strom - lípa </vt:lpstr>
      <vt:lpstr>Znáš odpovědi na otázky?</vt:lpstr>
      <vt:lpstr>Znáš odpovědi na otázky? ŘEŠENÍ</vt:lpstr>
      <vt:lpstr>Naše Česká republika a sousední státy</vt:lpstr>
      <vt:lpstr>Prezentace aplikace PowerPoint</vt:lpstr>
      <vt:lpstr>Použité zdroje a materiály: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České republiky</dc:title>
  <dc:creator>Naděžda Prejzová</dc:creator>
  <cp:lastModifiedBy>Naděžda Prejzová</cp:lastModifiedBy>
  <cp:revision>41</cp:revision>
  <dcterms:created xsi:type="dcterms:W3CDTF">2012-10-29T19:12:34Z</dcterms:created>
  <dcterms:modified xsi:type="dcterms:W3CDTF">2012-11-16T21:24:25Z</dcterms:modified>
</cp:coreProperties>
</file>