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56" r:id="rId3"/>
    <p:sldId id="262" r:id="rId4"/>
    <p:sldId id="257" r:id="rId5"/>
    <p:sldId id="258" r:id="rId6"/>
    <p:sldId id="264" r:id="rId7"/>
    <p:sldId id="259" r:id="rId8"/>
    <p:sldId id="265" r:id="rId9"/>
    <p:sldId id="266" r:id="rId10"/>
    <p:sldId id="272" r:id="rId11"/>
    <p:sldId id="273" r:id="rId12"/>
    <p:sldId id="260" r:id="rId13"/>
    <p:sldId id="263" r:id="rId14"/>
    <p:sldId id="261" r:id="rId15"/>
    <p:sldId id="267" r:id="rId16"/>
    <p:sldId id="268"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827214-7F23-4708-A6D8-180CCB45EF53}" type="doc">
      <dgm:prSet loTypeId="urn:microsoft.com/office/officeart/2005/8/layout/pyramid2" loCatId="pyramid" qsTypeId="urn:microsoft.com/office/officeart/2005/8/quickstyle/simple1" qsCatId="simple" csTypeId="urn:microsoft.com/office/officeart/2005/8/colors/accent1_2" csCatId="accent1" phldr="1"/>
      <dgm:spPr/>
    </dgm:pt>
    <dgm:pt modelId="{92FBDBE7-89DA-4023-8D7E-ED527F2A059E}">
      <dgm:prSet phldrT="[Text]"/>
      <dgm:spPr>
        <a:ln>
          <a:solidFill>
            <a:schemeClr val="accent2">
              <a:lumMod val="75000"/>
            </a:schemeClr>
          </a:solidFill>
        </a:ln>
      </dgm:spPr>
      <dgm:t>
        <a:bodyPr/>
        <a:lstStyle/>
        <a:p>
          <a:pPr algn="ctr"/>
          <a:r>
            <a:rPr lang="cs-CZ" dirty="0" smtClean="0"/>
            <a:t>Zemědělská</a:t>
          </a:r>
          <a:endParaRPr lang="cs-CZ" dirty="0"/>
        </a:p>
      </dgm:t>
    </dgm:pt>
    <dgm:pt modelId="{0233D921-E01E-4A69-A11B-B58035FD89BA}" type="parTrans" cxnId="{F7481167-F457-4762-9A59-C2ABC2C79F5B}">
      <dgm:prSet/>
      <dgm:spPr/>
      <dgm:t>
        <a:bodyPr/>
        <a:lstStyle/>
        <a:p>
          <a:endParaRPr lang="cs-CZ"/>
        </a:p>
      </dgm:t>
    </dgm:pt>
    <dgm:pt modelId="{FF8A97DF-ADCA-4865-86D5-1183FE991EEC}" type="sibTrans" cxnId="{F7481167-F457-4762-9A59-C2ABC2C79F5B}">
      <dgm:prSet/>
      <dgm:spPr/>
      <dgm:t>
        <a:bodyPr/>
        <a:lstStyle/>
        <a:p>
          <a:endParaRPr lang="cs-CZ"/>
        </a:p>
      </dgm:t>
    </dgm:pt>
    <dgm:pt modelId="{3CECD84A-BD9C-41BD-BD55-9BCEB647F960}">
      <dgm:prSet phldrT="[Text]"/>
      <dgm:spPr>
        <a:ln>
          <a:solidFill>
            <a:schemeClr val="accent2">
              <a:lumMod val="75000"/>
            </a:schemeClr>
          </a:solidFill>
        </a:ln>
      </dgm:spPr>
      <dgm:t>
        <a:bodyPr/>
        <a:lstStyle/>
        <a:p>
          <a:pPr algn="ctr"/>
          <a:r>
            <a:rPr lang="cs-CZ" dirty="0" smtClean="0"/>
            <a:t>Lesnatá</a:t>
          </a:r>
          <a:endParaRPr lang="cs-CZ" dirty="0"/>
        </a:p>
      </dgm:t>
    </dgm:pt>
    <dgm:pt modelId="{6F12351F-8C19-43FF-B397-CB353D9C8084}" type="parTrans" cxnId="{53EF949E-B316-4491-B627-3D9F650AD2E4}">
      <dgm:prSet/>
      <dgm:spPr/>
      <dgm:t>
        <a:bodyPr/>
        <a:lstStyle/>
        <a:p>
          <a:endParaRPr lang="cs-CZ"/>
        </a:p>
      </dgm:t>
    </dgm:pt>
    <dgm:pt modelId="{DBFC59F0-81A0-41C5-80DD-8B6452A0FC77}" type="sibTrans" cxnId="{53EF949E-B316-4491-B627-3D9F650AD2E4}">
      <dgm:prSet/>
      <dgm:spPr/>
      <dgm:t>
        <a:bodyPr/>
        <a:lstStyle/>
        <a:p>
          <a:endParaRPr lang="cs-CZ"/>
        </a:p>
      </dgm:t>
    </dgm:pt>
    <dgm:pt modelId="{004962A1-8B8A-4913-8B75-45F5664F36AE}">
      <dgm:prSet phldrT="[Text]"/>
      <dgm:spPr>
        <a:ln>
          <a:solidFill>
            <a:schemeClr val="accent2">
              <a:lumMod val="75000"/>
            </a:schemeClr>
          </a:solidFill>
        </a:ln>
      </dgm:spPr>
      <dgm:t>
        <a:bodyPr/>
        <a:lstStyle/>
        <a:p>
          <a:pPr algn="ctr"/>
          <a:r>
            <a:rPr lang="cs-CZ" dirty="0" smtClean="0"/>
            <a:t>Průmyslová</a:t>
          </a:r>
          <a:endParaRPr lang="cs-CZ" dirty="0"/>
        </a:p>
      </dgm:t>
    </dgm:pt>
    <dgm:pt modelId="{8C2A1886-2BFD-4DA1-8EBC-09A7462A4367}" type="parTrans" cxnId="{F0ACB812-EC96-4C33-8C0A-5C9181ACE99E}">
      <dgm:prSet/>
      <dgm:spPr/>
      <dgm:t>
        <a:bodyPr/>
        <a:lstStyle/>
        <a:p>
          <a:endParaRPr lang="cs-CZ"/>
        </a:p>
      </dgm:t>
    </dgm:pt>
    <dgm:pt modelId="{986CF3AF-2923-4E9A-9DAC-F391CC5083D5}" type="sibTrans" cxnId="{F0ACB812-EC96-4C33-8C0A-5C9181ACE99E}">
      <dgm:prSet/>
      <dgm:spPr/>
      <dgm:t>
        <a:bodyPr/>
        <a:lstStyle/>
        <a:p>
          <a:endParaRPr lang="cs-CZ"/>
        </a:p>
      </dgm:t>
    </dgm:pt>
    <dgm:pt modelId="{354E25B0-865F-48EA-87B2-CB8D653DD539}" type="pres">
      <dgm:prSet presAssocID="{04827214-7F23-4708-A6D8-180CCB45EF53}" presName="compositeShape" presStyleCnt="0">
        <dgm:presLayoutVars>
          <dgm:dir/>
          <dgm:resizeHandles/>
        </dgm:presLayoutVars>
      </dgm:prSet>
      <dgm:spPr/>
    </dgm:pt>
    <dgm:pt modelId="{54BCD8A1-CB83-44FA-B8C5-2203098C9C48}" type="pres">
      <dgm:prSet presAssocID="{04827214-7F23-4708-A6D8-180CCB45EF53}" presName="pyramid" presStyleLbl="node1" presStyleIdx="0" presStyleCnt="1" custScaleX="134377" custScaleY="100000" custLinFactNeighborX="1423" custLinFactNeighborY="-40126"/>
      <dgm:spPr/>
    </dgm:pt>
    <dgm:pt modelId="{89207AD0-6F51-4A05-966B-5316C502D671}" type="pres">
      <dgm:prSet presAssocID="{04827214-7F23-4708-A6D8-180CCB45EF53}" presName="theList" presStyleCnt="0"/>
      <dgm:spPr/>
    </dgm:pt>
    <dgm:pt modelId="{9C441E82-63ED-4E40-A2D1-A72B7A84B1D7}" type="pres">
      <dgm:prSet presAssocID="{92FBDBE7-89DA-4023-8D7E-ED527F2A059E}" presName="aNode" presStyleLbl="fgAcc1" presStyleIdx="0" presStyleCnt="3" custLinFactY="204040" custLinFactNeighborX="-52085" custLinFactNeighborY="300000">
        <dgm:presLayoutVars>
          <dgm:bulletEnabled val="1"/>
        </dgm:presLayoutVars>
      </dgm:prSet>
      <dgm:spPr/>
      <dgm:t>
        <a:bodyPr/>
        <a:lstStyle/>
        <a:p>
          <a:endParaRPr lang="cs-CZ"/>
        </a:p>
      </dgm:t>
    </dgm:pt>
    <dgm:pt modelId="{7F833413-BB87-4033-B2E2-2AC46E2FAC64}" type="pres">
      <dgm:prSet presAssocID="{92FBDBE7-89DA-4023-8D7E-ED527F2A059E}" presName="aSpace" presStyleCnt="0"/>
      <dgm:spPr/>
    </dgm:pt>
    <dgm:pt modelId="{76964277-9F12-4164-B6DC-EE05E63DDEDB}" type="pres">
      <dgm:prSet presAssocID="{3CECD84A-BD9C-41BD-BD55-9BCEB647F960}" presName="aNode" presStyleLbl="fgAcc1" presStyleIdx="1" presStyleCnt="3" custScaleX="100245" custScaleY="93727" custLinFactY="-71046" custLinFactNeighborX="-52085" custLinFactNeighborY="-100000">
        <dgm:presLayoutVars>
          <dgm:bulletEnabled val="1"/>
        </dgm:presLayoutVars>
      </dgm:prSet>
      <dgm:spPr/>
      <dgm:t>
        <a:bodyPr/>
        <a:lstStyle/>
        <a:p>
          <a:endParaRPr lang="cs-CZ"/>
        </a:p>
      </dgm:t>
    </dgm:pt>
    <dgm:pt modelId="{C4E45865-4C5D-4A56-85B1-D91075D6D479}" type="pres">
      <dgm:prSet presAssocID="{3CECD84A-BD9C-41BD-BD55-9BCEB647F960}" presName="aSpace" presStyleCnt="0"/>
      <dgm:spPr/>
    </dgm:pt>
    <dgm:pt modelId="{19533686-396E-4E7C-AACB-62B50A507C6E}" type="pres">
      <dgm:prSet presAssocID="{004962A1-8B8A-4913-8B75-45F5664F36AE}" presName="aNode" presStyleLbl="fgAcc1" presStyleIdx="2" presStyleCnt="3" custScaleY="83320" custLinFactY="-65312" custLinFactNeighborX="-52085" custLinFactNeighborY="-100000">
        <dgm:presLayoutVars>
          <dgm:bulletEnabled val="1"/>
        </dgm:presLayoutVars>
      </dgm:prSet>
      <dgm:spPr/>
      <dgm:t>
        <a:bodyPr/>
        <a:lstStyle/>
        <a:p>
          <a:endParaRPr lang="cs-CZ"/>
        </a:p>
      </dgm:t>
    </dgm:pt>
    <dgm:pt modelId="{0FA351A9-16D5-4FA1-8B5A-0E374FCC0CB0}" type="pres">
      <dgm:prSet presAssocID="{004962A1-8B8A-4913-8B75-45F5664F36AE}" presName="aSpace" presStyleCnt="0"/>
      <dgm:spPr/>
    </dgm:pt>
  </dgm:ptLst>
  <dgm:cxnLst>
    <dgm:cxn modelId="{6BC97344-2B1A-49BF-B1D4-7C19EC40788A}" type="presOf" srcId="{04827214-7F23-4708-A6D8-180CCB45EF53}" destId="{354E25B0-865F-48EA-87B2-CB8D653DD539}" srcOrd="0" destOrd="0" presId="urn:microsoft.com/office/officeart/2005/8/layout/pyramid2"/>
    <dgm:cxn modelId="{5272A2E4-4E2D-4BC0-B4ED-2A0BB5D77545}" type="presOf" srcId="{92FBDBE7-89DA-4023-8D7E-ED527F2A059E}" destId="{9C441E82-63ED-4E40-A2D1-A72B7A84B1D7}" srcOrd="0" destOrd="0" presId="urn:microsoft.com/office/officeart/2005/8/layout/pyramid2"/>
    <dgm:cxn modelId="{F0ACB812-EC96-4C33-8C0A-5C9181ACE99E}" srcId="{04827214-7F23-4708-A6D8-180CCB45EF53}" destId="{004962A1-8B8A-4913-8B75-45F5664F36AE}" srcOrd="2" destOrd="0" parTransId="{8C2A1886-2BFD-4DA1-8EBC-09A7462A4367}" sibTransId="{986CF3AF-2923-4E9A-9DAC-F391CC5083D5}"/>
    <dgm:cxn modelId="{2F994427-BFCF-40DD-8C0B-588DD0777437}" type="presOf" srcId="{004962A1-8B8A-4913-8B75-45F5664F36AE}" destId="{19533686-396E-4E7C-AACB-62B50A507C6E}" srcOrd="0" destOrd="0" presId="urn:microsoft.com/office/officeart/2005/8/layout/pyramid2"/>
    <dgm:cxn modelId="{F7481167-F457-4762-9A59-C2ABC2C79F5B}" srcId="{04827214-7F23-4708-A6D8-180CCB45EF53}" destId="{92FBDBE7-89DA-4023-8D7E-ED527F2A059E}" srcOrd="0" destOrd="0" parTransId="{0233D921-E01E-4A69-A11B-B58035FD89BA}" sibTransId="{FF8A97DF-ADCA-4865-86D5-1183FE991EEC}"/>
    <dgm:cxn modelId="{53EF949E-B316-4491-B627-3D9F650AD2E4}" srcId="{04827214-7F23-4708-A6D8-180CCB45EF53}" destId="{3CECD84A-BD9C-41BD-BD55-9BCEB647F960}" srcOrd="1" destOrd="0" parTransId="{6F12351F-8C19-43FF-B397-CB353D9C8084}" sibTransId="{DBFC59F0-81A0-41C5-80DD-8B6452A0FC77}"/>
    <dgm:cxn modelId="{535D82F3-1356-45F9-AC40-84177BDB2803}" type="presOf" srcId="{3CECD84A-BD9C-41BD-BD55-9BCEB647F960}" destId="{76964277-9F12-4164-B6DC-EE05E63DDEDB}" srcOrd="0" destOrd="0" presId="urn:microsoft.com/office/officeart/2005/8/layout/pyramid2"/>
    <dgm:cxn modelId="{84758FE0-30AE-4375-9125-9BD81FA339DA}" type="presParOf" srcId="{354E25B0-865F-48EA-87B2-CB8D653DD539}" destId="{54BCD8A1-CB83-44FA-B8C5-2203098C9C48}" srcOrd="0" destOrd="0" presId="urn:microsoft.com/office/officeart/2005/8/layout/pyramid2"/>
    <dgm:cxn modelId="{A321ED37-968F-4D33-9E98-A79071625611}" type="presParOf" srcId="{354E25B0-865F-48EA-87B2-CB8D653DD539}" destId="{89207AD0-6F51-4A05-966B-5316C502D671}" srcOrd="1" destOrd="0" presId="urn:microsoft.com/office/officeart/2005/8/layout/pyramid2"/>
    <dgm:cxn modelId="{36FE78D2-6B74-43A5-A360-8A37369406E9}" type="presParOf" srcId="{89207AD0-6F51-4A05-966B-5316C502D671}" destId="{9C441E82-63ED-4E40-A2D1-A72B7A84B1D7}" srcOrd="0" destOrd="0" presId="urn:microsoft.com/office/officeart/2005/8/layout/pyramid2"/>
    <dgm:cxn modelId="{8473F897-59A7-4A47-A287-5771AA1AB804}" type="presParOf" srcId="{89207AD0-6F51-4A05-966B-5316C502D671}" destId="{7F833413-BB87-4033-B2E2-2AC46E2FAC64}" srcOrd="1" destOrd="0" presId="urn:microsoft.com/office/officeart/2005/8/layout/pyramid2"/>
    <dgm:cxn modelId="{8B30C944-4A01-452A-BE98-E7E9FF1A67C5}" type="presParOf" srcId="{89207AD0-6F51-4A05-966B-5316C502D671}" destId="{76964277-9F12-4164-B6DC-EE05E63DDEDB}" srcOrd="2" destOrd="0" presId="urn:microsoft.com/office/officeart/2005/8/layout/pyramid2"/>
    <dgm:cxn modelId="{B5092BF0-5E3E-4EF0-BF02-BACB085334CE}" type="presParOf" srcId="{89207AD0-6F51-4A05-966B-5316C502D671}" destId="{C4E45865-4C5D-4A56-85B1-D91075D6D479}" srcOrd="3" destOrd="0" presId="urn:microsoft.com/office/officeart/2005/8/layout/pyramid2"/>
    <dgm:cxn modelId="{594B9CB5-7E04-412F-9F21-AEA924C4121B}" type="presParOf" srcId="{89207AD0-6F51-4A05-966B-5316C502D671}" destId="{19533686-396E-4E7C-AACB-62B50A507C6E}" srcOrd="4" destOrd="0" presId="urn:microsoft.com/office/officeart/2005/8/layout/pyramid2"/>
    <dgm:cxn modelId="{86CE66F7-5E34-4A5E-A4CD-9947467621B5}" type="presParOf" srcId="{89207AD0-6F51-4A05-966B-5316C502D671}" destId="{0FA351A9-16D5-4FA1-8B5A-0E374FCC0CB0}"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CD8A1-CB83-44FA-B8C5-2203098C9C48}">
      <dsp:nvSpPr>
        <dsp:cNvPr id="0" name=""/>
        <dsp:cNvSpPr/>
      </dsp:nvSpPr>
      <dsp:spPr>
        <a:xfrm>
          <a:off x="-8" y="0"/>
          <a:ext cx="6096017" cy="4536504"/>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41E82-63ED-4E40-A2D1-A72B7A84B1D7}">
      <dsp:nvSpPr>
        <dsp:cNvPr id="0" name=""/>
        <dsp:cNvSpPr/>
      </dsp:nvSpPr>
      <dsp:spPr>
        <a:xfrm>
          <a:off x="1512155" y="3240366"/>
          <a:ext cx="2948727" cy="1153618"/>
        </a:xfrm>
        <a:prstGeom prst="roundRect">
          <a:avLst/>
        </a:prstGeom>
        <a:solidFill>
          <a:schemeClr val="lt1">
            <a:alpha val="90000"/>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cs-CZ" sz="3800" kern="1200" dirty="0" smtClean="0"/>
            <a:t>Zemědělská</a:t>
          </a:r>
          <a:endParaRPr lang="cs-CZ" sz="3800" kern="1200" dirty="0"/>
        </a:p>
      </dsp:txBody>
      <dsp:txXfrm>
        <a:off x="1568470" y="3296681"/>
        <a:ext cx="2836097" cy="1040988"/>
      </dsp:txXfrm>
    </dsp:sp>
    <dsp:sp modelId="{76964277-9F12-4164-B6DC-EE05E63DDEDB}">
      <dsp:nvSpPr>
        <dsp:cNvPr id="0" name=""/>
        <dsp:cNvSpPr/>
      </dsp:nvSpPr>
      <dsp:spPr>
        <a:xfrm>
          <a:off x="1508543" y="787934"/>
          <a:ext cx="2955951" cy="1081252"/>
        </a:xfrm>
        <a:prstGeom prst="roundRect">
          <a:avLst/>
        </a:prstGeom>
        <a:solidFill>
          <a:schemeClr val="lt1">
            <a:alpha val="90000"/>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cs-CZ" sz="3800" kern="1200" dirty="0" smtClean="0"/>
            <a:t>Lesnatá</a:t>
          </a:r>
          <a:endParaRPr lang="cs-CZ" sz="3800" kern="1200" dirty="0"/>
        </a:p>
      </dsp:txBody>
      <dsp:txXfrm>
        <a:off x="1561325" y="840716"/>
        <a:ext cx="2850387" cy="975688"/>
      </dsp:txXfrm>
    </dsp:sp>
    <dsp:sp modelId="{19533686-396E-4E7C-AACB-62B50A507C6E}">
      <dsp:nvSpPr>
        <dsp:cNvPr id="0" name=""/>
        <dsp:cNvSpPr/>
      </dsp:nvSpPr>
      <dsp:spPr>
        <a:xfrm>
          <a:off x="1512155" y="2079537"/>
          <a:ext cx="2948727" cy="961195"/>
        </a:xfrm>
        <a:prstGeom prst="roundRect">
          <a:avLst/>
        </a:prstGeom>
        <a:solidFill>
          <a:schemeClr val="lt1">
            <a:alpha val="90000"/>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cs-CZ" sz="3800" kern="1200" dirty="0" smtClean="0"/>
            <a:t>Průmyslová</a:t>
          </a:r>
          <a:endParaRPr lang="cs-CZ" sz="3800" kern="1200" dirty="0"/>
        </a:p>
      </dsp:txBody>
      <dsp:txXfrm>
        <a:off x="1559077" y="2126459"/>
        <a:ext cx="2854883" cy="867351"/>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671535932"/>
      </p:ext>
    </p:extLst>
  </p:cSld>
  <p:clrMapOvr>
    <a:masterClrMapping/>
  </p:clrMapOvr>
  <p:transition spd="slow">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4253603701"/>
      </p:ext>
    </p:extLst>
  </p:cSld>
  <p:clrMapOvr>
    <a:masterClrMapping/>
  </p:clrMapOvr>
  <p:transition spd="slow">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050568554"/>
      </p:ext>
    </p:extLst>
  </p:cSld>
  <p:clrMapOvr>
    <a:masterClrMapping/>
  </p:clrMapOvr>
  <p:transition spd="slow">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B8C9E4B-CA26-431B-8B94-6D0CBA910EEA}" type="datetimeFigureOut">
              <a:rPr lang="cs-CZ" smtClean="0"/>
              <a:t>16.11.2012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3659103586"/>
      </p:ext>
    </p:extLst>
  </p:cSld>
  <p:clrMapOvr>
    <a:masterClrMapping/>
  </p:clrMapOvr>
  <p:transition spd="slow">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B8C9E4B-CA26-431B-8B94-6D0CBA910EEA}" type="datetimeFigureOut">
              <a:rPr lang="cs-CZ" smtClean="0"/>
              <a:t>16.11.2012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990188302"/>
      </p:ext>
    </p:extLst>
  </p:cSld>
  <p:clrMapOvr>
    <a:masterClrMapping/>
  </p:clrMapOvr>
  <p:transition spd="slow">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B8C9E4B-CA26-431B-8B94-6D0CBA910EEA}" type="datetimeFigureOut">
              <a:rPr lang="cs-CZ" smtClean="0"/>
              <a:t>16.11.2012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426843074"/>
      </p:ext>
    </p:extLst>
  </p:cSld>
  <p:clrMapOvr>
    <a:masterClrMapping/>
  </p:clrMapOvr>
  <p:transition spd="slow">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B8C9E4B-CA26-431B-8B94-6D0CBA910EEA}" type="datetimeFigureOut">
              <a:rPr lang="cs-CZ" smtClean="0"/>
              <a:t>16.11.2012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624175632"/>
      </p:ext>
    </p:extLst>
  </p:cSld>
  <p:clrMapOvr>
    <a:masterClrMapping/>
  </p:clrMapOvr>
  <p:transition spd="slow">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B8C9E4B-CA26-431B-8B94-6D0CBA910EEA}" type="datetimeFigureOut">
              <a:rPr lang="cs-CZ" smtClean="0"/>
              <a:t>16.11.2012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366235818"/>
      </p:ext>
    </p:extLst>
  </p:cSld>
  <p:clrMapOvr>
    <a:masterClrMapping/>
  </p:clrMapOvr>
  <p:transition spd="slow">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B8C9E4B-CA26-431B-8B94-6D0CBA910EEA}" type="datetimeFigureOut">
              <a:rPr lang="cs-CZ" smtClean="0"/>
              <a:t>16.11.2012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1589539759"/>
      </p:ext>
    </p:extLst>
  </p:cSld>
  <p:clrMapOvr>
    <a:masterClrMapping/>
  </p:clrMapOvr>
  <p:transition spd="slow">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2418597620"/>
      </p:ext>
    </p:extLst>
  </p:cSld>
  <p:clrMapOvr>
    <a:masterClrMapping/>
  </p:clrMapOvr>
  <p:transition spd="slow">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2BF2AF-0569-48A7-B699-C5698541C6D2}" type="slidenum">
              <a:rPr lang="cs-CZ" smtClean="0"/>
              <a:t>‹#›</a:t>
            </a:fld>
            <a:endParaRPr lang="cs-CZ"/>
          </a:p>
        </p:txBody>
      </p:sp>
    </p:spTree>
    <p:extLst>
      <p:ext uri="{BB962C8B-B14F-4D97-AF65-F5344CB8AC3E}">
        <p14:creationId xmlns:p14="http://schemas.microsoft.com/office/powerpoint/2010/main" val="619550633"/>
      </p:ext>
    </p:extLst>
  </p:cSld>
  <p:clrMapOvr>
    <a:masterClrMapping/>
  </p:clrMapOvr>
  <p:transition spd="slow">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8C9E4B-CA26-431B-8B94-6D0CBA910EEA}" type="datetimeFigureOut">
              <a:rPr lang="cs-CZ" smtClean="0"/>
              <a:t>16.11.2012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2BF2AF-0569-48A7-B699-C5698541C6D2}" type="slidenum">
              <a:rPr lang="cs-CZ" smtClean="0"/>
              <a:t>‹#›</a:t>
            </a:fld>
            <a:endParaRPr lang="cs-CZ"/>
          </a:p>
        </p:txBody>
      </p:sp>
    </p:spTree>
    <p:extLst>
      <p:ext uri="{BB962C8B-B14F-4D97-AF65-F5344CB8AC3E}">
        <p14:creationId xmlns:p14="http://schemas.microsoft.com/office/powerpoint/2010/main" val="402458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cover/>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 Id="rId5" Type="http://schemas.openxmlformats.org/officeDocument/2006/relationships/image" Target="../media/image15.wmf"/><Relationship Id="rId4" Type="http://schemas.openxmlformats.org/officeDocument/2006/relationships/image" Target="../media/image14.wmf"/></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6.wmf"/><Relationship Id="rId4" Type="http://schemas.openxmlformats.org/officeDocument/2006/relationships/image" Target="../media/image25.wmf"/></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wmf"/><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image" Target="../media/image33.jpeg"/><Relationship Id="rId1" Type="http://schemas.openxmlformats.org/officeDocument/2006/relationships/slideLayout" Target="../slideLayouts/slideLayout2.xml"/><Relationship Id="rId5" Type="http://schemas.openxmlformats.org/officeDocument/2006/relationships/image" Target="../media/image36.wmf"/><Relationship Id="rId4" Type="http://schemas.openxmlformats.org/officeDocument/2006/relationships/image" Target="../media/image35.wmf"/></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1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3.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6414" y="4869160"/>
            <a:ext cx="6096000" cy="1495425"/>
          </a:xfrm>
          <a:prstGeom prst="rect">
            <a:avLst/>
          </a:prstGeom>
          <a:noFill/>
          <a:ln>
            <a:noFill/>
          </a:ln>
          <a:effectLst/>
        </p:spPr>
      </p:pic>
      <p:graphicFrame>
        <p:nvGraphicFramePr>
          <p:cNvPr id="5" name="Tabulka 4"/>
          <p:cNvGraphicFramePr>
            <a:graphicFrameLocks noGrp="1"/>
          </p:cNvGraphicFramePr>
          <p:nvPr>
            <p:extLst>
              <p:ext uri="{D42A27DB-BD31-4B8C-83A1-F6EECF244321}">
                <p14:modId xmlns:p14="http://schemas.microsoft.com/office/powerpoint/2010/main" val="2705754320"/>
              </p:ext>
            </p:extLst>
          </p:nvPr>
        </p:nvGraphicFramePr>
        <p:xfrm>
          <a:off x="1524000" y="1397000"/>
          <a:ext cx="6720408" cy="3869850"/>
        </p:xfrm>
        <a:graphic>
          <a:graphicData uri="http://schemas.openxmlformats.org/drawingml/2006/table">
            <a:tbl>
              <a:tblPr firstRow="1" bandRow="1">
                <a:tableStyleId>{2D5ABB26-0587-4C30-8999-92F81FD0307C}</a:tableStyleId>
              </a:tblPr>
              <a:tblGrid>
                <a:gridCol w="1637024"/>
                <a:gridCol w="5083384"/>
              </a:tblGrid>
              <a:tr h="42649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426498">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Bc. Naďa Prejzová</a:t>
                      </a:r>
                      <a:endParaRPr lang="cs-CZ" dirty="0"/>
                    </a:p>
                  </a:txBody>
                  <a:tcPr anchor="ctr"/>
                </a:tc>
              </a:tr>
              <a:tr h="426498">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algn="l"/>
                      <a:r>
                        <a:rPr lang="cs-CZ" smtClean="0"/>
                        <a:t>VY_32_Inovace_4.2.8</a:t>
                      </a:r>
                      <a:r>
                        <a:rPr lang="cs-CZ" baseline="0" smtClean="0"/>
                        <a:t>  </a:t>
                      </a:r>
                      <a:r>
                        <a:rPr lang="cs-CZ" baseline="0" dirty="0" smtClean="0"/>
                        <a:t>Využití krajiny</a:t>
                      </a:r>
                      <a:endParaRPr lang="cs-CZ" dirty="0"/>
                    </a:p>
                  </a:txBody>
                  <a:tcPr anchor="ctr"/>
                </a:tc>
              </a:tr>
              <a:tr h="426498">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Člověk a jeho svět  3. ročník</a:t>
                      </a:r>
                      <a:endParaRPr lang="cs-CZ" dirty="0"/>
                    </a:p>
                  </a:txBody>
                  <a:tcPr anchor="ctr"/>
                </a:tc>
              </a:tr>
              <a:tr h="426498">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051639">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just"/>
                      <a:r>
                        <a:rPr lang="cs-CZ" dirty="0" smtClean="0"/>
                        <a:t>Materiál je určen k seznámení s typy krajin a jejich využití</a:t>
                      </a:r>
                      <a:r>
                        <a:rPr lang="cs-CZ" baseline="0" dirty="0" smtClean="0"/>
                        <a:t>. Prezentace byla vytvořena pro práci s interaktivní tabulí nebo dataprojektorem a obsahuje animaci.</a:t>
                      </a:r>
                    </a:p>
                    <a:p>
                      <a:pPr algn="l"/>
                      <a:endParaRPr lang="cs-CZ" baseline="0" dirty="0" smtClean="0"/>
                    </a:p>
                    <a:p>
                      <a:pPr algn="l"/>
                      <a:endParaRPr lang="cs-CZ" dirty="0" smtClean="0"/>
                    </a:p>
                  </a:txBody>
                  <a:tcPr anchor="ctr"/>
                </a:tc>
              </a:tr>
            </a:tbl>
          </a:graphicData>
        </a:graphic>
      </p:graphicFrame>
      <p:pic>
        <p:nvPicPr>
          <p:cNvPr id="6" name="Obrázek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1412776"/>
            <a:ext cx="1224136" cy="1440160"/>
          </a:xfrm>
          <a:prstGeom prst="rect">
            <a:avLst/>
          </a:prstGeom>
          <a:blipFill>
            <a:blip r:embed="rId4"/>
            <a:tile tx="0" ty="0" sx="100000" sy="100000" flip="none" algn="tl"/>
          </a:blipFill>
        </p:spPr>
      </p:pic>
    </p:spTree>
    <p:extLst>
      <p:ext uri="{BB962C8B-B14F-4D97-AF65-F5344CB8AC3E}">
        <p14:creationId xmlns:p14="http://schemas.microsoft.com/office/powerpoint/2010/main" val="3088142695"/>
      </p:ext>
    </p:extLst>
  </p:cSld>
  <p:clrMapOvr>
    <a:masterClrMapping/>
  </p:clrMapOvr>
  <p:transition spd="slow">
    <p:cove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95536" y="332657"/>
            <a:ext cx="8496944" cy="1152127"/>
          </a:xfrm>
          <a:ln w="57150">
            <a:solidFill>
              <a:schemeClr val="tx2">
                <a:lumMod val="60000"/>
                <a:lumOff val="40000"/>
              </a:schemeClr>
            </a:solidFill>
          </a:ln>
        </p:spPr>
        <p:txBody>
          <a:bodyPr/>
          <a:lstStyle/>
          <a:p>
            <a:r>
              <a:rPr lang="cs-CZ" dirty="0" smtClean="0"/>
              <a:t>Využití krajiny</a:t>
            </a:r>
            <a:endParaRPr lang="cs-CZ" dirty="0"/>
          </a:p>
        </p:txBody>
      </p:sp>
      <p:sp>
        <p:nvSpPr>
          <p:cNvPr id="3" name="Podnadpis 2"/>
          <p:cNvSpPr>
            <a:spLocks noGrp="1"/>
          </p:cNvSpPr>
          <p:nvPr>
            <p:ph type="subTitle" idx="1"/>
          </p:nvPr>
        </p:nvSpPr>
        <p:spPr/>
        <p:txBody>
          <a:bodyPr/>
          <a:lstStyle/>
          <a:p>
            <a:endParaRPr lang="cs-CZ"/>
          </a:p>
        </p:txBody>
      </p:sp>
      <p:pic>
        <p:nvPicPr>
          <p:cNvPr id="9218" name="Picture 2" descr="C:\Users\prejzova\AppData\Local\Microsoft\Windows\Temporary Internet Files\Content.IE5\50RHYVP1\MP90043336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628800"/>
            <a:ext cx="8496944" cy="4836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423025"/>
      </p:ext>
    </p:extLst>
  </p:cSld>
  <p:clrMapOvr>
    <a:masterClrMapping/>
  </p:clrMapOvr>
  <p:transition spd="slow">
    <p:cove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229600" cy="5328592"/>
          </a:xfrm>
          <a:solidFill>
            <a:schemeClr val="accent1">
              <a:lumMod val="20000"/>
              <a:lumOff val="80000"/>
            </a:schemeClr>
          </a:solidFill>
        </p:spPr>
        <p:txBody>
          <a:bodyPr>
            <a:normAutofit/>
          </a:bodyPr>
          <a:lstStyle/>
          <a:p>
            <a:pPr algn="just"/>
            <a:r>
              <a:rPr lang="cs-CZ" sz="3600" dirty="0" smtClean="0"/>
              <a:t>Člověk vždy využíval a využívá krajinu ve které žije. Stavěl si domy, choval hospodářská zvířata, pěstoval užitkové rostliny, stavěl výrobní podniky. Ke stavbě domů, obchodů, továren, musel krajinu měnit. Potřeboval pozemky, musel tedy vykácet lesy, upravit koryta řek. V některých případech se tyto zásahy do přírody člověku nepovedly!</a:t>
            </a:r>
            <a:endParaRPr lang="cs-CZ" sz="3600" dirty="0"/>
          </a:p>
        </p:txBody>
      </p:sp>
      <p:pic>
        <p:nvPicPr>
          <p:cNvPr id="4098" name="Picture 2" descr="C:\Users\prejzova\AppData\Local\Microsoft\Windows\Temporary Internet Files\Content.IE5\9S3725G8\MC900153600[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3569" y="5373217"/>
            <a:ext cx="1944215" cy="1224136"/>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prejzova\AppData\Local\Microsoft\Windows\Temporary Internet Files\Content.IE5\O4PZIY3K\MC90015360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0625" y="5373216"/>
            <a:ext cx="1489447" cy="122413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prejzova\AppData\Local\Microsoft\Windows\Temporary Internet Files\Content.IE5\50RHYVP1\MC900150797[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8184" y="4869160"/>
            <a:ext cx="2448272" cy="172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811723"/>
      </p:ext>
    </p:extLst>
  </p:cSld>
  <p:clrMapOvr>
    <a:masterClrMapping/>
  </p:clrMapOvr>
  <p:transition spd="slow">
    <p:cove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90571071"/>
              </p:ext>
            </p:extLst>
          </p:nvPr>
        </p:nvGraphicFramePr>
        <p:xfrm>
          <a:off x="1475656" y="1412776"/>
          <a:ext cx="6096000" cy="453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Nadpis 2"/>
          <p:cNvSpPr>
            <a:spLocks noGrp="1"/>
          </p:cNvSpPr>
          <p:nvPr>
            <p:ph type="title"/>
          </p:nvPr>
        </p:nvSpPr>
        <p:spPr>
          <a:xfrm>
            <a:off x="457200" y="274638"/>
            <a:ext cx="8229600" cy="850106"/>
          </a:xfrm>
          <a:ln w="57150">
            <a:solidFill>
              <a:schemeClr val="accent2">
                <a:lumMod val="75000"/>
              </a:schemeClr>
            </a:solidFill>
          </a:ln>
        </p:spPr>
        <p:txBody>
          <a:bodyPr/>
          <a:lstStyle/>
          <a:p>
            <a:r>
              <a:rPr lang="cs-CZ" dirty="0" smtClean="0"/>
              <a:t>TYPY KRAJINY</a:t>
            </a:r>
            <a:endParaRPr lang="cs-CZ" dirty="0"/>
          </a:p>
        </p:txBody>
      </p:sp>
      <p:sp>
        <p:nvSpPr>
          <p:cNvPr id="4" name="Zástupný symbol pro obsah 3"/>
          <p:cNvSpPr>
            <a:spLocks noGrp="1"/>
          </p:cNvSpPr>
          <p:nvPr>
            <p:ph idx="1"/>
          </p:nvPr>
        </p:nvSpPr>
        <p:spPr>
          <a:xfrm>
            <a:off x="457200" y="1268760"/>
            <a:ext cx="8229600" cy="4857403"/>
          </a:xfrm>
          <a:ln w="57150">
            <a:solidFill>
              <a:schemeClr val="accent2">
                <a:lumMod val="75000"/>
              </a:schemeClr>
            </a:solidFill>
          </a:ln>
        </p:spPr>
        <p:txBody>
          <a:bodyPr/>
          <a:lstStyle/>
          <a:p>
            <a:pPr marL="0" indent="0">
              <a:buNone/>
            </a:pPr>
            <a:endParaRPr lang="cs-CZ" dirty="0">
              <a:solidFill>
                <a:schemeClr val="bg1"/>
              </a:solidFill>
            </a:endParaRPr>
          </a:p>
        </p:txBody>
      </p:sp>
    </p:spTree>
    <p:extLst>
      <p:ext uri="{BB962C8B-B14F-4D97-AF65-F5344CB8AC3E}">
        <p14:creationId xmlns:p14="http://schemas.microsoft.com/office/powerpoint/2010/main" val="2920824661"/>
      </p:ext>
    </p:extLst>
  </p:cSld>
  <p:clrMapOvr>
    <a:masterClrMapping/>
  </p:clrMapOvr>
  <p:transition spd="slow">
    <p:cov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a:solidFill>
            <a:srgbClr val="92D050"/>
          </a:solidFill>
        </p:spPr>
        <p:txBody>
          <a:bodyPr/>
          <a:lstStyle/>
          <a:p>
            <a:r>
              <a:rPr lang="cs-CZ" dirty="0" smtClean="0"/>
              <a:t>LESNATÁ KRAJINA</a:t>
            </a:r>
            <a:endParaRPr lang="cs-CZ" dirty="0"/>
          </a:p>
        </p:txBody>
      </p:sp>
      <p:pic>
        <p:nvPicPr>
          <p:cNvPr id="1026" name="Picture 2" descr="C:\Users\prejzova\AppData\Local\Microsoft\Windows\Temporary Internet Files\Content.IE5\O4PZIY3K\MP900399625[1].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268760"/>
            <a:ext cx="3600400" cy="26212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prejzova\AppData\Local\Microsoft\Windows\Temporary Internet Files\Content.IE5\50RHYVP1\MP90040171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30978" y="4149080"/>
            <a:ext cx="3717487" cy="247308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prejzova\AppData\Local\Microsoft\Windows\Temporary Internet Files\Content.IE5\PSBFHVVI\MP90040081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1733" y="4085457"/>
            <a:ext cx="3572196" cy="260032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prejzova\AppData\Local\Microsoft\Windows\Temporary Internet Files\Content.IE5\O4PZIY3K\MP900425216[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30979" y="1299701"/>
            <a:ext cx="3717486" cy="2633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28520"/>
      </p:ext>
    </p:extLst>
  </p:cSld>
  <p:clrMapOvr>
    <a:masterClrMapping/>
  </p:clrMapOvr>
  <p:transition spd="slow">
    <p:cove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80920" cy="1253246"/>
          </a:xfrm>
        </p:spPr>
        <p:txBody>
          <a:bodyPr>
            <a:normAutofit/>
          </a:bodyPr>
          <a:lstStyle/>
          <a:p>
            <a:pPr algn="l"/>
            <a:r>
              <a:rPr lang="cs-CZ" sz="3100" dirty="0" smtClean="0"/>
              <a:t>Lesnatou  krajinu člověk využívá jako zdroj dřeva. Ze dřeva se vyrábí například </a:t>
            </a:r>
            <a:r>
              <a:rPr lang="cs-CZ" sz="2800" dirty="0" smtClean="0"/>
              <a:t>nábytek.</a:t>
            </a:r>
            <a:endParaRPr lang="cs-CZ" sz="2800" dirty="0"/>
          </a:p>
        </p:txBody>
      </p:sp>
      <p:sp>
        <p:nvSpPr>
          <p:cNvPr id="3" name="Zástupný symbol pro obsah 2"/>
          <p:cNvSpPr>
            <a:spLocks noGrp="1"/>
          </p:cNvSpPr>
          <p:nvPr>
            <p:ph sz="half" idx="1"/>
          </p:nvPr>
        </p:nvSpPr>
        <p:spPr/>
        <p:txBody>
          <a:bodyPr/>
          <a:lstStyle/>
          <a:p>
            <a:pPr marL="0" indent="0">
              <a:buNone/>
            </a:pPr>
            <a:r>
              <a:rPr lang="cs-CZ" dirty="0" smtClean="0"/>
              <a:t>.</a:t>
            </a:r>
          </a:p>
          <a:p>
            <a:endParaRPr lang="cs-CZ" dirty="0"/>
          </a:p>
        </p:txBody>
      </p:sp>
      <p:sp>
        <p:nvSpPr>
          <p:cNvPr id="4" name="Zástupný symbol pro obsah 3"/>
          <p:cNvSpPr>
            <a:spLocks noGrp="1"/>
          </p:cNvSpPr>
          <p:nvPr>
            <p:ph sz="half" idx="2"/>
          </p:nvPr>
        </p:nvSpPr>
        <p:spPr/>
        <p:txBody>
          <a:bodyPr/>
          <a:lstStyle/>
          <a:p>
            <a:pPr marL="0" indent="0">
              <a:buNone/>
            </a:pPr>
            <a:endParaRPr lang="cs-CZ" dirty="0"/>
          </a:p>
        </p:txBody>
      </p:sp>
      <p:pic>
        <p:nvPicPr>
          <p:cNvPr id="6146" name="Picture 2" descr="C:\Users\prejzova\AppData\Local\Microsoft\Windows\Temporary Internet Files\Content.IE5\9S3725G8\MP90040208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1585902"/>
            <a:ext cx="4104456" cy="2491170"/>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C:\Users\prejzova\AppData\Local\Microsoft\Windows\Temporary Internet Files\Content.IE5\9S3725G8\MP900185129[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585902"/>
            <a:ext cx="3528392" cy="4579403"/>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C:\Users\prejzova\AppData\Local\Microsoft\Windows\Temporary Internet Files\Content.IE5\PSBFHVVI\MC90033473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68244" y="4293096"/>
            <a:ext cx="1980220" cy="1579984"/>
          </a:xfrm>
          <a:prstGeom prst="rect">
            <a:avLst/>
          </a:prstGeom>
          <a:noFill/>
          <a:extLst>
            <a:ext uri="{909E8E84-426E-40DD-AFC4-6F175D3DCCD1}">
              <a14:hiddenFill xmlns:a14="http://schemas.microsoft.com/office/drawing/2010/main">
                <a:solidFill>
                  <a:srgbClr val="FFFFFF"/>
                </a:solidFill>
              </a14:hiddenFill>
            </a:ext>
          </a:extLst>
        </p:spPr>
      </p:pic>
      <p:pic>
        <p:nvPicPr>
          <p:cNvPr id="6155" name="Picture 11" descr="C:\Users\prejzova\AppData\Local\Microsoft\Windows\Temporary Internet Files\Content.IE5\PSBFHVVI\MC900215167[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55976" y="4553380"/>
            <a:ext cx="2232248" cy="1584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978551"/>
      </p:ext>
    </p:extLst>
  </p:cSld>
  <p:clrMapOvr>
    <a:masterClrMapping/>
  </p:clrMapOvr>
  <p:transition spd="slow">
    <p:cove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solidFill>
            <a:schemeClr val="accent6">
              <a:lumMod val="75000"/>
            </a:schemeClr>
          </a:solidFill>
        </p:spPr>
        <p:txBody>
          <a:bodyPr/>
          <a:lstStyle/>
          <a:p>
            <a:r>
              <a:rPr lang="cs-CZ" dirty="0" smtClean="0"/>
              <a:t>ZEMĚDĚLSKÁ KRAJINA</a:t>
            </a:r>
            <a:endParaRPr lang="cs-CZ" dirty="0"/>
          </a:p>
        </p:txBody>
      </p:sp>
      <p:pic>
        <p:nvPicPr>
          <p:cNvPr id="2050" name="Picture 2" descr="C:\Users\prejzova\AppData\Local\Microsoft\Windows\Temporary Internet Files\Content.IE5\PSBFHVVI\MP900448409[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5" y="1341439"/>
            <a:ext cx="3960439" cy="2591617"/>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rejzova\AppData\Local\Microsoft\Windows\Temporary Internet Files\Content.IE5\9S3725G8\MP90042661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16016" y="1340767"/>
            <a:ext cx="3960440" cy="2592289"/>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prejzova\AppData\Local\Microsoft\Windows\Temporary Internet Files\Content.IE5\PSBFHVVI\MP900289056[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4077072"/>
            <a:ext cx="3960440" cy="266429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prejzova\AppData\Local\Microsoft\Windows\Temporary Internet Files\Content.IE5\9S3725G8\MP900411671[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716016" y="4077072"/>
            <a:ext cx="3960440"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9138668"/>
      </p:ext>
    </p:extLst>
  </p:cSld>
  <p:clrMapOvr>
    <a:masterClrMapping/>
  </p:clrMapOvr>
  <p:transition spd="slow">
    <p:cove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1" y="274638"/>
            <a:ext cx="8606703" cy="778098"/>
          </a:xfrm>
          <a:solidFill>
            <a:schemeClr val="accent6"/>
          </a:solidFill>
        </p:spPr>
        <p:txBody>
          <a:bodyPr>
            <a:noAutofit/>
          </a:bodyPr>
          <a:lstStyle/>
          <a:p>
            <a:pPr algn="l"/>
            <a:r>
              <a:rPr lang="cs-CZ" sz="3200" dirty="0" smtClean="0"/>
              <a:t>Zemědělská krajina – to jsou pole, pastviny a sady</a:t>
            </a:r>
            <a:endParaRPr lang="cs-CZ" sz="3200" dirty="0"/>
          </a:p>
        </p:txBody>
      </p:sp>
      <p:sp>
        <p:nvSpPr>
          <p:cNvPr id="3" name="Zástupný symbol pro obsah 2"/>
          <p:cNvSpPr>
            <a:spLocks noGrp="1"/>
          </p:cNvSpPr>
          <p:nvPr>
            <p:ph idx="1"/>
          </p:nvPr>
        </p:nvSpPr>
        <p:spPr>
          <a:xfrm>
            <a:off x="251521" y="1124744"/>
            <a:ext cx="8606703" cy="5001419"/>
          </a:xfrm>
        </p:spPr>
        <p:txBody>
          <a:bodyPr/>
          <a:lstStyle/>
          <a:p>
            <a:pPr marL="0" indent="0">
              <a:buNone/>
            </a:pPr>
            <a:endParaRPr lang="cs-CZ" sz="800" dirty="0" smtClean="0"/>
          </a:p>
          <a:p>
            <a:pPr marL="0" indent="0">
              <a:buNone/>
            </a:pPr>
            <a:r>
              <a:rPr lang="cs-CZ" dirty="0" smtClean="0"/>
              <a:t>Na polích roste obilí, na pastvinách se pasou hospodářská zvířata, v sadě rostou ovocné stromy.</a:t>
            </a:r>
            <a:endParaRPr lang="cs-CZ"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2852936"/>
            <a:ext cx="2664296"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descr="C:\Users\prejzova\AppData\Local\Microsoft\Windows\Temporary Internet Files\Content.IE5\9S3725G8\MP90040669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2852936"/>
            <a:ext cx="2952328" cy="316835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Users\prejzova\AppData\Local\Microsoft\Windows\Temporary Internet Files\Content.IE5\O4PZIY3K\MP900201767[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2852936"/>
            <a:ext cx="2774056"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123028"/>
      </p:ext>
    </p:extLst>
  </p:cSld>
  <p:clrMapOvr>
    <a:masterClrMapping/>
  </p:clrMapOvr>
  <p:transition spd="slow">
    <p:cove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a:solidFill>
            <a:schemeClr val="accent6"/>
          </a:solidFill>
        </p:spPr>
        <p:txBody>
          <a:bodyPr>
            <a:normAutofit fontScale="90000"/>
          </a:bodyPr>
          <a:lstStyle/>
          <a:p>
            <a:r>
              <a:rPr lang="cs-CZ" dirty="0" smtClean="0"/>
              <a:t>Znáš odpověď?</a:t>
            </a:r>
            <a:endParaRPr lang="cs-CZ" dirty="0"/>
          </a:p>
        </p:txBody>
      </p:sp>
      <p:sp>
        <p:nvSpPr>
          <p:cNvPr id="3" name="Zástupný symbol pro obsah 2"/>
          <p:cNvSpPr>
            <a:spLocks noGrp="1"/>
          </p:cNvSpPr>
          <p:nvPr>
            <p:ph idx="1"/>
          </p:nvPr>
        </p:nvSpPr>
        <p:spPr>
          <a:xfrm>
            <a:off x="457200" y="1268760"/>
            <a:ext cx="8363272" cy="5040560"/>
          </a:xfrm>
          <a:solidFill>
            <a:schemeClr val="accent3">
              <a:lumMod val="60000"/>
              <a:lumOff val="40000"/>
            </a:schemeClr>
          </a:solidFill>
        </p:spPr>
        <p:txBody>
          <a:bodyPr>
            <a:normAutofit/>
          </a:bodyPr>
          <a:lstStyle/>
          <a:p>
            <a:pPr marL="514350" indent="-514350">
              <a:buAutoNum type="arabicPeriod"/>
            </a:pPr>
            <a:r>
              <a:rPr lang="cs-CZ" dirty="0" smtClean="0"/>
              <a:t>Jaké druhy obilí znáš?</a:t>
            </a:r>
          </a:p>
          <a:p>
            <a:pPr marL="514350" indent="-514350">
              <a:buAutoNum type="arabicPeriod"/>
            </a:pPr>
            <a:endParaRPr lang="cs-CZ" dirty="0" smtClean="0"/>
          </a:p>
          <a:p>
            <a:pPr marL="0" indent="0">
              <a:buNone/>
            </a:pPr>
            <a:endParaRPr lang="cs-CZ" dirty="0" smtClean="0"/>
          </a:p>
          <a:p>
            <a:pPr marL="514350" indent="-514350">
              <a:buAutoNum type="arabicPeriod" startAt="2"/>
            </a:pPr>
            <a:r>
              <a:rPr lang="cs-CZ" dirty="0" smtClean="0"/>
              <a:t>Jaké znáš listnaté stromy?</a:t>
            </a:r>
          </a:p>
          <a:p>
            <a:pPr marL="514350" indent="-514350">
              <a:buAutoNum type="arabicPeriod" startAt="2"/>
            </a:pPr>
            <a:endParaRPr lang="cs-CZ" dirty="0" smtClean="0"/>
          </a:p>
          <a:p>
            <a:pPr marL="514350" indent="-514350">
              <a:buAutoNum type="arabicPeriod"/>
            </a:pPr>
            <a:endParaRPr lang="cs-CZ" dirty="0" smtClean="0"/>
          </a:p>
          <a:p>
            <a:pPr marL="514350" indent="-514350">
              <a:buAutoNum type="arabicPeriod" startAt="3"/>
            </a:pPr>
            <a:r>
              <a:rPr lang="cs-CZ" dirty="0" smtClean="0"/>
              <a:t>Jaké znáš jehličnaté stromy?</a:t>
            </a:r>
          </a:p>
          <a:p>
            <a:pPr marL="514350" indent="-514350">
              <a:buAutoNum type="arabicPeriod" startAt="3"/>
            </a:pPr>
            <a:endParaRPr lang="cs-CZ" dirty="0" smtClean="0"/>
          </a:p>
        </p:txBody>
      </p:sp>
      <p:pic>
        <p:nvPicPr>
          <p:cNvPr id="1029" name="Picture 5" descr="C:\Users\prejzova\AppData\Local\Microsoft\Windows\Temporary Internet Files\Content.IE5\I5N0C3XM\MP90044829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08304" y="1520788"/>
            <a:ext cx="1406050" cy="25202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prejzova\AppData\Local\Microsoft\Windows\Temporary Internet Files\Content.IE5\5TF55U86\MP90044864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1499901"/>
            <a:ext cx="1440160" cy="252028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prejzova\AppData\Local\Microsoft\Windows\Temporary Internet Files\Content.IE5\5TF55U86\MC90044182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96136" y="4293096"/>
            <a:ext cx="1395214" cy="161034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prejzova\AppData\Local\Microsoft\Windows\Temporary Internet Files\Content.IE5\MV0RWANB\MC900351314[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6746" y="4325293"/>
            <a:ext cx="1457608" cy="1792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554614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30"/>
                                        </p:tgtEl>
                                        <p:attrNameLst>
                                          <p:attrName>style.visibility</p:attrName>
                                        </p:attrNameLst>
                                      </p:cBhvr>
                                      <p:to>
                                        <p:strVal val="visible"/>
                                      </p:to>
                                    </p:set>
                                    <p:animEffect transition="in" filter="fade">
                                      <p:cBhvr>
                                        <p:cTn id="12" dur="1000"/>
                                        <p:tgtEl>
                                          <p:spTgt spid="1030"/>
                                        </p:tgtEl>
                                      </p:cBhvr>
                                    </p:animEffect>
                                    <p:anim calcmode="lin" valueType="num">
                                      <p:cBhvr>
                                        <p:cTn id="13" dur="1000" fill="hold"/>
                                        <p:tgtEl>
                                          <p:spTgt spid="1030"/>
                                        </p:tgtEl>
                                        <p:attrNameLst>
                                          <p:attrName>ppt_x</p:attrName>
                                        </p:attrNameLst>
                                      </p:cBhvr>
                                      <p:tavLst>
                                        <p:tav tm="0">
                                          <p:val>
                                            <p:strVal val="#ppt_x"/>
                                          </p:val>
                                        </p:tav>
                                        <p:tav tm="100000">
                                          <p:val>
                                            <p:strVal val="#ppt_x"/>
                                          </p:val>
                                        </p:tav>
                                      </p:tavLst>
                                    </p:anim>
                                    <p:anim calcmode="lin" valueType="num">
                                      <p:cBhvr>
                                        <p:cTn id="14" dur="1000" fill="hold"/>
                                        <p:tgtEl>
                                          <p:spTgt spid="103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029"/>
                                        </p:tgtEl>
                                        <p:attrNameLst>
                                          <p:attrName>style.visibility</p:attrName>
                                        </p:attrNameLst>
                                      </p:cBhvr>
                                      <p:to>
                                        <p:strVal val="visible"/>
                                      </p:to>
                                    </p:set>
                                    <p:animEffect transition="in" filter="fade">
                                      <p:cBhvr>
                                        <p:cTn id="19" dur="1000"/>
                                        <p:tgtEl>
                                          <p:spTgt spid="1029"/>
                                        </p:tgtEl>
                                      </p:cBhvr>
                                    </p:animEffect>
                                    <p:anim calcmode="lin" valueType="num">
                                      <p:cBhvr>
                                        <p:cTn id="20" dur="1000" fill="hold"/>
                                        <p:tgtEl>
                                          <p:spTgt spid="1029"/>
                                        </p:tgtEl>
                                        <p:attrNameLst>
                                          <p:attrName>ppt_x</p:attrName>
                                        </p:attrNameLst>
                                      </p:cBhvr>
                                      <p:tavLst>
                                        <p:tav tm="0">
                                          <p:val>
                                            <p:strVal val="#ppt_x"/>
                                          </p:val>
                                        </p:tav>
                                        <p:tav tm="100000">
                                          <p:val>
                                            <p:strVal val="#ppt_x"/>
                                          </p:val>
                                        </p:tav>
                                      </p:tavLst>
                                    </p:anim>
                                    <p:anim calcmode="lin" valueType="num">
                                      <p:cBhvr>
                                        <p:cTn id="21" dur="1000" fill="hold"/>
                                        <p:tgtEl>
                                          <p:spTgt spid="102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031"/>
                                        </p:tgtEl>
                                        <p:attrNameLst>
                                          <p:attrName>style.visibility</p:attrName>
                                        </p:attrNameLst>
                                      </p:cBhvr>
                                      <p:to>
                                        <p:strVal val="visible"/>
                                      </p:to>
                                    </p:set>
                                    <p:animEffect transition="in" filter="fade">
                                      <p:cBhvr>
                                        <p:cTn id="31" dur="1000"/>
                                        <p:tgtEl>
                                          <p:spTgt spid="1031"/>
                                        </p:tgtEl>
                                      </p:cBhvr>
                                    </p:animEffect>
                                    <p:anim calcmode="lin" valueType="num">
                                      <p:cBhvr>
                                        <p:cTn id="32" dur="1000" fill="hold"/>
                                        <p:tgtEl>
                                          <p:spTgt spid="1031"/>
                                        </p:tgtEl>
                                        <p:attrNameLst>
                                          <p:attrName>ppt_x</p:attrName>
                                        </p:attrNameLst>
                                      </p:cBhvr>
                                      <p:tavLst>
                                        <p:tav tm="0">
                                          <p:val>
                                            <p:strVal val="#ppt_x"/>
                                          </p:val>
                                        </p:tav>
                                        <p:tav tm="100000">
                                          <p:val>
                                            <p:strVal val="#ppt_x"/>
                                          </p:val>
                                        </p:tav>
                                      </p:tavLst>
                                    </p:anim>
                                    <p:anim calcmode="lin" valueType="num">
                                      <p:cBhvr>
                                        <p:cTn id="33" dur="1000" fill="hold"/>
                                        <p:tgtEl>
                                          <p:spTgt spid="1031"/>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barn(inVertical)">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034"/>
                                        </p:tgtEl>
                                        <p:attrNameLst>
                                          <p:attrName>style.visibility</p:attrName>
                                        </p:attrNameLst>
                                      </p:cBhvr>
                                      <p:to>
                                        <p:strVal val="visible"/>
                                      </p:to>
                                    </p:set>
                                    <p:animEffect transition="in" filter="fade">
                                      <p:cBhvr>
                                        <p:cTn id="43" dur="1000"/>
                                        <p:tgtEl>
                                          <p:spTgt spid="1034"/>
                                        </p:tgtEl>
                                      </p:cBhvr>
                                    </p:animEffect>
                                    <p:anim calcmode="lin" valueType="num">
                                      <p:cBhvr>
                                        <p:cTn id="44" dur="1000" fill="hold"/>
                                        <p:tgtEl>
                                          <p:spTgt spid="1034"/>
                                        </p:tgtEl>
                                        <p:attrNameLst>
                                          <p:attrName>ppt_x</p:attrName>
                                        </p:attrNameLst>
                                      </p:cBhvr>
                                      <p:tavLst>
                                        <p:tav tm="0">
                                          <p:val>
                                            <p:strVal val="#ppt_x"/>
                                          </p:val>
                                        </p:tav>
                                        <p:tav tm="100000">
                                          <p:val>
                                            <p:strVal val="#ppt_x"/>
                                          </p:val>
                                        </p:tav>
                                      </p:tavLst>
                                    </p:anim>
                                    <p:anim calcmode="lin" valueType="num">
                                      <p:cBhvr>
                                        <p:cTn id="45" dur="1000" fill="hold"/>
                                        <p:tgtEl>
                                          <p:spTgt spid="10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268760"/>
            <a:ext cx="8229600" cy="5112568"/>
          </a:xfrm>
          <a:solidFill>
            <a:schemeClr val="accent3">
              <a:lumMod val="60000"/>
              <a:lumOff val="40000"/>
            </a:schemeClr>
          </a:solidFill>
        </p:spPr>
        <p:txBody>
          <a:bodyPr/>
          <a:lstStyle/>
          <a:p>
            <a:pPr marL="0" indent="0">
              <a:buNone/>
            </a:pPr>
            <a:r>
              <a:rPr lang="cs-CZ" dirty="0"/>
              <a:t>4. Jaká znáš hospodářská zvířata?</a:t>
            </a:r>
          </a:p>
          <a:p>
            <a:pPr marL="0" indent="0">
              <a:buNone/>
            </a:pPr>
            <a:r>
              <a:rPr lang="cs-CZ" dirty="0"/>
              <a:t>    Jaký z nich máme užitek</a:t>
            </a:r>
            <a:r>
              <a:rPr lang="cs-CZ" dirty="0" smtClean="0"/>
              <a:t>?</a:t>
            </a:r>
          </a:p>
          <a:p>
            <a:pPr marL="0" indent="0">
              <a:buNone/>
            </a:pPr>
            <a:endParaRPr lang="cs-CZ" dirty="0"/>
          </a:p>
          <a:p>
            <a:pPr marL="0" indent="0">
              <a:buNone/>
            </a:pPr>
            <a:endParaRPr lang="cs-CZ" dirty="0"/>
          </a:p>
          <a:p>
            <a:pPr marL="0" indent="0">
              <a:buNone/>
            </a:pPr>
            <a:endParaRPr lang="cs-CZ" dirty="0"/>
          </a:p>
        </p:txBody>
      </p:sp>
      <p:sp>
        <p:nvSpPr>
          <p:cNvPr id="4" name="Nadpis 1"/>
          <p:cNvSpPr>
            <a:spLocks noGrp="1"/>
          </p:cNvSpPr>
          <p:nvPr>
            <p:ph type="title"/>
          </p:nvPr>
        </p:nvSpPr>
        <p:spPr>
          <a:xfrm>
            <a:off x="457200" y="274638"/>
            <a:ext cx="8229600" cy="778098"/>
          </a:xfrm>
          <a:solidFill>
            <a:schemeClr val="accent6"/>
          </a:solidFill>
        </p:spPr>
        <p:txBody>
          <a:bodyPr>
            <a:normAutofit/>
          </a:bodyPr>
          <a:lstStyle/>
          <a:p>
            <a:r>
              <a:rPr lang="cs-CZ" dirty="0" smtClean="0"/>
              <a:t>Znáš odpověď?</a:t>
            </a:r>
            <a:endParaRPr lang="cs-CZ" dirty="0"/>
          </a:p>
        </p:txBody>
      </p:sp>
      <p:pic>
        <p:nvPicPr>
          <p:cNvPr id="2050" name="Picture 2" descr="C:\Users\prejzova\AppData\Local\Microsoft\Windows\Temporary Internet Files\Content.IE5\5TF55U86\MP90026282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7395" y="1772816"/>
            <a:ext cx="3069994" cy="2376263"/>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C:\Users\prejzova\AppData\Local\Microsoft\Windows\Temporary Internet Files\Content.IE5\MV0RWANB\MC900441751[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6163" y="2566137"/>
            <a:ext cx="1526468" cy="1437692"/>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Users\prejzova\AppData\Local\Microsoft\Windows\Temporary Internet Files\Content.IE5\I5N0C3XM\MP900432898[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0375" y="2420888"/>
            <a:ext cx="2009417" cy="1728191"/>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C:\Users\prejzova\AppData\Local\Microsoft\Windows\Temporary Internet Files\Content.IE5\MV0RWANB\MC900088416[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0192" y="4797152"/>
            <a:ext cx="2088232" cy="1504677"/>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C:\Users\prejzova\AppData\Local\Microsoft\Windows\Temporary Internet Files\Content.IE5\I5N0C3XM\MP900262667[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4293096"/>
            <a:ext cx="266429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66" name="Picture 18" descr="C:\Users\prejzova\AppData\Local\Microsoft\Windows\Temporary Internet Files\Content.IE5\2UABTRXI\MP900442189[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79912" y="4242910"/>
            <a:ext cx="1926304" cy="2008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78023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1000"/>
                                        <p:tgtEl>
                                          <p:spTgt spid="2050"/>
                                        </p:tgtEl>
                                      </p:cBhvr>
                                    </p:animEffect>
                                    <p:anim calcmode="lin" valueType="num">
                                      <p:cBhvr>
                                        <p:cTn id="13" dur="1000" fill="hold"/>
                                        <p:tgtEl>
                                          <p:spTgt spid="2050"/>
                                        </p:tgtEl>
                                        <p:attrNameLst>
                                          <p:attrName>ppt_x</p:attrName>
                                        </p:attrNameLst>
                                      </p:cBhvr>
                                      <p:tavLst>
                                        <p:tav tm="0">
                                          <p:val>
                                            <p:strVal val="#ppt_x"/>
                                          </p:val>
                                        </p:tav>
                                        <p:tav tm="100000">
                                          <p:val>
                                            <p:strVal val="#ppt_x"/>
                                          </p:val>
                                        </p:tav>
                                      </p:tavLst>
                                    </p:anim>
                                    <p:anim calcmode="lin" valueType="num">
                                      <p:cBhvr>
                                        <p:cTn id="14"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059"/>
                                        </p:tgtEl>
                                        <p:attrNameLst>
                                          <p:attrName>style.visibility</p:attrName>
                                        </p:attrNameLst>
                                      </p:cBhvr>
                                      <p:to>
                                        <p:strVal val="visible"/>
                                      </p:to>
                                    </p:set>
                                    <p:animEffect transition="in" filter="fade">
                                      <p:cBhvr>
                                        <p:cTn id="24" dur="1000"/>
                                        <p:tgtEl>
                                          <p:spTgt spid="2059"/>
                                        </p:tgtEl>
                                      </p:cBhvr>
                                    </p:animEffect>
                                    <p:anim calcmode="lin" valueType="num">
                                      <p:cBhvr>
                                        <p:cTn id="25" dur="1000" fill="hold"/>
                                        <p:tgtEl>
                                          <p:spTgt spid="2059"/>
                                        </p:tgtEl>
                                        <p:attrNameLst>
                                          <p:attrName>ppt_x</p:attrName>
                                        </p:attrNameLst>
                                      </p:cBhvr>
                                      <p:tavLst>
                                        <p:tav tm="0">
                                          <p:val>
                                            <p:strVal val="#ppt_x"/>
                                          </p:val>
                                        </p:tav>
                                        <p:tav tm="100000">
                                          <p:val>
                                            <p:strVal val="#ppt_x"/>
                                          </p:val>
                                        </p:tav>
                                      </p:tavLst>
                                    </p:anim>
                                    <p:anim calcmode="lin" valueType="num">
                                      <p:cBhvr>
                                        <p:cTn id="26" dur="1000" fill="hold"/>
                                        <p:tgtEl>
                                          <p:spTgt spid="2059"/>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060"/>
                                        </p:tgtEl>
                                        <p:attrNameLst>
                                          <p:attrName>style.visibility</p:attrName>
                                        </p:attrNameLst>
                                      </p:cBhvr>
                                      <p:to>
                                        <p:strVal val="visible"/>
                                      </p:to>
                                    </p:set>
                                    <p:animEffect transition="in" filter="fade">
                                      <p:cBhvr>
                                        <p:cTn id="31" dur="1000"/>
                                        <p:tgtEl>
                                          <p:spTgt spid="2060"/>
                                        </p:tgtEl>
                                      </p:cBhvr>
                                    </p:animEffect>
                                    <p:anim calcmode="lin" valueType="num">
                                      <p:cBhvr>
                                        <p:cTn id="32" dur="1000" fill="hold"/>
                                        <p:tgtEl>
                                          <p:spTgt spid="2060"/>
                                        </p:tgtEl>
                                        <p:attrNameLst>
                                          <p:attrName>ppt_x</p:attrName>
                                        </p:attrNameLst>
                                      </p:cBhvr>
                                      <p:tavLst>
                                        <p:tav tm="0">
                                          <p:val>
                                            <p:strVal val="#ppt_x"/>
                                          </p:val>
                                        </p:tav>
                                        <p:tav tm="100000">
                                          <p:val>
                                            <p:strVal val="#ppt_x"/>
                                          </p:val>
                                        </p:tav>
                                      </p:tavLst>
                                    </p:anim>
                                    <p:anim calcmode="lin" valueType="num">
                                      <p:cBhvr>
                                        <p:cTn id="33" dur="1000" fill="hold"/>
                                        <p:tgtEl>
                                          <p:spTgt spid="2060"/>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2064"/>
                                        </p:tgtEl>
                                        <p:attrNameLst>
                                          <p:attrName>style.visibility</p:attrName>
                                        </p:attrNameLst>
                                      </p:cBhvr>
                                      <p:to>
                                        <p:strVal val="visible"/>
                                      </p:to>
                                    </p:set>
                                    <p:animEffect transition="in" filter="fade">
                                      <p:cBhvr>
                                        <p:cTn id="38" dur="1000"/>
                                        <p:tgtEl>
                                          <p:spTgt spid="2064"/>
                                        </p:tgtEl>
                                      </p:cBhvr>
                                    </p:animEffect>
                                    <p:anim calcmode="lin" valueType="num">
                                      <p:cBhvr>
                                        <p:cTn id="39" dur="1000" fill="hold"/>
                                        <p:tgtEl>
                                          <p:spTgt spid="2064"/>
                                        </p:tgtEl>
                                        <p:attrNameLst>
                                          <p:attrName>ppt_x</p:attrName>
                                        </p:attrNameLst>
                                      </p:cBhvr>
                                      <p:tavLst>
                                        <p:tav tm="0">
                                          <p:val>
                                            <p:strVal val="#ppt_x"/>
                                          </p:val>
                                        </p:tav>
                                        <p:tav tm="100000">
                                          <p:val>
                                            <p:strVal val="#ppt_x"/>
                                          </p:val>
                                        </p:tav>
                                      </p:tavLst>
                                    </p:anim>
                                    <p:anim calcmode="lin" valueType="num">
                                      <p:cBhvr>
                                        <p:cTn id="40" dur="1000" fill="hold"/>
                                        <p:tgtEl>
                                          <p:spTgt spid="2064"/>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2066"/>
                                        </p:tgtEl>
                                        <p:attrNameLst>
                                          <p:attrName>style.visibility</p:attrName>
                                        </p:attrNameLst>
                                      </p:cBhvr>
                                      <p:to>
                                        <p:strVal val="visible"/>
                                      </p:to>
                                    </p:set>
                                    <p:animEffect transition="in" filter="fade">
                                      <p:cBhvr>
                                        <p:cTn id="45" dur="1000"/>
                                        <p:tgtEl>
                                          <p:spTgt spid="2066"/>
                                        </p:tgtEl>
                                      </p:cBhvr>
                                    </p:animEffect>
                                    <p:anim calcmode="lin" valueType="num">
                                      <p:cBhvr>
                                        <p:cTn id="46" dur="1000" fill="hold"/>
                                        <p:tgtEl>
                                          <p:spTgt spid="2066"/>
                                        </p:tgtEl>
                                        <p:attrNameLst>
                                          <p:attrName>ppt_x</p:attrName>
                                        </p:attrNameLst>
                                      </p:cBhvr>
                                      <p:tavLst>
                                        <p:tav tm="0">
                                          <p:val>
                                            <p:strVal val="#ppt_x"/>
                                          </p:val>
                                        </p:tav>
                                        <p:tav tm="100000">
                                          <p:val>
                                            <p:strVal val="#ppt_x"/>
                                          </p:val>
                                        </p:tav>
                                      </p:tavLst>
                                    </p:anim>
                                    <p:anim calcmode="lin" valueType="num">
                                      <p:cBhvr>
                                        <p:cTn id="47" dur="1000" fill="hold"/>
                                        <p:tgtEl>
                                          <p:spTgt spid="2066"/>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2061"/>
                                        </p:tgtEl>
                                        <p:attrNameLst>
                                          <p:attrName>style.visibility</p:attrName>
                                        </p:attrNameLst>
                                      </p:cBhvr>
                                      <p:to>
                                        <p:strVal val="visible"/>
                                      </p:to>
                                    </p:set>
                                    <p:animEffect transition="in" filter="fade">
                                      <p:cBhvr>
                                        <p:cTn id="52" dur="1000"/>
                                        <p:tgtEl>
                                          <p:spTgt spid="2061"/>
                                        </p:tgtEl>
                                      </p:cBhvr>
                                    </p:animEffect>
                                    <p:anim calcmode="lin" valueType="num">
                                      <p:cBhvr>
                                        <p:cTn id="53" dur="1000" fill="hold"/>
                                        <p:tgtEl>
                                          <p:spTgt spid="2061"/>
                                        </p:tgtEl>
                                        <p:attrNameLst>
                                          <p:attrName>ppt_x</p:attrName>
                                        </p:attrNameLst>
                                      </p:cBhvr>
                                      <p:tavLst>
                                        <p:tav tm="0">
                                          <p:val>
                                            <p:strVal val="#ppt_x"/>
                                          </p:val>
                                        </p:tav>
                                        <p:tav tm="100000">
                                          <p:val>
                                            <p:strVal val="#ppt_x"/>
                                          </p:val>
                                        </p:tav>
                                      </p:tavLst>
                                    </p:anim>
                                    <p:anim calcmode="lin" valueType="num">
                                      <p:cBhvr>
                                        <p:cTn id="54" dur="1000" fill="hold"/>
                                        <p:tgtEl>
                                          <p:spTgt spid="206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buNone/>
            </a:pPr>
            <a:r>
              <a:rPr lang="cs-CZ" dirty="0" smtClean="0"/>
              <a:t>5. </a:t>
            </a:r>
            <a:r>
              <a:rPr lang="cs-CZ" dirty="0"/>
              <a:t>Jaké ovocné stromy můžeš vidět v sadu?</a:t>
            </a:r>
          </a:p>
          <a:p>
            <a:endParaRPr lang="cs-CZ" dirty="0"/>
          </a:p>
        </p:txBody>
      </p:sp>
      <p:sp>
        <p:nvSpPr>
          <p:cNvPr id="4" name="Nadpis 1"/>
          <p:cNvSpPr>
            <a:spLocks noGrp="1"/>
          </p:cNvSpPr>
          <p:nvPr>
            <p:ph type="title"/>
          </p:nvPr>
        </p:nvSpPr>
        <p:spPr>
          <a:xfrm>
            <a:off x="457200" y="274638"/>
            <a:ext cx="8229600" cy="778098"/>
          </a:xfrm>
          <a:solidFill>
            <a:schemeClr val="accent6"/>
          </a:solidFill>
        </p:spPr>
        <p:txBody>
          <a:bodyPr>
            <a:normAutofit/>
          </a:bodyPr>
          <a:lstStyle/>
          <a:p>
            <a:r>
              <a:rPr lang="cs-CZ" dirty="0" smtClean="0"/>
              <a:t>Znáš odpověď?</a:t>
            </a:r>
            <a:endParaRPr lang="cs-CZ" dirty="0"/>
          </a:p>
        </p:txBody>
      </p:sp>
      <p:pic>
        <p:nvPicPr>
          <p:cNvPr id="5" name="Picture 6" descr="C:\Users\prejzova\AppData\Local\Microsoft\Windows\Temporary Internet Files\Content.IE5\I5N0C3XM\MP90018266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348881"/>
            <a:ext cx="2952328" cy="193197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C:\Users\prejzova\AppData\Local\Microsoft\Windows\Temporary Internet Files\Content.IE5\2UABTRXI\MC90042387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2250272"/>
            <a:ext cx="2664296" cy="20305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9" descr="C:\Users\prejzova\AppData\Local\Microsoft\Windows\Temporary Internet Files\Content.IE5\5TF55U86\MC900268996[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10796" y="4581127"/>
            <a:ext cx="2160240" cy="201161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Users\prejzova\AppData\Local\Microsoft\Windows\Temporary Internet Files\Content.IE5\MV0RWANB\MC90035857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11897" y="4701047"/>
            <a:ext cx="2707526" cy="18916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50357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solidFill>
            <a:schemeClr val="accent2">
              <a:lumMod val="75000"/>
            </a:schemeClr>
          </a:solidFill>
        </p:spPr>
        <p:txBody>
          <a:bodyPr/>
          <a:lstStyle/>
          <a:p>
            <a:r>
              <a:rPr lang="cs-CZ" dirty="0" smtClean="0"/>
              <a:t>PRŮMYSLOVÁ KRAJINA</a:t>
            </a:r>
            <a:endParaRPr lang="cs-CZ" dirty="0"/>
          </a:p>
        </p:txBody>
      </p:sp>
      <p:pic>
        <p:nvPicPr>
          <p:cNvPr id="3074" name="Picture 2" descr="C:\Users\prejzova\AppData\Local\Microsoft\Windows\Temporary Internet Files\Content.IE5\50RHYVP1\MP900180771[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340769"/>
            <a:ext cx="4032448" cy="25922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prejzova\AppData\Local\Microsoft\Windows\Temporary Internet Files\Content.IE5\O4PZIY3K\MP90042785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1340768"/>
            <a:ext cx="3744417" cy="2592288"/>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C:\Users\prejzova\AppData\Local\Microsoft\Windows\Temporary Internet Files\Content.IE5\9S3725G8\MP900148973[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4077072"/>
            <a:ext cx="4032448" cy="266429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Users\prejzova\AppData\Local\Microsoft\Windows\Temporary Internet Files\Content.IE5\O4PZIY3K\MP900400428[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2041" y="4077071"/>
            <a:ext cx="3744416" cy="2664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109265"/>
      </p:ext>
    </p:extLst>
  </p:cSld>
  <p:clrMapOvr>
    <a:masterClrMapping/>
  </p:clrMapOvr>
  <p:transition spd="slow">
    <p:cove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301006"/>
          </a:xfrm>
          <a:solidFill>
            <a:schemeClr val="bg2">
              <a:lumMod val="50000"/>
            </a:schemeClr>
          </a:solidFill>
        </p:spPr>
        <p:txBody>
          <a:bodyPr>
            <a:normAutofit/>
          </a:bodyPr>
          <a:lstStyle/>
          <a:p>
            <a:pPr algn="l"/>
            <a:r>
              <a:rPr lang="cs-CZ" sz="3100" dirty="0" smtClean="0"/>
              <a:t>V průmyslové krajině najdeme výrobní podniky. Většinou bývají ve velkých městech a okolí. </a:t>
            </a:r>
            <a:endParaRPr lang="cs-CZ" sz="3100" dirty="0"/>
          </a:p>
        </p:txBody>
      </p:sp>
      <p:pic>
        <p:nvPicPr>
          <p:cNvPr id="8194" name="Picture 2" descr="C:\Users\prejzova\AppData\Local\Microsoft\Windows\Temporary Internet Files\Content.IE5\O4PZIY3K\MP900400416[1].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3888432" cy="4320480"/>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descr="C:\Users\prejzova\AppData\Local\Microsoft\Windows\Temporary Internet Files\Content.IE5\PSBFHVVI\MP90040269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628800"/>
            <a:ext cx="4045247"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94164"/>
      </p:ext>
    </p:extLst>
  </p:cSld>
  <p:clrMapOvr>
    <a:masterClrMapping/>
  </p:clrMapOvr>
  <p:transition spd="slow">
    <p:cove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a:solidFill>
            <a:srgbClr val="FFC000"/>
          </a:solidFill>
        </p:spPr>
        <p:txBody>
          <a:bodyPr/>
          <a:lstStyle/>
          <a:p>
            <a:r>
              <a:rPr lang="cs-CZ" dirty="0" smtClean="0"/>
              <a:t>Znáš odpověď na otázky?</a:t>
            </a:r>
            <a:endParaRPr lang="cs-CZ" dirty="0"/>
          </a:p>
        </p:txBody>
      </p:sp>
      <p:sp>
        <p:nvSpPr>
          <p:cNvPr id="3" name="Zástupný symbol pro obsah 2"/>
          <p:cNvSpPr>
            <a:spLocks noGrp="1"/>
          </p:cNvSpPr>
          <p:nvPr>
            <p:ph idx="1"/>
          </p:nvPr>
        </p:nvSpPr>
        <p:spPr>
          <a:xfrm>
            <a:off x="457200" y="1340768"/>
            <a:ext cx="8435280" cy="4785395"/>
          </a:xfrm>
          <a:solidFill>
            <a:srgbClr val="FFFF66"/>
          </a:solidFill>
        </p:spPr>
        <p:txBody>
          <a:bodyPr>
            <a:normAutofit fontScale="85000" lnSpcReduction="20000"/>
          </a:bodyPr>
          <a:lstStyle/>
          <a:p>
            <a:endParaRPr lang="cs-CZ" dirty="0" smtClean="0"/>
          </a:p>
          <a:p>
            <a:r>
              <a:rPr lang="cs-CZ" sz="3300" dirty="0" smtClean="0"/>
              <a:t>Jaká krajina je v okolí vaší obce?</a:t>
            </a:r>
          </a:p>
          <a:p>
            <a:r>
              <a:rPr lang="cs-CZ" sz="3300" dirty="0" smtClean="0"/>
              <a:t>Je kolem více lesů nebo polí?			</a:t>
            </a:r>
          </a:p>
          <a:p>
            <a:r>
              <a:rPr lang="cs-CZ" sz="3300" dirty="0" smtClean="0"/>
              <a:t>Jaké lesy rostou kolem?</a:t>
            </a:r>
          </a:p>
          <a:p>
            <a:r>
              <a:rPr lang="cs-CZ" sz="3300" dirty="0" smtClean="0"/>
              <a:t>Co roste na polích?</a:t>
            </a:r>
          </a:p>
          <a:p>
            <a:r>
              <a:rPr lang="cs-CZ" sz="3300" dirty="0" smtClean="0"/>
              <a:t>Je v blízkosti vaší obce nějaký vrchol?</a:t>
            </a:r>
          </a:p>
          <a:p>
            <a:r>
              <a:rPr lang="cs-CZ" sz="3300" dirty="0" smtClean="0"/>
              <a:t>Protéká vaší obcí nějaká řeka, potok? Je tam jezero, rybník? Jak se jmenuje? Jací živočichové v něm žijí?</a:t>
            </a:r>
          </a:p>
          <a:p>
            <a:r>
              <a:rPr lang="cs-CZ" sz="3300" dirty="0" smtClean="0"/>
              <a:t>Je v blízkosti vaší obce nějaký výrobní podnik?</a:t>
            </a:r>
          </a:p>
          <a:p>
            <a:r>
              <a:rPr lang="cs-CZ" sz="3300" dirty="0" smtClean="0"/>
              <a:t>Co se v něm vyrábí? Poškozuje nějak okolní krajinu? Pokud ano, jak a čím?</a:t>
            </a:r>
          </a:p>
          <a:p>
            <a:endParaRPr lang="cs-CZ" dirty="0"/>
          </a:p>
        </p:txBody>
      </p:sp>
      <p:pic>
        <p:nvPicPr>
          <p:cNvPr id="5122" name="Picture 2" descr="C:\Users\prejzova\AppData\Local\Microsoft\Windows\Temporary Internet Files\Content.IE5\9S3725G8\MC90043800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4750" y="1733550"/>
            <a:ext cx="1863725" cy="127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79320"/>
      </p:ext>
    </p:extLst>
  </p:cSld>
  <p:clrMapOvr>
    <a:masterClrMapping/>
  </p:clrMapOvr>
  <p:transition spd="slow">
    <p:cove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260648"/>
            <a:ext cx="8229600" cy="994122"/>
          </a:xfrm>
          <a:solidFill>
            <a:schemeClr val="accent1">
              <a:lumMod val="60000"/>
              <a:lumOff val="40000"/>
            </a:schemeClr>
          </a:solidFill>
        </p:spPr>
        <p:txBody>
          <a:bodyPr>
            <a:normAutofit/>
          </a:bodyPr>
          <a:lstStyle/>
          <a:p>
            <a:pPr algn="l"/>
            <a:r>
              <a:rPr lang="cs-CZ" sz="2800" dirty="0" smtClean="0"/>
              <a:t>Náměty na činnost:</a:t>
            </a:r>
            <a:endParaRPr lang="cs-CZ" sz="2800" dirty="0"/>
          </a:p>
        </p:txBody>
      </p:sp>
      <p:sp>
        <p:nvSpPr>
          <p:cNvPr id="3" name="Zástupný symbol pro obsah 2"/>
          <p:cNvSpPr>
            <a:spLocks noGrp="1"/>
          </p:cNvSpPr>
          <p:nvPr>
            <p:ph idx="1"/>
          </p:nvPr>
        </p:nvSpPr>
        <p:spPr>
          <a:solidFill>
            <a:srgbClr val="92D050"/>
          </a:solidFill>
        </p:spPr>
        <p:txBody>
          <a:bodyPr/>
          <a:lstStyle/>
          <a:p>
            <a:r>
              <a:rPr lang="cs-CZ" dirty="0" smtClean="0"/>
              <a:t>Vycházka vaší krajinou. </a:t>
            </a:r>
          </a:p>
          <a:p>
            <a:r>
              <a:rPr lang="cs-CZ" dirty="0" smtClean="0"/>
              <a:t>Poznávání a pozorování změn v krajině.</a:t>
            </a:r>
          </a:p>
          <a:p>
            <a:r>
              <a:rPr lang="cs-CZ" dirty="0" smtClean="0"/>
              <a:t>Sběr přírodnin typických pro vaší krajinu.</a:t>
            </a:r>
          </a:p>
          <a:p>
            <a:r>
              <a:rPr lang="cs-CZ" dirty="0" smtClean="0"/>
              <a:t>Návštěva výrobního podniku.</a:t>
            </a:r>
          </a:p>
          <a:p>
            <a:pPr marL="0" indent="0">
              <a:buNone/>
            </a:pPr>
            <a:endParaRPr lang="cs-CZ" dirty="0"/>
          </a:p>
        </p:txBody>
      </p:sp>
    </p:spTree>
    <p:extLst>
      <p:ext uri="{BB962C8B-B14F-4D97-AF65-F5344CB8AC3E}">
        <p14:creationId xmlns:p14="http://schemas.microsoft.com/office/powerpoint/2010/main" val="732006205"/>
      </p:ext>
    </p:extLst>
  </p:cSld>
  <p:clrMapOvr>
    <a:masterClrMapping/>
  </p:clrMapOvr>
  <p:transition spd="slow">
    <p:cove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t>Použité zdroje a materiály:</a:t>
            </a:r>
            <a:endParaRPr lang="cs-CZ" sz="2400" dirty="0"/>
          </a:p>
        </p:txBody>
      </p:sp>
      <p:sp>
        <p:nvSpPr>
          <p:cNvPr id="3" name="Zástupný symbol pro obsah 2"/>
          <p:cNvSpPr>
            <a:spLocks noGrp="1"/>
          </p:cNvSpPr>
          <p:nvPr>
            <p:ph idx="1"/>
          </p:nvPr>
        </p:nvSpPr>
        <p:spPr/>
        <p:txBody>
          <a:bodyPr>
            <a:normAutofit/>
          </a:bodyPr>
          <a:lstStyle/>
          <a:p>
            <a:pPr marL="0" indent="0">
              <a:buNone/>
            </a:pPr>
            <a:r>
              <a:rPr lang="cs-CZ" sz="2400" dirty="0" smtClean="0">
                <a:effectLst/>
              </a:rPr>
              <a:t>ŠTIKOVÁ, Věra. </a:t>
            </a:r>
            <a:r>
              <a:rPr lang="cs-CZ" sz="2400" i="1" dirty="0" smtClean="0">
                <a:effectLst/>
              </a:rPr>
              <a:t>Já a můj svět prvouka pro 3. ročník</a:t>
            </a:r>
            <a:r>
              <a:rPr lang="cs-CZ" sz="2400" dirty="0" smtClean="0">
                <a:effectLst/>
              </a:rPr>
              <a:t>. Brno: Nová škola, 2009, ISBN 80-7289-097-2. </a:t>
            </a:r>
          </a:p>
          <a:p>
            <a:pPr marL="0" indent="0">
              <a:buNone/>
            </a:pPr>
            <a:r>
              <a:rPr lang="cs-CZ" sz="2400" dirty="0" smtClean="0"/>
              <a:t>Obrázky z galerie Klipart</a:t>
            </a:r>
          </a:p>
          <a:p>
            <a:pPr marL="0" indent="0">
              <a:buNone/>
            </a:pPr>
            <a:r>
              <a:rPr lang="cs-CZ" sz="2400" dirty="0" smtClean="0"/>
              <a:t>Vlastní archiv autora</a:t>
            </a:r>
          </a:p>
          <a:p>
            <a:pPr marL="0" indent="0">
              <a:buNone/>
            </a:pPr>
            <a:endParaRPr lang="cs-CZ" sz="2400" dirty="0"/>
          </a:p>
        </p:txBody>
      </p:sp>
    </p:spTree>
    <p:extLst>
      <p:ext uri="{BB962C8B-B14F-4D97-AF65-F5344CB8AC3E}">
        <p14:creationId xmlns:p14="http://schemas.microsoft.com/office/powerpoint/2010/main" val="1807830765"/>
      </p:ext>
    </p:extLst>
  </p:cSld>
  <p:clrMapOvr>
    <a:masterClrMapping/>
  </p:clrMapOvr>
  <p:transition spd="slow">
    <p:cover/>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218</TotalTime>
  <Words>323</Words>
  <Application>Microsoft Office PowerPoint</Application>
  <PresentationFormat>Předvádění na obrazovce (4:3)</PresentationFormat>
  <Paragraphs>60</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Prezentace aplikace PowerPoint</vt:lpstr>
      <vt:lpstr>Využití krajiny</vt:lpstr>
      <vt:lpstr>Člověk vždy využíval a využívá krajinu ve které žije. Stavěl si domy, choval hospodářská zvířata, pěstoval užitkové rostliny, stavěl výrobní podniky. Ke stavbě domů, obchodů, továren, musel krajinu měnit. Potřeboval pozemky, musel tedy vykácet lesy, upravit koryta řek. V některých případech se tyto zásahy do přírody člověku nepovedly!</vt:lpstr>
      <vt:lpstr>TYPY KRAJINY</vt:lpstr>
      <vt:lpstr>LESNATÁ KRAJINA</vt:lpstr>
      <vt:lpstr>Lesnatou  krajinu člověk využívá jako zdroj dřeva. Ze dřeva se vyrábí například nábytek.</vt:lpstr>
      <vt:lpstr>ZEMĚDĚLSKÁ KRAJINA</vt:lpstr>
      <vt:lpstr>Zemědělská krajina – to jsou pole, pastviny a sady</vt:lpstr>
      <vt:lpstr>Znáš odpověď?</vt:lpstr>
      <vt:lpstr>Znáš odpověď?</vt:lpstr>
      <vt:lpstr>Znáš odpověď?</vt:lpstr>
      <vt:lpstr>PRŮMYSLOVÁ KRAJINA</vt:lpstr>
      <vt:lpstr>V průmyslové krajině najdeme výrobní podniky. Většinou bývají ve velkých městech a okolí. </vt:lpstr>
      <vt:lpstr>Znáš odpověď na otázky?</vt:lpstr>
      <vt:lpstr>Náměty na činnost:</vt:lpstr>
      <vt:lpstr>Použité zdroje a materiály: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Využití krajiny</dc:title>
  <dc:creator>Naděžda Prejzová</dc:creator>
  <cp:lastModifiedBy>Naděžda Prejzová</cp:lastModifiedBy>
  <cp:revision>22</cp:revision>
  <dcterms:created xsi:type="dcterms:W3CDTF">2012-11-04T20:01:47Z</dcterms:created>
  <dcterms:modified xsi:type="dcterms:W3CDTF">2012-11-16T21:38:23Z</dcterms:modified>
</cp:coreProperties>
</file>