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80" r:id="rId5"/>
    <p:sldId id="275" r:id="rId6"/>
    <p:sldId id="265" r:id="rId7"/>
    <p:sldId id="281" r:id="rId8"/>
    <p:sldId id="282" r:id="rId9"/>
    <p:sldId id="283" r:id="rId10"/>
    <p:sldId id="284" r:id="rId11"/>
    <p:sldId id="285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- číslovky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- číslovky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slovní druhy,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číslovky, druhy číslovek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samostudiu. Procvičovací cvičení lze použít jako test nebo domácí cvičení.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Číslovky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2808312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Kolik?</a:t>
            </a:r>
            <a:endParaRPr lang="cs-CZ" sz="1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242164" y="1796345"/>
            <a:ext cx="2354172" cy="1382284"/>
          </a:xfrm>
          <a:prstGeom prst="cloudCallout">
            <a:avLst>
              <a:gd name="adj1" fmla="val 3260"/>
              <a:gd name="adj2" fmla="val 90719"/>
            </a:avLst>
          </a:prstGeom>
          <a:blipFill>
            <a:blip r:embed="rId3" cstate="print"/>
            <a:stretch>
              <a:fillRect/>
            </a:stretch>
          </a:blip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označují:</a:t>
            </a:r>
          </a:p>
          <a:p>
            <a:pPr lvl="0"/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označují číselný význam, počet, pořadí   </a:t>
            </a:r>
          </a:p>
          <a:p>
            <a:pPr lvl="0"/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dělíme je na určité a neurčité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Číslovky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- vyjadřují počet, odpovídají na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otázku kolik</a:t>
            </a:r>
          </a:p>
          <a:p>
            <a:pPr lvl="1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určité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: dva, čtyři, dvanáct,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tisíc</a:t>
            </a:r>
          </a:p>
          <a:p>
            <a:pPr lvl="1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neurčité: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mnoho, několik, málo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řadové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- označují místo v číselné řadě, odpovídají na otázku kolikátý</a:t>
            </a:r>
          </a:p>
          <a:p>
            <a:pPr lvl="1"/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př. určité: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první, dvacátý, stý                                                   </a:t>
            </a:r>
          </a:p>
          <a:p>
            <a:pPr lvl="1"/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neurčité: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několikátý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Druhy číslovek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690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druhové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- označují počet, množství druhů, odpovídají na otázku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kolikerý</a:t>
            </a:r>
          </a:p>
          <a:p>
            <a:pPr lvl="1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určité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: dvojí,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trojí, čtvery</a:t>
            </a:r>
          </a:p>
          <a:p>
            <a:pPr lvl="1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neurčité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: několikerý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násobné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- vyjadřují, kolikrát se nějaká věc vyskytuje, násobí, odpovídají na otázku kolikrát,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kolikanásobně</a:t>
            </a:r>
          </a:p>
          <a:p>
            <a:pPr lvl="1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určité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: pětkrát, stokrát,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dvojnásobný</a:t>
            </a:r>
          </a:p>
          <a:p>
            <a:pPr lvl="1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neurčité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: několikrát, několikanásobný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Druhy číslovek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8002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 číslovek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844824"/>
            <a:ext cx="5832648" cy="44644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Byl jednou jeden chudý chalupník, jmenoval se </a:t>
            </a:r>
            <a:r>
              <a:rPr lang="cs-CZ" sz="1800" b="1" dirty="0" err="1">
                <a:solidFill>
                  <a:schemeClr val="accent6">
                    <a:lumMod val="50000"/>
                  </a:schemeClr>
                </a:solidFill>
              </a:rPr>
              <a:t>Klapzuba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, a ten měl jedenáct synů. Ve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své chudobě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nevěděl, co s nimi, a tak z nich udělal </a:t>
            </a:r>
            <a:r>
              <a:rPr lang="cs-CZ" sz="1800" b="1" dirty="0" err="1">
                <a:solidFill>
                  <a:schemeClr val="accent6">
                    <a:lumMod val="50000"/>
                  </a:schemeClr>
                </a:solidFill>
              </a:rPr>
              <a:t>footballové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 mužstvo. U chalupy měl pěkný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, rovný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kousek loučky, z té udělal hřiště, prodal kozu, koupil za to dva míče a kluci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začali trénovat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. Nejstarší, Honza, byl hrozný čahoun, šel tedy do branky, nejmladší dva synové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, Frantík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a Jura, byli drobní a mrštní, ty tedy starý </a:t>
            </a:r>
            <a:r>
              <a:rPr lang="cs-CZ" sz="1800" b="1" dirty="0" err="1">
                <a:solidFill>
                  <a:schemeClr val="accent6">
                    <a:lumMod val="50000"/>
                  </a:schemeClr>
                </a:solidFill>
              </a:rPr>
              <a:t>Klapzuba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 postavil na křídla. Ráno v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pět hodin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už hochy probudil a vzal je na ostrý hodinový pochod do lesa. Když ušli šest kilometrů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, obrátili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se a zpátky to vzali klusem. Pak teprve dostali snídani a po ní začali kopat.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Starý </a:t>
            </a:r>
            <a:r>
              <a:rPr lang="cs-CZ" sz="1800" b="1" dirty="0" err="1" smtClean="0">
                <a:solidFill>
                  <a:schemeClr val="accent6">
                    <a:lumMod val="50000"/>
                  </a:schemeClr>
                </a:solidFill>
              </a:rPr>
              <a:t>Klapzuba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přísně dohlížel, aby každý uměl všecko. A tak je učil brát míče ze vzduchu,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umrtvit je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, podávat, falšovat, střílet v klidu i v běhu, se země i rovnou z podání, centrovat,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dávat zadovky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, driblovat, hrát hlavou, kopat </a:t>
            </a:r>
            <a:r>
              <a:rPr lang="cs-CZ" sz="1800" b="1" dirty="0" err="1">
                <a:solidFill>
                  <a:schemeClr val="accent6">
                    <a:lumMod val="50000"/>
                  </a:schemeClr>
                </a:solidFill>
              </a:rPr>
              <a:t>desetimetrovky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 a roh...</a:t>
            </a:r>
          </a:p>
          <a:p>
            <a:pPr marL="0" indent="0" algn="r">
              <a:buNone/>
            </a:pPr>
            <a:endParaRPr lang="cs-CZ" sz="1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podle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Eduarda Basse</a:t>
            </a:r>
            <a:r>
              <a:rPr lang="cs-CZ" sz="1800" dirty="0" smtClean="0"/>
              <a:t>           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81164" y="1628801"/>
            <a:ext cx="2355332" cy="1940957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</a:t>
            </a:r>
          </a:p>
          <a:p>
            <a:pPr indent="-285750">
              <a:buFont typeface="Arial" pitchFamily="34" charset="0"/>
              <a:buChar char="•"/>
            </a:pP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Najděte 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 textu číslovky a určete jejich druh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57636" y="1613656"/>
            <a:ext cx="783530" cy="78353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471971" y="6198461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</a:t>
            </a:r>
            <a:r>
              <a:rPr lang="cs-CZ" sz="600" dirty="0" smtClean="0"/>
              <a:t>www.sonet.me.cz/antikvariat/t/1822.jpg</a:t>
            </a:r>
            <a:endParaRPr lang="cs-CZ" sz="600" dirty="0"/>
          </a:p>
        </p:txBody>
      </p:sp>
      <p:pic>
        <p:nvPicPr>
          <p:cNvPr id="2" name="Picture 2" descr="Klapzubova-jedenactka-Eduard-Bas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164" y="3822555"/>
            <a:ext cx="2088232" cy="290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9029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 číslovek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2780928"/>
            <a:ext cx="8064896" cy="35283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Petr měl v pokladničce.............................   korun.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Peníze,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které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dostal za vysvědčení, přidal ke ...................................., které už měl.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Počítal na to jen s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................................................. (korun)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endParaRPr lang="cs-CZ" sz="1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1628801"/>
            <a:ext cx="8136904" cy="919401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 </a:t>
            </a: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Do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následujících vět postupně doplň správné tvary číslovek 2. 3, 4, 53, 75, 100, 200, 1 </a:t>
            </a: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000</a:t>
            </a:r>
            <a:endParaRPr lang="cs-CZ" sz="2000" b="1" spc="150" dirty="0">
              <a:ln w="11430">
                <a:solidFill>
                  <a:schemeClr val="bg1">
                    <a:lumMod val="50000"/>
                  </a:schemeClr>
                </a:solidFill>
              </a:ln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64934" y="2080065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8877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4133056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číslovka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se skloňuje jako zájmeno ten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skloňování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číslovek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000" b="1" u="sng" dirty="0" smtClean="0">
                <a:solidFill>
                  <a:schemeClr val="accent6">
                    <a:lumMod val="50000"/>
                  </a:schemeClr>
                </a:solidFill>
              </a:rPr>
              <a:t>rod </a:t>
            </a:r>
            <a:r>
              <a:rPr lang="cs-CZ" sz="2000" b="1" u="sng" dirty="0">
                <a:solidFill>
                  <a:schemeClr val="accent6">
                    <a:lumMod val="50000"/>
                  </a:schemeClr>
                </a:solidFill>
              </a:rPr>
              <a:t>mužský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		</a:t>
            </a:r>
            <a:r>
              <a:rPr lang="cs-CZ" sz="2000" b="1" u="sng" dirty="0">
                <a:solidFill>
                  <a:schemeClr val="accent6">
                    <a:lumMod val="50000"/>
                  </a:schemeClr>
                </a:solidFill>
              </a:rPr>
              <a:t>rod ženský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000" b="1" u="sng" dirty="0" smtClean="0">
                <a:solidFill>
                  <a:schemeClr val="accent6">
                    <a:lumMod val="50000"/>
                  </a:schemeClr>
                </a:solidFill>
              </a:rPr>
              <a:t>rod </a:t>
            </a:r>
            <a:r>
              <a:rPr lang="cs-CZ" sz="2000" b="1" u="sng" dirty="0">
                <a:solidFill>
                  <a:schemeClr val="accent6">
                    <a:lumMod val="50000"/>
                  </a:schemeClr>
                </a:solidFill>
              </a:rPr>
              <a:t>střední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	dva, oba	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	dvě,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obě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		dvě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obě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.	dvou, obou		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dvou,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obou		dvou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obou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.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dvěma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oběma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	dvěma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oběma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	 	dvěma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oběma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4.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dva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oba	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	dvě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obě			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dvě, obě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.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dvou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obou		dvou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obou		dvou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obou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7.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dvěma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oběma		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dvěma,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oběma		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dvěma,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oběma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základních číslovek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5889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852936"/>
            <a:ext cx="7560840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Na .............. rukách měl obvazy.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Od ................ hodin máme poradu.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 ................sestrami jsem vždy vycházel velice dobře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1628800"/>
            <a:ext cx="6624736" cy="919401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</a:t>
            </a:r>
          </a:p>
          <a:p>
            <a:pPr indent="-285750">
              <a:buFont typeface="Arial" pitchFamily="34" charset="0"/>
              <a:buChar char="•"/>
            </a:pP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Doplňte do vět správné tvary číslovek dva, oba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74837" y="1696736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6292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3240360" cy="4133056"/>
          </a:xfrm>
        </p:spPr>
        <p:txBody>
          <a:bodyPr>
            <a:no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tři, čtyři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se skloňuje podle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vzoru kost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1.	tři, čtyři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2.	tří, čtyř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3.	třem, čtyřem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4.	tři, čtyři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6.	třech, čtyřech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7.	třemi, čtyřmi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základních číslovek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067944" y="2060848"/>
            <a:ext cx="4572000" cy="4585871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číslovka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 se skloňuje jako město. je možné užít dva tvary.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ke stu lidí/ke sto lidem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o stu lidí/ o sto lidech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se stem lidí/ se sto lidmi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stu lidí / sto lidem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číslovka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tisíc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 se skloňuje jako stroj,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ve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2. pádě množného čísla jsou tvary tisíců i tisíc.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číslovka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milión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 se skloňuje jako hrad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číslovka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miliarda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 se skloňuje jako žena.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3707904" y="2060848"/>
            <a:ext cx="0" cy="446449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58095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 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2296393"/>
            <a:ext cx="7560840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42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21, 575, 3094, 500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000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5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boty, 3 noviny, 2 látka, 5 dveře, 4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housle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6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šaty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2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7, 100, 1 000, několik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9235" y="1717511"/>
            <a:ext cx="4320480" cy="57888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 </a:t>
            </a: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Utvořte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číslovky řadové</a:t>
            </a: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:</a:t>
            </a:r>
            <a:endParaRPr lang="cs-CZ" sz="2000" b="1" spc="150" dirty="0">
              <a:ln w="11430">
                <a:solidFill>
                  <a:schemeClr val="bg1">
                    <a:lumMod val="50000"/>
                  </a:schemeClr>
                </a:solidFill>
              </a:ln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47741" y="1519692"/>
            <a:ext cx="783530" cy="78353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51497" y="4612027"/>
            <a:ext cx="4824536" cy="57888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Utvořte číslovky násobné: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75656" y="2924944"/>
            <a:ext cx="4468486" cy="57888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Utvořte číslovky </a:t>
            </a: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druhové: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84268" y="4407379"/>
            <a:ext cx="783530" cy="7835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2720296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63377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85000" lnSpcReduction="10000"/>
          </a:bodyPr>
          <a:lstStyle/>
          <a:p>
            <a:pPr marL="457200" indent="-457200"/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  <a:endParaRPr lang="cs-CZ" dirty="0" smtClean="0"/>
          </a:p>
          <a:p>
            <a:pPr marL="457200" indent="-457200"/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  <a:endParaRPr lang="cs-CZ" dirty="0" smtClean="0"/>
          </a:p>
          <a:p>
            <a:pPr marL="457200" indent="-457200"/>
            <a:r>
              <a:rPr lang="cs-CZ" dirty="0" smtClean="0"/>
              <a:t>EDUARD BASS. </a:t>
            </a:r>
            <a:r>
              <a:rPr lang="cs-CZ" i="1" dirty="0" err="1" smtClean="0"/>
              <a:t>Klapzubova</a:t>
            </a:r>
            <a:r>
              <a:rPr lang="cs-CZ" i="1" dirty="0" smtClean="0"/>
              <a:t> jedenáctka</a:t>
            </a:r>
            <a:r>
              <a:rPr lang="cs-CZ" dirty="0" smtClean="0"/>
              <a:t>. </a:t>
            </a:r>
            <a:r>
              <a:rPr lang="cs-CZ" dirty="0" err="1" smtClean="0"/>
              <a:t>praha</a:t>
            </a:r>
            <a:r>
              <a:rPr lang="cs-CZ" dirty="0" smtClean="0"/>
              <a:t>: československý spisovatel, 1989. ISBN 27-015-86. </a:t>
            </a:r>
            <a:endParaRPr lang="cs-CZ" dirty="0" smtClean="0"/>
          </a:p>
          <a:p>
            <a:pPr marL="457200" indent="-457200"/>
            <a:r>
              <a:rPr lang="cs-CZ" dirty="0" smtClean="0"/>
              <a:t>http://</a:t>
            </a:r>
            <a:r>
              <a:rPr lang="cs-CZ" dirty="0" smtClean="0"/>
              <a:t>www.</a:t>
            </a:r>
            <a:r>
              <a:rPr lang="cs-CZ" dirty="0" err="1" smtClean="0"/>
              <a:t>antikopava.cz</a:t>
            </a:r>
            <a:r>
              <a:rPr lang="cs-CZ" dirty="0" smtClean="0"/>
              <a:t>/</a:t>
            </a:r>
            <a:r>
              <a:rPr lang="cs-CZ" dirty="0" err="1" smtClean="0"/>
              <a:t>upload</a:t>
            </a:r>
            <a:r>
              <a:rPr lang="cs-CZ" dirty="0" smtClean="0"/>
              <a:t>/5db20aha.jpg</a:t>
            </a:r>
          </a:p>
          <a:p>
            <a:pPr marL="457200" indent="-457200"/>
            <a:endParaRPr lang="cs-CZ" dirty="0" smtClean="0"/>
          </a:p>
          <a:p>
            <a:pPr marL="457200" indent="-457200"/>
            <a:endParaRPr lang="cs-CZ" dirty="0"/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723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Číslovky</vt:lpstr>
      <vt:lpstr>Číslovky</vt:lpstr>
      <vt:lpstr>Druhy číslovek</vt:lpstr>
      <vt:lpstr>Druhy číslovek</vt:lpstr>
      <vt:lpstr>Procvičování  číslovek</vt:lpstr>
      <vt:lpstr>Procvičování  číslovek</vt:lpstr>
      <vt:lpstr>Skloňování základních číslovek</vt:lpstr>
      <vt:lpstr>Procvičování </vt:lpstr>
      <vt:lpstr>Skloňování základních číslovek</vt:lpstr>
      <vt:lpstr>Procvičování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31</cp:revision>
  <dcterms:created xsi:type="dcterms:W3CDTF">2012-10-30T20:52:10Z</dcterms:created>
  <dcterms:modified xsi:type="dcterms:W3CDTF">2012-11-16T23:10:43Z</dcterms:modified>
</cp:coreProperties>
</file>