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79" r:id="rId5"/>
    <p:sldId id="280" r:id="rId6"/>
    <p:sldId id="277" r:id="rId7"/>
    <p:sldId id="283" r:id="rId8"/>
    <p:sldId id="284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" TargetMode="External"/><Relationship Id="rId2" Type="http://schemas.openxmlformats.org/officeDocument/2006/relationships/hyperlink" Target="http://commons.wikimedi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581346032"/>
              </p:ext>
            </p:extLst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- podstatná jména pomnožná, hromadná a látková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Podstatná jména pomnožná, hromadná a látková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17.11.2012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Jména hromadná, pomnožná, látková, podstatná jména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promítání při výuce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pomnožná hromadná a látková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267744" y="2060848"/>
            <a:ext cx="3096344" cy="1368152"/>
          </a:xfrm>
          <a:prstGeom prst="wedgeEllipseCallout">
            <a:avLst>
              <a:gd name="adj1" fmla="val -31960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Chtěl bych jednu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kalhotu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1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588224" y="1988840"/>
            <a:ext cx="1944216" cy="1080120"/>
          </a:xfrm>
          <a:prstGeom prst="cloudCallout">
            <a:avLst>
              <a:gd name="adj1" fmla="val 27878"/>
              <a:gd name="adj2" fmla="val 8568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CO?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9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3701008"/>
          </a:xfrm>
        </p:spPr>
        <p:txBody>
          <a:bodyPr>
            <a:noAutofit/>
          </a:bodyPr>
          <a:lstStyle/>
          <a:p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mají pouze tvary množného čísla a označují jimi i jednu věc</a:t>
            </a:r>
          </a:p>
          <a:p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určujeme pouze množné číslo</a:t>
            </a:r>
          </a:p>
          <a:p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př. dveře, narozeniny,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Javorníky</a:t>
            </a: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pomnožná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488910"/>
            <a:ext cx="1656184" cy="17889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</a:t>
            </a:r>
          </a:p>
          <a:p>
            <a:r>
              <a:rPr lang="cs-CZ" sz="24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vymysli další příklady: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19995" y="3488910"/>
            <a:ext cx="783530" cy="78353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3284984"/>
            <a:ext cx="1534468" cy="297732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172400" y="5969921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http://www.stavebniny-gremis.cz/upload/www.stavebniny-gremis.cz/doprodej-za-snizene-ceny/_dir/11004/odysseus-buk.jpg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43250" y="3727882"/>
            <a:ext cx="2148830" cy="209152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35896" y="598063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http://www.mojamicka.estranky.cz/img/original/18339/torta-1.jpg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3701008"/>
          </a:xfrm>
        </p:spPr>
        <p:txBody>
          <a:bodyPr>
            <a:noAutofit/>
          </a:bodyPr>
          <a:lstStyle/>
          <a:p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mají pouze tvar jednotného čísla, ale označují větší množství jednoho druhu</a:t>
            </a:r>
          </a:p>
          <a:p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určujeme pouze množné číslo</a:t>
            </a:r>
          </a:p>
          <a:p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př. jehličí, stromoví,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lidstvo</a:t>
            </a: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hromadná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473335"/>
            <a:ext cx="1656184" cy="17889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</a:t>
            </a:r>
          </a:p>
          <a:p>
            <a:r>
              <a:rPr lang="cs-CZ" sz="24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vymysli další příklady: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053195"/>
            <a:ext cx="783530" cy="783530"/>
          </a:xfrm>
          <a:prstGeom prst="rect">
            <a:avLst/>
          </a:prstGeom>
        </p:spPr>
      </p:pic>
      <p:pic>
        <p:nvPicPr>
          <p:cNvPr id="2050" name="Picture 2" descr="http://images.cdn.fotopedia.com/flickr-3995177525-h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77215"/>
            <a:ext cx="2342178" cy="17566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72400" y="2492896"/>
            <a:ext cx="792088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http://www.fotopedia.com/items/flickr-3995177525/slideshow</a:t>
            </a:r>
          </a:p>
        </p:txBody>
      </p:sp>
      <p:pic>
        <p:nvPicPr>
          <p:cNvPr id="2052" name="Picture 4" descr="http://4.bp.blogspot.com/_hFoa1cQwwLw/SMcc-RsVxqI/AAAAAAAADNI/hXDDH6VaCnA/s400/100_462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87702"/>
            <a:ext cx="2880320" cy="2160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316416" y="4941168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http://4.bp.blogspot.com/_hFoa1cQwwLw/SMcc-RsVxqI/AAAAAAAADNI/hXDDH6VaCnA/s400/100_4623.jpg</a:t>
            </a:r>
          </a:p>
        </p:txBody>
      </p:sp>
      <p:pic>
        <p:nvPicPr>
          <p:cNvPr id="2054" name="Picture 6" descr="File:Abies nordmanniana PAN 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72835"/>
            <a:ext cx="2017998" cy="26906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619226" y="5079667"/>
            <a:ext cx="656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http://upload.wikimedia.org/wikipedia/commons/thumb/4/4b/Abies_nordmanniana_PAN_2.jpg/450px-Abies_nordmanniana_PAN_2.jpg</a:t>
            </a:r>
          </a:p>
        </p:txBody>
      </p:sp>
    </p:spTree>
    <p:extLst>
      <p:ext uri="{BB962C8B-B14F-4D97-AF65-F5344CB8AC3E}">
        <p14:creationId xmlns:p14="http://schemas.microsoft.com/office/powerpoint/2010/main" xmlns="" val="2359776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3701008"/>
          </a:xfrm>
        </p:spPr>
        <p:txBody>
          <a:bodyPr>
            <a:noAutofit/>
          </a:bodyPr>
          <a:lstStyle/>
          <a:p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pomocí jednotného čísla označují samotnou látku, a to bez ohledu na množství. V množném čísle mají posunutý význam.</a:t>
            </a:r>
          </a:p>
          <a:p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př. voda, železo,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čaj</a:t>
            </a: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látková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277" y="4293096"/>
            <a:ext cx="1656184" cy="17889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</a:t>
            </a:r>
          </a:p>
          <a:p>
            <a:r>
              <a:rPr lang="cs-CZ" sz="24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vymysli další příklady: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053195"/>
            <a:ext cx="783530" cy="783530"/>
          </a:xfrm>
          <a:prstGeom prst="rect">
            <a:avLst/>
          </a:prstGeom>
        </p:spPr>
      </p:pic>
      <p:pic>
        <p:nvPicPr>
          <p:cNvPr id="3074" name="Picture 2" descr="File:Stilles Mineralwasse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134273"/>
            <a:ext cx="1848757" cy="25063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99792" y="5187583"/>
            <a:ext cx="7200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http://upload.wikimedia.org/wikipedia/commons/0/02/Stilles_Mineralwasser.jpg</a:t>
            </a:r>
          </a:p>
        </p:txBody>
      </p:sp>
      <p:pic>
        <p:nvPicPr>
          <p:cNvPr id="3076" name="Picture 4" descr="File:Cup of Earl Gra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85184"/>
            <a:ext cx="2051447" cy="15385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020272" y="62373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http://upload.wikimedia.org/wikipedia/commons/thumb/2/22/Cup_of_Earl_Gray.jpg/800px-Cup_of_Earl_Gray.jpg</a:t>
            </a:r>
          </a:p>
        </p:txBody>
      </p:sp>
      <p:pic>
        <p:nvPicPr>
          <p:cNvPr id="3078" name="Picture 6" descr="File:Rail entie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79" y="3176373"/>
            <a:ext cx="1646489" cy="21953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084168" y="3134273"/>
            <a:ext cx="9361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http://upload.wikimedia.org/wikipedia/commons/thumb/4/4f/Rail_entier.JPG/450px-Rail_entier.JPG</a:t>
            </a:r>
          </a:p>
        </p:txBody>
      </p:sp>
    </p:spTree>
    <p:extLst>
      <p:ext uri="{BB962C8B-B14F-4D97-AF65-F5344CB8AC3E}">
        <p14:creationId xmlns:p14="http://schemas.microsoft.com/office/powerpoint/2010/main" xmlns="" val="2037359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82129" y="2416222"/>
            <a:ext cx="7704856" cy="36770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zlato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, letectvo, Beskydy, dříví, tepláky, Vánoce, včelstvo, sáňky, stromoví,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housle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, obecenstvo, nůžky, brýle,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kalhoty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, zrní, povidla,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mléko,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pivo,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	     kleště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Játra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, Čechy,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	     křoví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594354"/>
            <a:ext cx="8200354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Rozlište podstatná jména na pomnožná, hromadná a látková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400" y="2348880"/>
            <a:ext cx="783530" cy="783530"/>
          </a:xfrm>
          <a:prstGeom prst="rect">
            <a:avLst/>
          </a:prstGeom>
        </p:spPr>
      </p:pic>
      <p:pic>
        <p:nvPicPr>
          <p:cNvPr id="2" name="Picture 2" descr="File:Eyeglass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227" y="4797152"/>
            <a:ext cx="2381250" cy="1638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00806" y="5877691"/>
            <a:ext cx="93610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/>
              <a:t>http://upload.wikimedia.org/wikipedia/commons/8/80/Eyeglasses.jpg</a:t>
            </a:r>
          </a:p>
        </p:txBody>
      </p:sp>
      <p:pic>
        <p:nvPicPr>
          <p:cNvPr id="6" name="Picture 4" descr="File:Milk glas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2095" y="3861048"/>
            <a:ext cx="1855980" cy="24746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508104" y="596684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http://upload.wikimedia.org/wikipedia/commons/thumb/0/0e/Milk_glass.jpg/450px-Milk_glass.jpg</a:t>
            </a:r>
          </a:p>
        </p:txBody>
      </p:sp>
    </p:spTree>
    <p:extLst>
      <p:ext uri="{BB962C8B-B14F-4D97-AF65-F5344CB8AC3E}">
        <p14:creationId xmlns:p14="http://schemas.microsoft.com/office/powerpoint/2010/main" xmlns="" val="394648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2636912"/>
            <a:ext cx="7704856" cy="2736304"/>
          </a:xfrm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Po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obědě je třeba umýt …………………………….</a:t>
            </a: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V restauraci jsme si objednali dvě …………………………….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Jan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si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koupil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nové jednodílné ……………………………………</a:t>
            </a: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Archeologové vykopali   velice vzácné ……………………………………….</a:t>
            </a: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Na podzim padá ze stromů pestrobarevné ………………………………………</a:t>
            </a: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Vytrhni si ze sešitu dva ………………………………………………………..</a:t>
            </a: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Na hromadě……………………..se vyhřívala ještěrka.</a:t>
            </a:r>
          </a:p>
          <a:p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734537"/>
            <a:ext cx="8200354" cy="715089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Úkol:</a:t>
            </a:r>
          </a:p>
          <a:p>
            <a:r>
              <a:rPr lang="cs-CZ" sz="1600" dirty="0" smtClean="0"/>
              <a:t>Doplňte </a:t>
            </a:r>
            <a:r>
              <a:rPr lang="cs-CZ" sz="1600" dirty="0"/>
              <a:t>podstatné jméno podle obrázku  do věty a určete mluvnické </a:t>
            </a:r>
            <a:r>
              <a:rPr lang="cs-CZ" sz="1600" dirty="0" smtClean="0"/>
              <a:t>číslo</a:t>
            </a:r>
            <a:endParaRPr lang="cs-CZ" sz="16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1073" y="2092081"/>
            <a:ext cx="783530" cy="7835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75983" y="4662128"/>
            <a:ext cx="1329612" cy="1772816"/>
          </a:xfrm>
          <a:prstGeom prst="rect">
            <a:avLst/>
          </a:prstGeom>
        </p:spPr>
      </p:pic>
      <p:pic>
        <p:nvPicPr>
          <p:cNvPr id="5122" name="Picture 2" descr="File:Maple leaf structur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60105"/>
            <a:ext cx="1444371" cy="9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868144" y="2660105"/>
            <a:ext cx="8640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http://upload.wikimedia.org/wikipedia/commons/thumb/6/68/Maple_leaf_structure.jpg/800px-Maple_leaf_structure.jpg</a:t>
            </a:r>
          </a:p>
        </p:txBody>
      </p:sp>
      <p:pic>
        <p:nvPicPr>
          <p:cNvPr id="5124" name="Picture 4" descr="File:Stones Porto DSCF057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8889" y="3429000"/>
            <a:ext cx="1301175" cy="86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8271073" y="3126817"/>
            <a:ext cx="7835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http://upload.wikimedia.org/wikipedia/commons/thumb/6/65/Stones_Porto_DSCF0572.jpg/800px-Stones_Porto_DSCF0572.jpg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028384" y="6451173"/>
            <a:ext cx="864096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 smtClean="0"/>
              <a:t>archiv autorky</a:t>
            </a:r>
            <a:endParaRPr lang="cs-CZ" sz="300" dirty="0"/>
          </a:p>
        </p:txBody>
      </p:sp>
      <p:pic>
        <p:nvPicPr>
          <p:cNvPr id="5126" name="Picture 6" descr="File:Etruscan amphora Louvre E703 side B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875882"/>
            <a:ext cx="1233966" cy="1743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156176" y="6647453"/>
            <a:ext cx="1449990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http://upload.wikimedia.org/wikipedia/commons/thumb/a/a7/Etruscan_amphora_Louvre_E703_side_B.jpg/424px-Etruscan_amphora_Louvre_E703_side_B.jpg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639728" y="5321532"/>
            <a:ext cx="115640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http://upload.wikimedia.org/wikipedia/commons/thumb/a/ad/Cup-o-cofee-no-spoon.svg/300px-Cup-o-cofee-no-spoon.svg.png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90391" y="5489193"/>
            <a:ext cx="1915346" cy="1436510"/>
          </a:xfrm>
          <a:prstGeom prst="rect">
            <a:avLst/>
          </a:prstGeom>
        </p:spPr>
      </p:pic>
      <p:pic>
        <p:nvPicPr>
          <p:cNvPr id="5128" name="Picture 8" descr="File:Descoware Enamel Cast Iron Cookware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451305"/>
            <a:ext cx="1833108" cy="861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339752" y="6510741"/>
            <a:ext cx="12961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http://upload.wikimedia.org/wikipedia/commons/thumb/d/d7/Descoware_Enamel_Cast_Iron_Cookware.jpg/800px-Descoware_Enamel_Cast_Iron_Cookware.jpg</a:t>
            </a:r>
          </a:p>
        </p:txBody>
      </p:sp>
      <p:pic>
        <p:nvPicPr>
          <p:cNvPr id="5130" name="Picture 10" descr="http://1.bp.blogspot.com/_XYyod6_e9sk/TO0Q0Hr6vJI/AAAAAAAAAGQ/8Nh7qNWKXz8/s1600/notepad%252B%252B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7113" y="5246752"/>
            <a:ext cx="1379405" cy="1379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107504" y="5489193"/>
            <a:ext cx="57606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http://1.bp.blogspot.com/_XYyod6_e9sk/TO0Q0Hr6vJI/AAAAAAAAAGQ/8Nh7qNWKXz8/s200/notepad%252B%252B.jpg</a:t>
            </a:r>
          </a:p>
        </p:txBody>
      </p:sp>
    </p:spTree>
    <p:extLst>
      <p:ext uri="{BB962C8B-B14F-4D97-AF65-F5344CB8AC3E}">
        <p14:creationId xmlns:p14="http://schemas.microsoft.com/office/powerpoint/2010/main" xmlns="" val="1886354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3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3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3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56995" y="2887061"/>
            <a:ext cx="7704856" cy="36770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Všechny děti se už velice těší na Vánoce. V době adventu pečou s maminkami cukroví, nakupují dárky a s těší se na rozzářený vánoční stromeček. Tyto krásné svátky jsou v řadě rodin spojeny s mnoha zvyky.  V některých rodinách se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rozkrajují 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jablka, lije se roztavené olovo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do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nádob s vodou. Tradičním jídlem je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 Čechách smažený kapr  s bramborovým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salátem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. 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594354"/>
            <a:ext cx="8200354" cy="112371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U </a:t>
            </a:r>
            <a:r>
              <a:rPr lang="cs-CZ" dirty="0"/>
              <a:t>všech podstatných jmen určete mluvnické číslo. Označte pomnožná, hromadná a látková podstatná </a:t>
            </a:r>
            <a:r>
              <a:rPr lang="cs-CZ" dirty="0" smtClean="0"/>
              <a:t>jména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400" y="2348880"/>
            <a:ext cx="783530" cy="783530"/>
          </a:xfrm>
          <a:prstGeom prst="rect">
            <a:avLst/>
          </a:prstGeom>
        </p:spPr>
      </p:pic>
      <p:pic>
        <p:nvPicPr>
          <p:cNvPr id="6146" name="Picture 2" descr="File:Juletræe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4266" y="4437112"/>
            <a:ext cx="1651663" cy="22729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16416" y="3861048"/>
            <a:ext cx="63951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" dirty="0"/>
              <a:t>http://upload.wikimedia.org/wikipedia/commons/f/ff/Juletr%C3%A6et.jpg</a:t>
            </a:r>
          </a:p>
        </p:txBody>
      </p:sp>
    </p:spTree>
    <p:extLst>
      <p:ext uri="{BB962C8B-B14F-4D97-AF65-F5344CB8AC3E}">
        <p14:creationId xmlns:p14="http://schemas.microsoft.com/office/powerpoint/2010/main" xmlns="" val="56152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457200" indent="-457200"/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</a:t>
            </a:r>
            <a:endParaRPr lang="cs-CZ" dirty="0" smtClean="0"/>
          </a:p>
          <a:p>
            <a:r>
              <a:rPr lang="cs-CZ" dirty="0" smtClean="0"/>
              <a:t>Ostatní materiál je z archivu autorky</a:t>
            </a:r>
          </a:p>
          <a:p>
            <a:r>
              <a:rPr lang="cs-CZ" dirty="0" smtClean="0"/>
              <a:t>Materiál stažen 16. 11. </a:t>
            </a:r>
            <a:r>
              <a:rPr lang="cs-CZ" smtClean="0"/>
              <a:t>2012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415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Podstatná jména pomnožná hromadná a látková</vt:lpstr>
      <vt:lpstr>Podstatná jména pomnožná</vt:lpstr>
      <vt:lpstr>Podstatná jména hromadná</vt:lpstr>
      <vt:lpstr>Podstatná jména látková</vt:lpstr>
      <vt:lpstr>Procvičování</vt:lpstr>
      <vt:lpstr>Procvičování</vt:lpstr>
      <vt:lpstr>Procvičování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32</cp:revision>
  <dcterms:created xsi:type="dcterms:W3CDTF">2012-10-30T20:52:10Z</dcterms:created>
  <dcterms:modified xsi:type="dcterms:W3CDTF">2012-11-16T23:34:29Z</dcterms:modified>
</cp:coreProperties>
</file>