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3"/>
  </p:notesMasterIdLst>
  <p:sldIdLst>
    <p:sldId id="376" r:id="rId2"/>
    <p:sldId id="256" r:id="rId3"/>
    <p:sldId id="344" r:id="rId4"/>
    <p:sldId id="378" r:id="rId5"/>
    <p:sldId id="361" r:id="rId6"/>
    <p:sldId id="362" r:id="rId7"/>
    <p:sldId id="379" r:id="rId8"/>
    <p:sldId id="356" r:id="rId9"/>
    <p:sldId id="357" r:id="rId10"/>
    <p:sldId id="370" r:id="rId11"/>
    <p:sldId id="371" r:id="rId12"/>
    <p:sldId id="372" r:id="rId13"/>
    <p:sldId id="373" r:id="rId14"/>
    <p:sldId id="374" r:id="rId15"/>
    <p:sldId id="382" r:id="rId16"/>
    <p:sldId id="380" r:id="rId17"/>
    <p:sldId id="381" r:id="rId18"/>
    <p:sldId id="383" r:id="rId19"/>
    <p:sldId id="384" r:id="rId20"/>
    <p:sldId id="309" r:id="rId21"/>
    <p:sldId id="37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70CAD6"/>
    <a:srgbClr val="006600"/>
    <a:srgbClr val="BF2D8B"/>
    <a:srgbClr val="5B36B6"/>
    <a:srgbClr val="AC33B9"/>
    <a:srgbClr val="F7C4A7"/>
    <a:srgbClr val="653EC6"/>
    <a:srgbClr val="D88CE0"/>
    <a:srgbClr val="9639B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52606-C243-4BFA-B113-2F394E86D4AA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80C16-5019-4AE3-8710-753C2E569F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6C10AB8-1784-4A59-A186-202B87056B9E}" type="datetimeFigureOut">
              <a:rPr lang="cs-CZ" smtClean="0"/>
              <a:pPr/>
              <a:t>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22FCE23-FE68-45C9-BA9E-EE2CA19FE1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  <a:solidFill>
            <a:schemeClr val="bg1"/>
          </a:solidFill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Základní škola Ústí nad Labem, Anežky České 702/17, příspěvková organizace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 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			</a:t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1200" dirty="0" smtClean="0">
                <a:solidFill>
                  <a:schemeClr val="tx1"/>
                </a:solidFill>
                <a:latin typeface="Calibri" pitchFamily="34" charset="0"/>
              </a:rPr>
              <a:t>		         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  <a:solidFill>
            <a:schemeClr val="bg1"/>
          </a:solidFill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Název </a:t>
            </a:r>
            <a:r>
              <a:rPr lang="cs-CZ" sz="1700" dirty="0" err="1">
                <a:latin typeface="Calibri" pitchFamily="34" charset="0"/>
              </a:rPr>
              <a:t>DUMu</a:t>
            </a:r>
            <a:r>
              <a:rPr lang="cs-CZ" sz="1700" dirty="0" smtClean="0">
                <a:latin typeface="Calibri" pitchFamily="34" charset="0"/>
              </a:rPr>
              <a:t>: VY_22_INOVACE_25_2_SLOVESA + 4. PÁD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Autor: Mgr. Miroslava </a:t>
            </a:r>
            <a:r>
              <a:rPr lang="cs-CZ" sz="1700" dirty="0" err="1" smtClean="0">
                <a:latin typeface="Calibri" pitchFamily="34" charset="0"/>
              </a:rPr>
              <a:t>Plocková</a:t>
            </a: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Vzdělávací oblast/Předmět/Téma: Jazyk a jazyková komunikace / Německý jazyk / SLOVESA + 4.PÁD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Druh </a:t>
            </a:r>
            <a:r>
              <a:rPr lang="cs-CZ" sz="1700" dirty="0">
                <a:latin typeface="Calibri" pitchFamily="34" charset="0"/>
              </a:rPr>
              <a:t>učebního </a:t>
            </a:r>
            <a:r>
              <a:rPr lang="cs-CZ" sz="1700" dirty="0" smtClean="0">
                <a:latin typeface="Calibri" pitchFamily="34" charset="0"/>
              </a:rPr>
              <a:t>materiálu: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Anotace:  Žáci si v prezentaci osvojí význam a časování některých sloves, po nichž dáváme </a:t>
            </a:r>
            <a:r>
              <a:rPr lang="cs-CZ" sz="1700" dirty="0" err="1" smtClean="0">
                <a:latin typeface="Calibri" pitchFamily="34" charset="0"/>
              </a:rPr>
              <a:t>podst.jména</a:t>
            </a:r>
            <a:r>
              <a:rPr lang="cs-CZ" sz="1700" dirty="0" smtClean="0">
                <a:latin typeface="Calibri" pitchFamily="34" charset="0"/>
              </a:rPr>
              <a:t> do 4.pádu. Dále si zopakují tvoření 4.pádu u podstatných jmen. Procvičí si tvoření 4.pádu u </a:t>
            </a:r>
            <a:r>
              <a:rPr lang="cs-CZ" sz="1700" dirty="0" err="1" smtClean="0">
                <a:latin typeface="Calibri" pitchFamily="34" charset="0"/>
              </a:rPr>
              <a:t>pods.jmen</a:t>
            </a:r>
            <a:r>
              <a:rPr lang="cs-CZ" sz="1700" dirty="0" smtClean="0">
                <a:latin typeface="Calibri" pitchFamily="34" charset="0"/>
              </a:rPr>
              <a:t> se členem určitým i neurčitým a vyzkouší si překlad jednoduchých vět se slovesy </a:t>
            </a:r>
            <a:r>
              <a:rPr lang="cs-CZ" sz="1700" dirty="0" err="1" smtClean="0">
                <a:latin typeface="Calibri" pitchFamily="34" charset="0"/>
              </a:rPr>
              <a:t>haben</a:t>
            </a:r>
            <a:r>
              <a:rPr lang="cs-CZ" sz="1700" dirty="0" smtClean="0">
                <a:latin typeface="Calibri" pitchFamily="34" charset="0"/>
              </a:rPr>
              <a:t>, </a:t>
            </a:r>
            <a:r>
              <a:rPr lang="cs-CZ" sz="1700" dirty="0" err="1" smtClean="0">
                <a:latin typeface="Calibri" pitchFamily="34" charset="0"/>
              </a:rPr>
              <a:t>malen</a:t>
            </a:r>
            <a:r>
              <a:rPr lang="cs-CZ" sz="1700" dirty="0" smtClean="0">
                <a:latin typeface="Calibri" pitchFamily="34" charset="0"/>
              </a:rPr>
              <a:t>, </a:t>
            </a:r>
            <a:r>
              <a:rPr lang="cs-CZ" sz="1700" dirty="0" err="1" smtClean="0">
                <a:latin typeface="Calibri" pitchFamily="34" charset="0"/>
              </a:rPr>
              <a:t>fotografieren</a:t>
            </a:r>
            <a:r>
              <a:rPr lang="cs-CZ" sz="1700" dirty="0" smtClean="0">
                <a:latin typeface="Calibri" pitchFamily="34" charset="0"/>
              </a:rPr>
              <a:t>, </a:t>
            </a:r>
            <a:r>
              <a:rPr lang="cs-CZ" sz="1700" dirty="0" err="1" smtClean="0">
                <a:latin typeface="Calibri" pitchFamily="34" charset="0"/>
              </a:rPr>
              <a:t>kaufen</a:t>
            </a:r>
            <a:r>
              <a:rPr lang="cs-CZ" sz="1700" dirty="0" smtClean="0">
                <a:latin typeface="Calibri" pitchFamily="34" charset="0"/>
              </a:rPr>
              <a:t> a </a:t>
            </a:r>
            <a:r>
              <a:rPr lang="cs-CZ" sz="1700" dirty="0" err="1" smtClean="0">
                <a:latin typeface="Calibri" pitchFamily="34" charset="0"/>
              </a:rPr>
              <a:t>bekommen</a:t>
            </a:r>
            <a:r>
              <a:rPr lang="cs-CZ" sz="1700" dirty="0" smtClean="0">
                <a:latin typeface="Calibri" pitchFamily="34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Ověřeno </a:t>
            </a:r>
            <a:r>
              <a:rPr lang="cs-CZ" sz="1700" dirty="0">
                <a:latin typeface="Calibri" pitchFamily="34" charset="0"/>
              </a:rPr>
              <a:t>ve třídě</a:t>
            </a:r>
            <a:r>
              <a:rPr lang="cs-CZ" sz="1700" dirty="0" smtClean="0">
                <a:latin typeface="Calibri" pitchFamily="34" charset="0"/>
              </a:rPr>
              <a:t>: IX.B</a:t>
            </a:r>
            <a:endParaRPr lang="cs-CZ" sz="17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Datum </a:t>
            </a:r>
            <a:r>
              <a:rPr lang="cs-CZ" sz="1700" dirty="0">
                <a:latin typeface="Calibri" pitchFamily="34" charset="0"/>
              </a:rPr>
              <a:t>ověření</a:t>
            </a:r>
            <a:r>
              <a:rPr lang="cs-CZ" sz="1700" dirty="0" smtClean="0">
                <a:latin typeface="Calibri" pitchFamily="34" charset="0"/>
              </a:rPr>
              <a:t>:  6.11.2012</a:t>
            </a:r>
            <a:endParaRPr lang="cs-CZ" sz="9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dle zákona 121/2000 Sb. (autorský zákon). Nesu veškerou právní odpovědnost za obsah a původ svého díla. Prohlašuji dále, že </a:t>
            </a:r>
            <a:r>
              <a:rPr lang="cs-CZ" sz="1700" dirty="0">
                <a:latin typeface="Calibri" pitchFamily="34" charset="0"/>
              </a:rPr>
              <a:t>výše uvedený materiál jsem ověřil(a) </a:t>
            </a:r>
            <a:endParaRPr lang="cs-CZ" sz="17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ve </a:t>
            </a:r>
            <a:r>
              <a:rPr lang="cs-CZ" sz="1700" dirty="0">
                <a:latin typeface="Calibri" pitchFamily="34" charset="0"/>
              </a:rPr>
              <a:t>výuce a provedl(a) o tom zápis do </a:t>
            </a:r>
            <a:r>
              <a:rPr lang="cs-CZ" sz="1700" dirty="0" smtClean="0">
                <a:latin typeface="Calibri" pitchFamily="34" charset="0"/>
              </a:rPr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>
                <a:latin typeface="Calibri" pitchFamily="34" charset="0"/>
              </a:rPr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smtClean="0">
                <a:latin typeface="Calibri" pitchFamily="34" charset="0"/>
              </a:rPr>
              <a:t>Datum 6.11.2012</a:t>
            </a:r>
            <a:r>
              <a:rPr lang="cs-CZ" sz="1400" dirty="0" smtClean="0">
                <a:latin typeface="Calibri" pitchFamily="34" charset="0"/>
              </a:rPr>
              <a:t>	          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>
              <a:latin typeface="Calibri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70CAD6"/>
          </a:solidFill>
          <a:ln w="38100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cs-CZ" sz="3600" u="sng" dirty="0" smtClean="0">
                <a:solidFill>
                  <a:srgbClr val="002060"/>
                </a:solidFill>
                <a:latin typeface="Calibri" pitchFamily="34" charset="0"/>
              </a:rPr>
              <a:t> ČASOVÁNÍ SLOVES a TVOŘENÍ 4.PÁDU </a:t>
            </a:r>
          </a:p>
          <a:p>
            <a:pPr algn="ctr"/>
            <a:r>
              <a:rPr lang="cs-CZ" sz="3200" u="sng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endParaRPr lang="cs-CZ" sz="3200" u="sng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00206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/>
              </a:rPr>
              <a:t>SLOVESA + 4.PÁD</a:t>
            </a:r>
            <a:endParaRPr lang="cs-CZ" sz="6000" dirty="0">
              <a:solidFill>
                <a:srgbClr val="7030A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SLOVESA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/>
            <a:r>
              <a:rPr lang="cs-CZ" sz="44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patří mezi 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ohebné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 slovní druhy, protože se 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časují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4.PÁD = AKKUSATIV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/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/>
            <a:r>
              <a:rPr lang="cs-CZ" sz="44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KOHO?   CO?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SLOVESA + 4.PÁD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/>
            <a:r>
              <a:rPr lang="cs-CZ" sz="44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haben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 = mít</a:t>
            </a:r>
          </a:p>
          <a:p>
            <a:pPr algn="just"/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malen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= malovat</a:t>
            </a:r>
          </a:p>
          <a:p>
            <a:pPr algn="just"/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fotografieren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= fotografovat</a:t>
            </a:r>
          </a:p>
          <a:p>
            <a:pPr algn="just"/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kaufen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= kupovat</a:t>
            </a:r>
          </a:p>
          <a:p>
            <a:pPr algn="just"/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bekommen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= dostat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SLOVESO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cs-CZ" sz="96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haben</a:t>
            </a:r>
            <a:r>
              <a:rPr lang="cs-CZ" sz="9600" dirty="0" smtClean="0">
                <a:latin typeface="Calibri" pitchFamily="34" charset="0"/>
                <a:cs typeface="Arial" pitchFamily="34" charset="0"/>
              </a:rPr>
              <a:t> = mít</a:t>
            </a:r>
          </a:p>
          <a:p>
            <a:pPr algn="ctr">
              <a:buFontTx/>
              <a:buChar char="-"/>
            </a:pP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nepravidelné </a:t>
            </a:r>
            <a:r>
              <a:rPr lang="cs-CZ" sz="9600" dirty="0" smtClean="0">
                <a:latin typeface="Calibri" pitchFamily="34" charset="0"/>
                <a:cs typeface="Arial" pitchFamily="34" charset="0"/>
              </a:rPr>
              <a:t>časování ve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2.os.č.j </a:t>
            </a:r>
            <a:r>
              <a:rPr lang="cs-CZ" sz="9600" dirty="0" smtClean="0">
                <a:latin typeface="Calibri" pitchFamily="34" charset="0"/>
                <a:cs typeface="Arial" pitchFamily="34" charset="0"/>
              </a:rPr>
              <a:t>a ve 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3.os.č.j. </a:t>
            </a:r>
            <a:r>
              <a:rPr lang="cs-CZ" sz="9600" dirty="0" smtClean="0">
                <a:latin typeface="Calibri" pitchFamily="34" charset="0"/>
                <a:cs typeface="Arial" pitchFamily="34" charset="0"/>
              </a:rPr>
              <a:t>– vypouští se tam –</a:t>
            </a:r>
            <a:r>
              <a:rPr lang="cs-CZ" sz="96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b</a:t>
            </a:r>
            <a:r>
              <a:rPr lang="cs-CZ" sz="9600" dirty="0" smtClean="0">
                <a:latin typeface="Calibri" pitchFamily="34" charset="0"/>
                <a:cs typeface="Arial" pitchFamily="34" charset="0"/>
              </a:rPr>
              <a:t>-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</a:p>
          <a:p>
            <a:pPr algn="ctr">
              <a:buFontTx/>
              <a:buChar char="-"/>
            </a:pPr>
            <a:r>
              <a:rPr lang="cs-CZ" sz="6000" dirty="0" err="1" smtClean="0">
                <a:latin typeface="Calibri" pitchFamily="34" charset="0"/>
                <a:cs typeface="Arial" pitchFamily="34" charset="0"/>
              </a:rPr>
              <a:t>du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hast</a:t>
            </a:r>
            <a:r>
              <a:rPr lang="cs-CZ" sz="6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, </a:t>
            </a:r>
            <a:r>
              <a:rPr lang="cs-CZ" sz="6000" dirty="0" err="1" smtClean="0">
                <a:latin typeface="Calibri" pitchFamily="34" charset="0"/>
                <a:cs typeface="Arial" pitchFamily="34" charset="0"/>
              </a:rPr>
              <a:t>er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, </a:t>
            </a:r>
            <a:r>
              <a:rPr lang="cs-CZ" sz="6000" dirty="0" err="1" smtClean="0">
                <a:latin typeface="Calibri" pitchFamily="34" charset="0"/>
                <a:cs typeface="Arial" pitchFamily="34" charset="0"/>
              </a:rPr>
              <a:t>sie</a:t>
            </a:r>
            <a:r>
              <a:rPr lang="cs-CZ" sz="6000" dirty="0" smtClean="0">
                <a:latin typeface="Calibri" pitchFamily="34" charset="0"/>
                <a:cs typeface="Arial" pitchFamily="34" charset="0"/>
              </a:rPr>
              <a:t>, es </a:t>
            </a:r>
            <a:r>
              <a:rPr lang="cs-CZ" sz="60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hat</a:t>
            </a:r>
            <a:endParaRPr lang="cs-CZ" sz="6000" dirty="0" smtClean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SLOVESA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/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malen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= malovat</a:t>
            </a:r>
          </a:p>
          <a:p>
            <a:pPr algn="just"/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fotografieren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= fotografovat</a:t>
            </a:r>
          </a:p>
          <a:p>
            <a:pPr algn="just"/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kaufen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= kupovat</a:t>
            </a:r>
          </a:p>
          <a:p>
            <a:pPr algn="just"/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err="1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bekommen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= dostat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</a:p>
          <a:p>
            <a:pPr algn="just">
              <a:buNone/>
            </a:pPr>
            <a:r>
              <a:rPr lang="cs-CZ" sz="4400" dirty="0" smtClean="0">
                <a:latin typeface="Calibri" pitchFamily="34" charset="0"/>
                <a:cs typeface="Arial" pitchFamily="34" charset="0"/>
              </a:rPr>
              <a:t>- mají </a:t>
            </a:r>
            <a:r>
              <a:rPr lang="cs-CZ" sz="4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pravidelné </a:t>
            </a:r>
            <a:r>
              <a:rPr lang="cs-CZ" sz="4400" dirty="0" smtClean="0">
                <a:latin typeface="Calibri" pitchFamily="34" charset="0"/>
                <a:cs typeface="Arial" pitchFamily="34" charset="0"/>
              </a:rPr>
              <a:t>časování</a:t>
            </a: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PROCVIČ SI ČASOVÁNÍ: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err="1" smtClean="0">
                <a:latin typeface="Calibri" pitchFamily="34" charset="0"/>
              </a:rPr>
              <a:t>ich</a:t>
            </a:r>
            <a:r>
              <a:rPr lang="cs-CZ" sz="4000" dirty="0" smtClean="0">
                <a:latin typeface="Calibri" pitchFamily="34" charset="0"/>
              </a:rPr>
              <a:t> - </a:t>
            </a:r>
            <a:r>
              <a:rPr lang="cs-CZ" sz="4000" dirty="0" err="1" smtClean="0">
                <a:latin typeface="Calibri" pitchFamily="34" charset="0"/>
              </a:rPr>
              <a:t>kaufen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ihr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bekommen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er</a:t>
            </a:r>
            <a:r>
              <a:rPr lang="cs-CZ" sz="4000" dirty="0" smtClean="0">
                <a:latin typeface="Calibri" pitchFamily="34" charset="0"/>
              </a:rPr>
              <a:t> - </a:t>
            </a:r>
            <a:r>
              <a:rPr lang="cs-CZ" sz="4000" dirty="0" err="1" smtClean="0">
                <a:latin typeface="Calibri" pitchFamily="34" charset="0"/>
              </a:rPr>
              <a:t>haben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Sie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malen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du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fotografieren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wir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bekommen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es - </a:t>
            </a:r>
            <a:r>
              <a:rPr lang="cs-CZ" sz="4000" dirty="0" err="1" smtClean="0">
                <a:latin typeface="Calibri" pitchFamily="34" charset="0"/>
              </a:rPr>
              <a:t>kaufen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ich</a:t>
            </a:r>
            <a:r>
              <a:rPr lang="cs-CZ" sz="4000" dirty="0" smtClean="0">
                <a:latin typeface="Calibri" pitchFamily="34" charset="0"/>
              </a:rPr>
              <a:t> kaufe</a:t>
            </a: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ihr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bekommt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hat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Sie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malen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du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fotografierst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wir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bekommen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es </a:t>
            </a:r>
            <a:r>
              <a:rPr lang="cs-CZ" sz="4000" dirty="0" err="1" smtClean="0">
                <a:latin typeface="Calibri" pitchFamily="34" charset="0"/>
              </a:rPr>
              <a:t>kauft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PŘELOŽ: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on maluje</a:t>
            </a:r>
          </a:p>
          <a:p>
            <a:r>
              <a:rPr lang="cs-CZ" sz="4000" dirty="0" smtClean="0">
                <a:latin typeface="Calibri" pitchFamily="34" charset="0"/>
              </a:rPr>
              <a:t>my máme</a:t>
            </a:r>
          </a:p>
          <a:p>
            <a:r>
              <a:rPr lang="cs-CZ" sz="4000" dirty="0" smtClean="0">
                <a:latin typeface="Calibri" pitchFamily="34" charset="0"/>
              </a:rPr>
              <a:t>ty koupíš</a:t>
            </a:r>
          </a:p>
          <a:p>
            <a:r>
              <a:rPr lang="cs-CZ" sz="4000" dirty="0" smtClean="0">
                <a:latin typeface="Calibri" pitchFamily="34" charset="0"/>
              </a:rPr>
              <a:t>vy fotografujete</a:t>
            </a:r>
          </a:p>
          <a:p>
            <a:r>
              <a:rPr lang="cs-CZ" sz="4000" dirty="0" smtClean="0">
                <a:latin typeface="Calibri" pitchFamily="34" charset="0"/>
              </a:rPr>
              <a:t>oni dostanou</a:t>
            </a:r>
          </a:p>
          <a:p>
            <a:r>
              <a:rPr lang="cs-CZ" sz="4000" dirty="0" smtClean="0">
                <a:latin typeface="Calibri" pitchFamily="34" charset="0"/>
              </a:rPr>
              <a:t>já mám</a:t>
            </a:r>
          </a:p>
          <a:p>
            <a:r>
              <a:rPr lang="cs-CZ" sz="4000" dirty="0" smtClean="0">
                <a:latin typeface="Calibri" pitchFamily="34" charset="0"/>
              </a:rPr>
              <a:t>Vy koupíte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er</a:t>
            </a:r>
            <a:r>
              <a:rPr lang="cs-CZ" sz="4000" dirty="0" smtClean="0">
                <a:latin typeface="Calibri" pitchFamily="34" charset="0"/>
              </a:rPr>
              <a:t> malt</a:t>
            </a: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wir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haben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du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kaufst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ihr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fotografiert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sie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bekommen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ich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habe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Sie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kaufen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4.PÁD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r>
              <a:rPr lang="cs-CZ" sz="44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vytvoříme </a:t>
            </a:r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změnou tvaru 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členu určitého, neurčitého daného podstatného jména</a:t>
            </a:r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PŘEHLED TVARŮ URČITÝCH ČLENŮ: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14348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28992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43636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57224" y="1857364"/>
            <a:ext cx="2071702" cy="64294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MUŽSKÝ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2643182"/>
            <a:ext cx="2071702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DER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57224" y="4357694"/>
            <a:ext cx="2071702" cy="1343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DE</a:t>
            </a:r>
            <a:r>
              <a:rPr lang="cs-CZ" sz="3600" dirty="0" smtClean="0">
                <a:solidFill>
                  <a:srgbClr val="0070C0"/>
                </a:solidFill>
                <a:latin typeface="Calibri" pitchFamily="34" charset="0"/>
              </a:rPr>
              <a:t>N</a:t>
            </a:r>
            <a:endParaRPr lang="cs-CZ" sz="36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868" y="1857364"/>
            <a:ext cx="2071702" cy="6429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ŽENSKÝ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286512" y="1857364"/>
            <a:ext cx="2071702" cy="64294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STŘEDNÍ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86512" y="4357694"/>
            <a:ext cx="2071702" cy="1343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DAS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71868" y="4357694"/>
            <a:ext cx="2071702" cy="1343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DIE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286512" y="2643182"/>
            <a:ext cx="2071702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DAS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571868" y="2643182"/>
            <a:ext cx="2071702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DIE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PŘEHLED TVARŮ NEURČITÝCH ČLENŮ: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14348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28992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43636" y="1785926"/>
            <a:ext cx="2286016" cy="4143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57224" y="1857364"/>
            <a:ext cx="2071702" cy="64294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MUŽSKÝ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2643182"/>
            <a:ext cx="2071702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EIN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57224" y="4357694"/>
            <a:ext cx="2071702" cy="1343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000" dirty="0" smtClean="0">
                <a:latin typeface="Calibri" pitchFamily="34" charset="0"/>
              </a:rPr>
              <a:t>4. PÁD      </a:t>
            </a: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EINE</a:t>
            </a:r>
            <a:r>
              <a:rPr lang="cs-CZ" sz="2400" dirty="0" smtClean="0">
                <a:solidFill>
                  <a:srgbClr val="0070C0"/>
                </a:solidFill>
                <a:latin typeface="Calibri" pitchFamily="34" charset="0"/>
              </a:rPr>
              <a:t>N</a:t>
            </a:r>
            <a:endParaRPr lang="cs-CZ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868" y="1857364"/>
            <a:ext cx="2071702" cy="6429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ŽENSKÝ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286512" y="1857364"/>
            <a:ext cx="2071702" cy="64294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Calibri" pitchFamily="34" charset="0"/>
              </a:rPr>
              <a:t>ROD STŘEDNÍ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86512" y="4357694"/>
            <a:ext cx="2071702" cy="1343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EIN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71868" y="4357694"/>
            <a:ext cx="2071702" cy="1343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4.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EINE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286512" y="2643182"/>
            <a:ext cx="2071702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EIN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571868" y="2643182"/>
            <a:ext cx="2071702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dirty="0" smtClean="0">
                <a:latin typeface="Calibri" pitchFamily="34" charset="0"/>
              </a:rPr>
              <a:t>1. PÁD      </a:t>
            </a:r>
            <a:r>
              <a:rPr lang="cs-CZ" sz="3600" dirty="0" smtClean="0">
                <a:solidFill>
                  <a:schemeClr val="tx1"/>
                </a:solidFill>
                <a:latin typeface="Calibri" pitchFamily="34" charset="0"/>
              </a:rPr>
              <a:t>EINE</a:t>
            </a: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CO JSME ZJISTILI? 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endParaRPr lang="cs-CZ" sz="4400" dirty="0" smtClean="0">
              <a:latin typeface="Calibri" pitchFamily="34" charset="0"/>
              <a:cs typeface="Arial" pitchFamily="34" charset="0"/>
            </a:endParaRPr>
          </a:p>
          <a:p>
            <a:r>
              <a:rPr lang="cs-CZ" sz="44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členy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 určité, neurčité </a:t>
            </a:r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se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mění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 ve 4.pádě pouze u rodu </a:t>
            </a:r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mužského </a:t>
            </a:r>
          </a:p>
          <a:p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u rodu </a:t>
            </a:r>
            <a:r>
              <a:rPr lang="cs-CZ" sz="5400" u="sng" dirty="0" smtClean="0">
                <a:latin typeface="Calibri" pitchFamily="34" charset="0"/>
                <a:cs typeface="Arial" pitchFamily="34" charset="0"/>
              </a:rPr>
              <a:t>ženského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 a </a:t>
            </a:r>
            <a:r>
              <a:rPr lang="cs-CZ" sz="5400" u="sng" dirty="0" smtClean="0">
                <a:latin typeface="Calibri" pitchFamily="34" charset="0"/>
                <a:cs typeface="Arial" pitchFamily="34" charset="0"/>
              </a:rPr>
              <a:t>středního</a:t>
            </a:r>
            <a:r>
              <a:rPr lang="cs-CZ" sz="5400" dirty="0" smtClean="0">
                <a:latin typeface="Calibri" pitchFamily="34" charset="0"/>
                <a:cs typeface="Arial" pitchFamily="34" charset="0"/>
              </a:rPr>
              <a:t> platí – </a:t>
            </a:r>
            <a:r>
              <a:rPr lang="cs-CZ" sz="54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1.pád = 4.pád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PROCVIČ SI 4.PÁD: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der </a:t>
            </a:r>
            <a:r>
              <a:rPr lang="cs-CZ" sz="4000" dirty="0" err="1" smtClean="0">
                <a:latin typeface="Calibri" pitchFamily="34" charset="0"/>
              </a:rPr>
              <a:t>Computer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die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Maus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Auto</a:t>
            </a:r>
          </a:p>
          <a:p>
            <a:r>
              <a:rPr lang="cs-CZ" sz="4000" dirty="0" smtClean="0">
                <a:latin typeface="Calibri" pitchFamily="34" charset="0"/>
              </a:rPr>
              <a:t>der </a:t>
            </a:r>
            <a:r>
              <a:rPr lang="cs-CZ" sz="4000" dirty="0" err="1" smtClean="0">
                <a:latin typeface="Calibri" pitchFamily="34" charset="0"/>
              </a:rPr>
              <a:t>Hund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ein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Bruder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eine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Mutter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ein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Handy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latin typeface="Calibri" pitchFamily="34" charset="0"/>
              </a:rPr>
              <a:t> den </a:t>
            </a:r>
            <a:r>
              <a:rPr lang="cs-CZ" sz="4000" dirty="0" err="1" smtClean="0">
                <a:latin typeface="Calibri" pitchFamily="34" charset="0"/>
              </a:rPr>
              <a:t>Computer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Maus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das</a:t>
            </a:r>
            <a:r>
              <a:rPr lang="cs-CZ" sz="4000" dirty="0" smtClean="0">
                <a:latin typeface="Calibri" pitchFamily="34" charset="0"/>
              </a:rPr>
              <a:t> Auto</a:t>
            </a:r>
          </a:p>
          <a:p>
            <a:r>
              <a:rPr lang="cs-CZ" sz="4000" dirty="0" smtClean="0">
                <a:latin typeface="Calibri" pitchFamily="34" charset="0"/>
              </a:rPr>
              <a:t> den </a:t>
            </a:r>
            <a:r>
              <a:rPr lang="cs-CZ" sz="4000" dirty="0" err="1" smtClean="0">
                <a:latin typeface="Calibri" pitchFamily="34" charset="0"/>
              </a:rPr>
              <a:t>Hund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einen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Bruder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Mutter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Handy</a:t>
            </a: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tx1"/>
                </a:solidFill>
                <a:latin typeface="Calibri" pitchFamily="34" charset="0"/>
              </a:rPr>
              <a:t>DOPLŇ NEURČITÝ ČLEN VE 4.PÁDĚ :</a:t>
            </a:r>
            <a:endParaRPr lang="cs-CZ" sz="4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>
            <a:normAutofit fontScale="85000" lnSpcReduction="10000"/>
          </a:bodyPr>
          <a:lstStyle/>
          <a:p>
            <a:r>
              <a:rPr lang="cs-CZ" sz="4800" dirty="0" err="1" smtClean="0">
                <a:latin typeface="Calibri" pitchFamily="34" charset="0"/>
              </a:rPr>
              <a:t>Ich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bekomme</a:t>
            </a:r>
            <a:r>
              <a:rPr lang="cs-CZ" sz="4800" dirty="0" smtClean="0">
                <a:latin typeface="Calibri" pitchFamily="34" charset="0"/>
              </a:rPr>
              <a:t> …… Blume. </a:t>
            </a:r>
          </a:p>
          <a:p>
            <a:r>
              <a:rPr lang="cs-CZ" sz="4800" dirty="0" err="1" smtClean="0">
                <a:latin typeface="Calibri" pitchFamily="34" charset="0"/>
              </a:rPr>
              <a:t>Ich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bekomme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eine</a:t>
            </a:r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800" dirty="0" smtClean="0">
                <a:latin typeface="Calibri" pitchFamily="34" charset="0"/>
              </a:rPr>
              <a:t>Blume.</a:t>
            </a:r>
          </a:p>
          <a:p>
            <a:r>
              <a:rPr lang="cs-CZ" sz="4800" dirty="0" err="1" smtClean="0">
                <a:latin typeface="Calibri" pitchFamily="34" charset="0"/>
              </a:rPr>
              <a:t>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kauft</a:t>
            </a:r>
            <a:r>
              <a:rPr lang="cs-CZ" sz="4800" dirty="0" smtClean="0">
                <a:latin typeface="Calibri" pitchFamily="34" charset="0"/>
              </a:rPr>
              <a:t> …… Heft </a:t>
            </a:r>
            <a:r>
              <a:rPr lang="cs-CZ" sz="4800" dirty="0" err="1" smtClean="0">
                <a:latin typeface="Calibri" pitchFamily="34" charset="0"/>
              </a:rPr>
              <a:t>und</a:t>
            </a:r>
            <a:r>
              <a:rPr lang="cs-CZ" sz="4800" dirty="0" smtClean="0">
                <a:latin typeface="Calibri" pitchFamily="34" charset="0"/>
              </a:rPr>
              <a:t> …… Kuli.</a:t>
            </a:r>
          </a:p>
          <a:p>
            <a:r>
              <a:rPr lang="cs-CZ" sz="4800" dirty="0" err="1" smtClean="0">
                <a:latin typeface="Calibri" pitchFamily="34" charset="0"/>
              </a:rPr>
              <a:t>Er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latin typeface="Calibri" pitchFamily="34" charset="0"/>
              </a:rPr>
              <a:t>kauft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ein</a:t>
            </a:r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800" dirty="0" smtClean="0">
                <a:latin typeface="Calibri" pitchFamily="34" charset="0"/>
              </a:rPr>
              <a:t>Heft </a:t>
            </a:r>
            <a:r>
              <a:rPr lang="cs-CZ" sz="4800" dirty="0" err="1" smtClean="0">
                <a:latin typeface="Calibri" pitchFamily="34" charset="0"/>
              </a:rPr>
              <a:t>und</a:t>
            </a:r>
            <a:r>
              <a:rPr lang="cs-CZ" sz="4800" dirty="0" smtClean="0">
                <a:latin typeface="Calibri" pitchFamily="34" charset="0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</a:rPr>
              <a:t>einen</a:t>
            </a:r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cs-CZ" sz="4800" dirty="0" smtClean="0">
                <a:latin typeface="Calibri" pitchFamily="34" charset="0"/>
              </a:rPr>
              <a:t>Kuli.</a:t>
            </a:r>
          </a:p>
          <a:p>
            <a:r>
              <a:rPr lang="cs-CZ" sz="4800" dirty="0" err="1" smtClean="0">
                <a:latin typeface="Calibri" pitchFamily="34" charset="0"/>
                <a:cs typeface="Arial"/>
              </a:rPr>
              <a:t>Wir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haben</a:t>
            </a:r>
            <a:r>
              <a:rPr lang="cs-CZ" sz="4800" dirty="0" smtClean="0">
                <a:latin typeface="Calibri" pitchFamily="34" charset="0"/>
                <a:cs typeface="Arial"/>
              </a:rPr>
              <a:t> …… </a:t>
            </a:r>
            <a:r>
              <a:rPr lang="cs-CZ" sz="4800" dirty="0" err="1" smtClean="0">
                <a:latin typeface="Calibri" pitchFamily="34" charset="0"/>
                <a:cs typeface="Arial"/>
              </a:rPr>
              <a:t>Schere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und</a:t>
            </a:r>
            <a:r>
              <a:rPr lang="cs-CZ" sz="4800" dirty="0" smtClean="0">
                <a:latin typeface="Calibri" pitchFamily="34" charset="0"/>
                <a:cs typeface="Arial"/>
              </a:rPr>
              <a:t> …… </a:t>
            </a:r>
            <a:r>
              <a:rPr lang="cs-CZ" sz="4800" dirty="0" err="1" smtClean="0">
                <a:latin typeface="Calibri" pitchFamily="34" charset="0"/>
                <a:cs typeface="Arial"/>
              </a:rPr>
              <a:t>Buch</a:t>
            </a:r>
            <a:r>
              <a:rPr lang="cs-CZ" sz="4800" dirty="0" smtClean="0">
                <a:latin typeface="Calibri" pitchFamily="34" charset="0"/>
                <a:cs typeface="Arial"/>
              </a:rPr>
              <a:t>.</a:t>
            </a:r>
          </a:p>
          <a:p>
            <a:r>
              <a:rPr lang="cs-CZ" sz="4800" dirty="0" err="1" smtClean="0">
                <a:latin typeface="Calibri" pitchFamily="34" charset="0"/>
                <a:cs typeface="Arial"/>
              </a:rPr>
              <a:t>Wir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haben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  <a:cs typeface="Arial"/>
              </a:rPr>
              <a:t>eine</a:t>
            </a:r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Schere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und</a:t>
            </a:r>
            <a:r>
              <a:rPr lang="cs-CZ" sz="4800" dirty="0" smtClean="0"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  <a:latin typeface="Calibri" pitchFamily="34" charset="0"/>
                <a:cs typeface="Arial"/>
              </a:rPr>
              <a:t>ein</a:t>
            </a:r>
            <a:r>
              <a:rPr lang="cs-CZ" sz="4800" dirty="0" smtClean="0">
                <a:solidFill>
                  <a:srgbClr val="FF0000"/>
                </a:solidFill>
                <a:latin typeface="Calibri" pitchFamily="34" charset="0"/>
                <a:cs typeface="Arial"/>
              </a:rPr>
              <a:t> </a:t>
            </a:r>
            <a:r>
              <a:rPr lang="cs-CZ" sz="4800" dirty="0" err="1" smtClean="0">
                <a:latin typeface="Calibri" pitchFamily="34" charset="0"/>
                <a:cs typeface="Arial"/>
              </a:rPr>
              <a:t>Buch</a:t>
            </a:r>
            <a:r>
              <a:rPr lang="cs-CZ" sz="4800" dirty="0" smtClean="0">
                <a:latin typeface="Calibri" pitchFamily="34" charset="0"/>
                <a:cs typeface="Arial"/>
              </a:rPr>
              <a:t>.</a:t>
            </a:r>
            <a:endParaRPr lang="cs-CZ" sz="4800" dirty="0" smtClean="0">
              <a:latin typeface="Calibri" pitchFamily="34" charset="0"/>
            </a:endParaRPr>
          </a:p>
          <a:p>
            <a:pPr>
              <a:buNone/>
            </a:pPr>
            <a:endParaRPr lang="cs-CZ" sz="4800" dirty="0" smtClean="0">
              <a:latin typeface="Calibri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TVOŘ VĚTY: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77500" lnSpcReduction="20000"/>
          </a:bodyPr>
          <a:lstStyle/>
          <a:p>
            <a:r>
              <a:rPr lang="cs-CZ" sz="4000" dirty="0" err="1" smtClean="0">
                <a:latin typeface="Calibri" pitchFamily="34" charset="0"/>
              </a:rPr>
              <a:t>ich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kaufen</a:t>
            </a:r>
            <a:r>
              <a:rPr lang="cs-CZ" sz="4000" dirty="0" smtClean="0">
                <a:latin typeface="Calibri" pitchFamily="34" charset="0"/>
              </a:rPr>
              <a:t> - </a:t>
            </a:r>
            <a:r>
              <a:rPr lang="cs-CZ" sz="4000" dirty="0" err="1" smtClean="0">
                <a:latin typeface="Calibri" pitchFamily="34" charset="0"/>
              </a:rPr>
              <a:t>Katze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ihr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bekommen</a:t>
            </a:r>
            <a:r>
              <a:rPr lang="cs-CZ" sz="4000" dirty="0" smtClean="0">
                <a:latin typeface="Calibri" pitchFamily="34" charset="0"/>
              </a:rPr>
              <a:t> - </a:t>
            </a:r>
            <a:r>
              <a:rPr lang="cs-CZ" sz="4000" dirty="0" err="1" smtClean="0">
                <a:latin typeface="Calibri" pitchFamily="34" charset="0"/>
              </a:rPr>
              <a:t>Hund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er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haben</a:t>
            </a:r>
            <a:r>
              <a:rPr lang="cs-CZ" sz="4000" dirty="0" smtClean="0">
                <a:latin typeface="Calibri" pitchFamily="34" charset="0"/>
              </a:rPr>
              <a:t> - </a:t>
            </a:r>
            <a:r>
              <a:rPr lang="cs-CZ" sz="4000" dirty="0" err="1" smtClean="0">
                <a:latin typeface="Calibri" pitchFamily="34" charset="0"/>
              </a:rPr>
              <a:t>Freund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Sie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malen</a:t>
            </a:r>
            <a:r>
              <a:rPr lang="cs-CZ" sz="4000" dirty="0" smtClean="0">
                <a:latin typeface="Calibri" pitchFamily="34" charset="0"/>
              </a:rPr>
              <a:t> - </a:t>
            </a:r>
            <a:r>
              <a:rPr lang="cs-CZ" sz="4000" dirty="0" err="1" smtClean="0">
                <a:latin typeface="Calibri" pitchFamily="34" charset="0"/>
              </a:rPr>
              <a:t>Haus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err="1" smtClean="0">
                <a:latin typeface="Calibri" pitchFamily="34" charset="0"/>
              </a:rPr>
              <a:t>du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fotografieren</a:t>
            </a:r>
            <a:r>
              <a:rPr lang="cs-CZ" sz="4000" dirty="0" smtClean="0">
                <a:latin typeface="Calibri" pitchFamily="34" charset="0"/>
              </a:rPr>
              <a:t> - Blume</a:t>
            </a:r>
          </a:p>
          <a:p>
            <a:r>
              <a:rPr lang="cs-CZ" sz="4000" dirty="0" err="1" smtClean="0">
                <a:latin typeface="Calibri" pitchFamily="34" charset="0"/>
              </a:rPr>
              <a:t>wir</a:t>
            </a:r>
            <a:r>
              <a:rPr lang="cs-CZ" sz="4000" dirty="0" smtClean="0">
                <a:latin typeface="Calibri" pitchFamily="34" charset="0"/>
              </a:rPr>
              <a:t> – </a:t>
            </a:r>
            <a:r>
              <a:rPr lang="cs-CZ" sz="4000" dirty="0" err="1" smtClean="0">
                <a:latin typeface="Calibri" pitchFamily="34" charset="0"/>
              </a:rPr>
              <a:t>bekommen</a:t>
            </a:r>
            <a:r>
              <a:rPr lang="cs-CZ" sz="4000" dirty="0" smtClean="0">
                <a:latin typeface="Calibri" pitchFamily="34" charset="0"/>
              </a:rPr>
              <a:t> - </a:t>
            </a:r>
            <a:r>
              <a:rPr lang="cs-CZ" sz="4000" dirty="0" err="1" smtClean="0">
                <a:latin typeface="Calibri" pitchFamily="34" charset="0"/>
              </a:rPr>
              <a:t>Drucker</a:t>
            </a:r>
            <a:endParaRPr lang="cs-CZ" sz="40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es – </a:t>
            </a:r>
            <a:r>
              <a:rPr lang="cs-CZ" sz="4000" dirty="0" err="1" smtClean="0">
                <a:latin typeface="Calibri" pitchFamily="34" charset="0"/>
              </a:rPr>
              <a:t>kaufen</a:t>
            </a:r>
            <a:r>
              <a:rPr lang="cs-CZ" sz="4000" dirty="0" smtClean="0">
                <a:latin typeface="Calibri" pitchFamily="34" charset="0"/>
              </a:rPr>
              <a:t> - CD</a:t>
            </a:r>
          </a:p>
          <a:p>
            <a:pPr>
              <a:buNone/>
            </a:pPr>
            <a:endParaRPr lang="cs-CZ" sz="40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77500" lnSpcReduction="20000"/>
          </a:bodyPr>
          <a:lstStyle/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Ich</a:t>
            </a:r>
            <a:r>
              <a:rPr lang="cs-CZ" sz="4000" dirty="0" smtClean="0">
                <a:latin typeface="Calibri" pitchFamily="34" charset="0"/>
              </a:rPr>
              <a:t> kaufe </a:t>
            </a:r>
            <a:r>
              <a:rPr lang="cs-CZ" sz="4000" dirty="0" err="1" smtClean="0">
                <a:latin typeface="Calibri" pitchFamily="34" charset="0"/>
              </a:rPr>
              <a:t>eine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Katze</a:t>
            </a:r>
            <a:r>
              <a:rPr lang="cs-CZ" sz="4000" dirty="0" smtClean="0">
                <a:latin typeface="Calibri" pitchFamily="34" charset="0"/>
              </a:rPr>
              <a:t>.</a:t>
            </a: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Ihr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bekommt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einen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Hund</a:t>
            </a:r>
            <a:r>
              <a:rPr lang="cs-CZ" sz="4000" dirty="0" smtClean="0">
                <a:latin typeface="Calibri" pitchFamily="34" charset="0"/>
              </a:rPr>
              <a:t>.</a:t>
            </a: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hat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einen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Freund</a:t>
            </a:r>
            <a:r>
              <a:rPr lang="cs-CZ" sz="4000" dirty="0" smtClean="0">
                <a:latin typeface="Calibri" pitchFamily="34" charset="0"/>
              </a:rPr>
              <a:t>.</a:t>
            </a: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Sie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malen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Haus</a:t>
            </a:r>
            <a:r>
              <a:rPr lang="cs-CZ" sz="4000" dirty="0" smtClean="0">
                <a:latin typeface="Calibri" pitchFamily="34" charset="0"/>
              </a:rPr>
              <a:t>.</a:t>
            </a: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Du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fotografierst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eine</a:t>
            </a:r>
            <a:r>
              <a:rPr lang="cs-CZ" sz="4000" dirty="0" smtClean="0">
                <a:latin typeface="Calibri" pitchFamily="34" charset="0"/>
              </a:rPr>
              <a:t> Blume.</a:t>
            </a: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Wir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bekommen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einen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Drucker</a:t>
            </a:r>
            <a:r>
              <a:rPr lang="cs-CZ" sz="4000" dirty="0" smtClean="0">
                <a:latin typeface="Calibri" pitchFamily="34" charset="0"/>
              </a:rPr>
              <a:t>.</a:t>
            </a:r>
          </a:p>
          <a:p>
            <a:r>
              <a:rPr lang="cs-CZ" sz="4000" dirty="0" smtClean="0">
                <a:latin typeface="Calibri" pitchFamily="34" charset="0"/>
              </a:rPr>
              <a:t> Es </a:t>
            </a:r>
            <a:r>
              <a:rPr lang="cs-CZ" sz="4000" dirty="0" err="1" smtClean="0">
                <a:latin typeface="Calibri" pitchFamily="34" charset="0"/>
              </a:rPr>
              <a:t>kauft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eine</a:t>
            </a:r>
            <a:r>
              <a:rPr lang="cs-CZ" sz="4000" dirty="0" smtClean="0">
                <a:latin typeface="Calibri" pitchFamily="34" charset="0"/>
              </a:rPr>
              <a:t> CD.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CO KDO KUPUJE?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55000" lnSpcReduction="20000"/>
          </a:bodyPr>
          <a:lstStyle/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Klara</a:t>
            </a:r>
            <a:r>
              <a:rPr lang="cs-CZ" sz="4400" dirty="0" smtClean="0">
                <a:latin typeface="Calibri" pitchFamily="34" charset="0"/>
              </a:rPr>
              <a:t> – </a:t>
            </a:r>
            <a:r>
              <a:rPr lang="cs-CZ" sz="4400" dirty="0" err="1" smtClean="0">
                <a:latin typeface="Calibri" pitchFamily="34" charset="0"/>
              </a:rPr>
              <a:t>Computer</a:t>
            </a:r>
            <a:endParaRPr lang="cs-CZ" sz="4400" dirty="0" smtClean="0">
              <a:latin typeface="Calibri" pitchFamily="34" charset="0"/>
            </a:endParaRP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Paul – Tastatur</a:t>
            </a: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Lukas</a:t>
            </a:r>
            <a:r>
              <a:rPr lang="cs-CZ" sz="4400" dirty="0" smtClean="0">
                <a:latin typeface="Calibri" pitchFamily="34" charset="0"/>
              </a:rPr>
              <a:t>  - </a:t>
            </a:r>
            <a:r>
              <a:rPr lang="cs-CZ" sz="4400" dirty="0" err="1" smtClean="0">
                <a:latin typeface="Calibri" pitchFamily="34" charset="0"/>
              </a:rPr>
              <a:t>Maus</a:t>
            </a:r>
            <a:endParaRPr lang="cs-CZ" sz="4400" dirty="0" smtClean="0">
              <a:latin typeface="Calibri" pitchFamily="34" charset="0"/>
            </a:endParaRP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Tom – </a:t>
            </a:r>
            <a:r>
              <a:rPr lang="cs-CZ" sz="4400" dirty="0" err="1" smtClean="0">
                <a:latin typeface="Calibri" pitchFamily="34" charset="0"/>
              </a:rPr>
              <a:t>Bildschirm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Anna – Auto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ich</a:t>
            </a:r>
            <a:r>
              <a:rPr lang="cs-CZ" sz="4400" dirty="0" smtClean="0">
                <a:latin typeface="Calibri" pitchFamily="34" charset="0"/>
              </a:rPr>
              <a:t> – </a:t>
            </a:r>
            <a:r>
              <a:rPr lang="cs-CZ" sz="4400" dirty="0" err="1" smtClean="0">
                <a:latin typeface="Calibri" pitchFamily="34" charset="0"/>
              </a:rPr>
              <a:t>Handy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55000" lnSpcReduction="20000"/>
          </a:bodyPr>
          <a:lstStyle/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Klara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kauft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Computer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Paul </a:t>
            </a:r>
            <a:r>
              <a:rPr lang="cs-CZ" sz="4400" dirty="0" err="1" smtClean="0">
                <a:latin typeface="Calibri" pitchFamily="34" charset="0"/>
              </a:rPr>
              <a:t>kauft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</a:t>
            </a:r>
            <a:r>
              <a:rPr lang="cs-CZ" sz="4400" dirty="0" smtClean="0">
                <a:latin typeface="Calibri" pitchFamily="34" charset="0"/>
              </a:rPr>
              <a:t> Tastatur.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Lukas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kauft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Maus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Tom </a:t>
            </a:r>
            <a:r>
              <a:rPr lang="cs-CZ" sz="4400" dirty="0" err="1" smtClean="0">
                <a:latin typeface="Calibri" pitchFamily="34" charset="0"/>
              </a:rPr>
              <a:t>kauft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Bildschirm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Anna </a:t>
            </a:r>
            <a:r>
              <a:rPr lang="cs-CZ" sz="4400" dirty="0" err="1" smtClean="0">
                <a:latin typeface="Calibri" pitchFamily="34" charset="0"/>
              </a:rPr>
              <a:t>kauft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</a:t>
            </a:r>
            <a:r>
              <a:rPr lang="cs-CZ" sz="4400" dirty="0" smtClean="0">
                <a:latin typeface="Calibri" pitchFamily="34" charset="0"/>
              </a:rPr>
              <a:t> Auto.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Ich</a:t>
            </a:r>
            <a:r>
              <a:rPr lang="cs-CZ" sz="4400" dirty="0" smtClean="0">
                <a:latin typeface="Calibri" pitchFamily="34" charset="0"/>
              </a:rPr>
              <a:t> kaufe </a:t>
            </a:r>
            <a:r>
              <a:rPr lang="cs-CZ" sz="4400" dirty="0" err="1" smtClean="0">
                <a:latin typeface="Calibri" pitchFamily="34" charset="0"/>
              </a:rPr>
              <a:t>ein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Handy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CO KDO MÁ?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55000" lnSpcReduction="20000"/>
          </a:bodyPr>
          <a:lstStyle/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Peter – </a:t>
            </a:r>
            <a:r>
              <a:rPr lang="cs-CZ" sz="4400" dirty="0" err="1" smtClean="0">
                <a:latin typeface="Calibri" pitchFamily="34" charset="0"/>
              </a:rPr>
              <a:t>Bleistift</a:t>
            </a:r>
            <a:endParaRPr lang="cs-CZ" sz="4400" dirty="0" smtClean="0">
              <a:latin typeface="Calibri" pitchFamily="34" charset="0"/>
            </a:endParaRP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Petra – Heft</a:t>
            </a: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Lisa</a:t>
            </a:r>
            <a:r>
              <a:rPr lang="cs-CZ" sz="4400" dirty="0" smtClean="0">
                <a:latin typeface="Calibri" pitchFamily="34" charset="0"/>
              </a:rPr>
              <a:t>  - </a:t>
            </a:r>
            <a:r>
              <a:rPr lang="cs-CZ" sz="4400" dirty="0" err="1" smtClean="0">
                <a:latin typeface="Calibri" pitchFamily="34" charset="0"/>
              </a:rPr>
              <a:t>Schwester</a:t>
            </a:r>
            <a:endParaRPr lang="cs-CZ" sz="4400" dirty="0" smtClean="0">
              <a:latin typeface="Calibri" pitchFamily="34" charset="0"/>
            </a:endParaRP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Tim</a:t>
            </a:r>
            <a:r>
              <a:rPr lang="cs-CZ" sz="4400" dirty="0" smtClean="0">
                <a:latin typeface="Calibri" pitchFamily="34" charset="0"/>
              </a:rPr>
              <a:t> –  </a:t>
            </a:r>
            <a:r>
              <a:rPr lang="cs-CZ" sz="4400" dirty="0" err="1" smtClean="0">
                <a:latin typeface="Calibri" pitchFamily="34" charset="0"/>
              </a:rPr>
              <a:t>Freund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Andrea – </a:t>
            </a:r>
            <a:r>
              <a:rPr lang="cs-CZ" sz="4400" dirty="0" err="1" smtClean="0">
                <a:latin typeface="Calibri" pitchFamily="34" charset="0"/>
              </a:rPr>
              <a:t>Lineal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du</a:t>
            </a:r>
            <a:r>
              <a:rPr lang="cs-CZ" sz="4400" dirty="0" smtClean="0">
                <a:latin typeface="Calibri" pitchFamily="34" charset="0"/>
              </a:rPr>
              <a:t> – </a:t>
            </a:r>
            <a:r>
              <a:rPr lang="cs-CZ" sz="4400" dirty="0" err="1" smtClean="0">
                <a:latin typeface="Calibri" pitchFamily="34" charset="0"/>
              </a:rPr>
              <a:t>Buch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55000" lnSpcReduction="20000"/>
          </a:bodyPr>
          <a:lstStyle/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 Peter </a:t>
            </a:r>
            <a:r>
              <a:rPr lang="cs-CZ" sz="4400" dirty="0" err="1" smtClean="0">
                <a:latin typeface="Calibri" pitchFamily="34" charset="0"/>
              </a:rPr>
              <a:t>hat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Bleistift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Petra </a:t>
            </a:r>
            <a:r>
              <a:rPr lang="cs-CZ" sz="4400" dirty="0" err="1" smtClean="0">
                <a:latin typeface="Calibri" pitchFamily="34" charset="0"/>
              </a:rPr>
              <a:t>hat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</a:t>
            </a:r>
            <a:r>
              <a:rPr lang="cs-CZ" sz="4400" dirty="0" smtClean="0">
                <a:latin typeface="Calibri" pitchFamily="34" charset="0"/>
              </a:rPr>
              <a:t> Heft.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Lisa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hat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Schwester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Tim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smtClean="0">
                <a:latin typeface="Calibri" pitchFamily="34" charset="0"/>
              </a:rPr>
              <a:t>hat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Freund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Andrea </a:t>
            </a:r>
            <a:r>
              <a:rPr lang="cs-CZ" sz="4400" dirty="0" err="1" smtClean="0">
                <a:latin typeface="Calibri" pitchFamily="34" charset="0"/>
              </a:rPr>
              <a:t>hat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Lineal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Du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hast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Buch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7467600" cy="78581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CO KDO DOSTANE?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70CAD6"/>
          </a:solidFill>
        </p:spPr>
        <p:txBody>
          <a:bodyPr>
            <a:normAutofit fontScale="47500" lnSpcReduction="20000"/>
          </a:bodyPr>
          <a:lstStyle/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Mario – Kuli</a:t>
            </a: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Adam – </a:t>
            </a:r>
            <a:r>
              <a:rPr lang="cs-CZ" sz="4400" dirty="0" err="1" smtClean="0">
                <a:latin typeface="Calibri" pitchFamily="34" charset="0"/>
              </a:rPr>
              <a:t>Tasche</a:t>
            </a:r>
            <a:endParaRPr lang="cs-CZ" sz="4400" dirty="0" smtClean="0">
              <a:latin typeface="Calibri" pitchFamily="34" charset="0"/>
            </a:endParaRP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Leo  - </a:t>
            </a:r>
            <a:r>
              <a:rPr lang="cs-CZ" sz="4400" dirty="0" err="1" smtClean="0">
                <a:latin typeface="Calibri" pitchFamily="34" charset="0"/>
              </a:rPr>
              <a:t>Rucksack</a:t>
            </a:r>
            <a:endParaRPr lang="cs-CZ" sz="4400" dirty="0" smtClean="0">
              <a:latin typeface="Calibri" pitchFamily="34" charset="0"/>
            </a:endParaRPr>
          </a:p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Patrick</a:t>
            </a:r>
            <a:r>
              <a:rPr lang="cs-CZ" sz="4400" dirty="0" smtClean="0">
                <a:latin typeface="Calibri" pitchFamily="34" charset="0"/>
              </a:rPr>
              <a:t> –  </a:t>
            </a:r>
            <a:r>
              <a:rPr lang="cs-CZ" sz="4400" dirty="0" err="1" smtClean="0">
                <a:latin typeface="Calibri" pitchFamily="34" charset="0"/>
              </a:rPr>
              <a:t>Maus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Annette</a:t>
            </a:r>
            <a:r>
              <a:rPr lang="cs-CZ" sz="4400" dirty="0" smtClean="0">
                <a:latin typeface="Calibri" pitchFamily="34" charset="0"/>
              </a:rPr>
              <a:t> – </a:t>
            </a:r>
            <a:r>
              <a:rPr lang="cs-CZ" sz="4400" dirty="0" err="1" smtClean="0">
                <a:latin typeface="Calibri" pitchFamily="34" charset="0"/>
              </a:rPr>
              <a:t>Ball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err="1" smtClean="0">
                <a:latin typeface="Calibri" pitchFamily="34" charset="0"/>
              </a:rPr>
              <a:t>ihr</a:t>
            </a:r>
            <a:r>
              <a:rPr lang="cs-CZ" sz="4400" dirty="0" smtClean="0">
                <a:latin typeface="Calibri" pitchFamily="34" charset="0"/>
              </a:rPr>
              <a:t> – </a:t>
            </a:r>
            <a:r>
              <a:rPr lang="cs-CZ" sz="4400" dirty="0" err="1" smtClean="0">
                <a:latin typeface="Calibri" pitchFamily="34" charset="0"/>
              </a:rPr>
              <a:t>Haus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70CAD6"/>
          </a:solidFill>
        </p:spPr>
        <p:txBody>
          <a:bodyPr>
            <a:normAutofit fontScale="47500" lnSpcReduction="20000"/>
          </a:bodyPr>
          <a:lstStyle/>
          <a:p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 Mario </a:t>
            </a:r>
            <a:r>
              <a:rPr lang="cs-CZ" sz="4400" dirty="0" err="1" smtClean="0">
                <a:latin typeface="Calibri" pitchFamily="34" charset="0"/>
              </a:rPr>
              <a:t>bekommt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einen</a:t>
            </a:r>
            <a:r>
              <a:rPr lang="cs-CZ" sz="4400" dirty="0" smtClean="0">
                <a:latin typeface="Calibri" pitchFamily="34" charset="0"/>
              </a:rPr>
              <a:t> Kuli.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Adam </a:t>
            </a:r>
            <a:r>
              <a:rPr lang="cs-CZ" sz="4000" dirty="0" err="1" smtClean="0">
                <a:latin typeface="Calibri" pitchFamily="34" charset="0"/>
              </a:rPr>
              <a:t>bekommt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Tasche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400" dirty="0" smtClean="0">
                <a:latin typeface="Calibri" pitchFamily="34" charset="0"/>
              </a:rPr>
              <a:t>Leo </a:t>
            </a:r>
            <a:r>
              <a:rPr lang="cs-CZ" sz="4400" dirty="0" err="1" smtClean="0">
                <a:latin typeface="Calibri" pitchFamily="34" charset="0"/>
              </a:rPr>
              <a:t>bekommt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Rucksack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Patrick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bekommt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Maus</a:t>
            </a:r>
            <a:r>
              <a:rPr lang="cs-CZ" sz="4400" dirty="0" smtClean="0">
                <a:latin typeface="Calibri" pitchFamily="34" charset="0"/>
              </a:rPr>
              <a:t>.</a:t>
            </a:r>
            <a:endParaRPr lang="cs-CZ" sz="4400" dirty="0" smtClean="0">
              <a:latin typeface="Calibri" pitchFamily="34" charset="0"/>
            </a:endParaRP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Annette</a:t>
            </a:r>
            <a:r>
              <a:rPr lang="cs-CZ" sz="4000" dirty="0" smtClean="0">
                <a:latin typeface="Calibri" pitchFamily="34" charset="0"/>
              </a:rPr>
              <a:t> </a:t>
            </a:r>
            <a:r>
              <a:rPr lang="cs-CZ" sz="4000" dirty="0" err="1" smtClean="0">
                <a:latin typeface="Calibri" pitchFamily="34" charset="0"/>
              </a:rPr>
              <a:t>bekommt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einen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Ball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sz="4400" dirty="0" smtClean="0">
              <a:latin typeface="Calibri" pitchFamily="34" charset="0"/>
            </a:endParaRPr>
          </a:p>
          <a:p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Ihr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bekommt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ein</a:t>
            </a:r>
            <a:r>
              <a:rPr lang="cs-CZ" sz="4400" dirty="0" smtClean="0">
                <a:latin typeface="Calibri" pitchFamily="34" charset="0"/>
              </a:rPr>
              <a:t> </a:t>
            </a:r>
            <a:r>
              <a:rPr lang="cs-CZ" sz="4400" dirty="0" err="1" smtClean="0">
                <a:latin typeface="Calibri" pitchFamily="34" charset="0"/>
              </a:rPr>
              <a:t>Haus</a:t>
            </a:r>
            <a:r>
              <a:rPr lang="cs-CZ" sz="4400" dirty="0" smtClean="0">
                <a:latin typeface="Calibri" pitchFamily="34" charset="0"/>
              </a:rPr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ZVLÁDLI JSTE TO!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1036" name="Picture 12" descr="C:\Documents and Settings\User\Local Settings\Temporary Internet Files\Content.IE5\UX772LDJ\MC9004244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643050"/>
            <a:ext cx="6858048" cy="4714908"/>
          </a:xfrm>
          <a:prstGeom prst="rect">
            <a:avLst/>
          </a:prstGeom>
          <a:solidFill>
            <a:srgbClr val="70CAD6"/>
          </a:solidFill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534400" cy="758952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rgbClr val="002060"/>
                </a:solidFill>
                <a:latin typeface="Calibri" pitchFamily="34" charset="0"/>
              </a:rPr>
              <a:t>ZDROJ</a:t>
            </a:r>
            <a:endParaRPr lang="cs-CZ" sz="4400" dirty="0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solidFill>
            <a:srgbClr val="70CAD6"/>
          </a:solidFill>
        </p:spPr>
        <p:txBody>
          <a:bodyPr/>
          <a:lstStyle/>
          <a:p>
            <a:r>
              <a:rPr lang="cs-CZ" dirty="0" smtClean="0"/>
              <a:t>Obr. </a:t>
            </a:r>
            <a:r>
              <a:rPr lang="cs-CZ" dirty="0" err="1" smtClean="0"/>
              <a:t>smajlíka</a:t>
            </a:r>
            <a:r>
              <a:rPr lang="cs-CZ" dirty="0" smtClean="0"/>
              <a:t> – je dostupný pod licencí Microsoft Office 2007 na Office.</a:t>
            </a:r>
            <a:r>
              <a:rPr lang="cs-CZ" smtClean="0"/>
              <a:t>com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Pokud není uvedeno jinak, vlastní archiv autorky.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908</TotalTime>
  <Words>701</Words>
  <Application>Microsoft Office PowerPoint</Application>
  <PresentationFormat>Předvádění na obrazovce (4:3)</PresentationFormat>
  <Paragraphs>234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Administrativní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SLOVESA + 4.PÁD</vt:lpstr>
      <vt:lpstr>SLOVESA </vt:lpstr>
      <vt:lpstr>4.PÁD = AKKUSATIV </vt:lpstr>
      <vt:lpstr>SLOVESA + 4.PÁD </vt:lpstr>
      <vt:lpstr>SLOVESO </vt:lpstr>
      <vt:lpstr>SLOVESA </vt:lpstr>
      <vt:lpstr>PROCVIČ SI ČASOVÁNÍ:</vt:lpstr>
      <vt:lpstr>PŘELOŽ:</vt:lpstr>
      <vt:lpstr>4.PÁD </vt:lpstr>
      <vt:lpstr>PŘEHLED TVARŮ URČITÝCH ČLENŮ: </vt:lpstr>
      <vt:lpstr>PŘEHLED TVARŮ NEURČITÝCH ČLENŮ: </vt:lpstr>
      <vt:lpstr>CO JSME ZJISTILI? </vt:lpstr>
      <vt:lpstr>PROCVIČ SI 4.PÁD:</vt:lpstr>
      <vt:lpstr>DOPLŇ NEURČITÝ ČLEN VE 4.PÁDĚ :</vt:lpstr>
      <vt:lpstr>TVOŘ VĚTY:</vt:lpstr>
      <vt:lpstr>CO KDO KUPUJE?</vt:lpstr>
      <vt:lpstr>CO KDO MÁ?</vt:lpstr>
      <vt:lpstr>CO KDO DOSTANE?</vt:lpstr>
      <vt:lpstr>ZVLÁDLI JSTE TO!</vt:lpstr>
      <vt:lpstr>ZDROJ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WOCHENTAGE </dc:title>
  <dc:creator>Plockovi</dc:creator>
  <cp:lastModifiedBy>plockova</cp:lastModifiedBy>
  <cp:revision>237</cp:revision>
  <dcterms:created xsi:type="dcterms:W3CDTF">2012-06-10T15:39:28Z</dcterms:created>
  <dcterms:modified xsi:type="dcterms:W3CDTF">2012-11-06T10:35:10Z</dcterms:modified>
</cp:coreProperties>
</file>