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19" r:id="rId2"/>
    <p:sldId id="256" r:id="rId3"/>
    <p:sldId id="281" r:id="rId4"/>
    <p:sldId id="293" r:id="rId5"/>
    <p:sldId id="294" r:id="rId6"/>
    <p:sldId id="295" r:id="rId7"/>
    <p:sldId id="297" r:id="rId8"/>
    <p:sldId id="302" r:id="rId9"/>
    <p:sldId id="301" r:id="rId10"/>
    <p:sldId id="300" r:id="rId11"/>
    <p:sldId id="299" r:id="rId12"/>
    <p:sldId id="298" r:id="rId13"/>
    <p:sldId id="258" r:id="rId14"/>
    <p:sldId id="314" r:id="rId15"/>
    <p:sldId id="312" r:id="rId16"/>
    <p:sldId id="313" r:id="rId17"/>
    <p:sldId id="315" r:id="rId18"/>
    <p:sldId id="316" r:id="rId19"/>
    <p:sldId id="317" r:id="rId20"/>
    <p:sldId id="279" r:id="rId21"/>
    <p:sldId id="318" r:id="rId22"/>
    <p:sldId id="309" r:id="rId23"/>
    <p:sldId id="31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</a:t>
            </a:r>
            <a:r>
              <a:rPr lang="cs-CZ" sz="1700" dirty="0" smtClean="0">
                <a:latin typeface="Calibri" pitchFamily="34" charset="0"/>
              </a:rPr>
              <a:t>VY_22_INOVACE_26_2_ZAHLEN </a:t>
            </a:r>
            <a:r>
              <a:rPr lang="cs-CZ" sz="1700" dirty="0" smtClean="0">
                <a:latin typeface="Calibri" pitchFamily="34" charset="0"/>
              </a:rPr>
              <a:t>20 - 100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Miroslava </a:t>
            </a:r>
            <a:r>
              <a:rPr lang="cs-CZ" sz="1700" dirty="0" err="1" smtClean="0">
                <a:latin typeface="Calibri" pitchFamily="34" charset="0"/>
              </a:rPr>
              <a:t>Plocková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oblast/Předmět/Téma: Jazyk a jazyková komunikace / Německý jazyk / ZAHLEN 20 - 100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</a:t>
            </a:r>
            <a:r>
              <a:rPr lang="cs-CZ" sz="1700" dirty="0">
                <a:latin typeface="Calibri" pitchFamily="34" charset="0"/>
              </a:rPr>
              <a:t>učebního </a:t>
            </a:r>
            <a:r>
              <a:rPr lang="cs-CZ" sz="17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 Žáci si osvojí slovní zásobou daného tématu. Naučí se tvořit čísla větší než 20 – nejprve desítky, poté i jednotky. Procvičí si tvoření těchto číslovek.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</a:t>
            </a:r>
            <a:r>
              <a:rPr lang="cs-CZ" sz="1700" dirty="0">
                <a:latin typeface="Calibri" pitchFamily="34" charset="0"/>
              </a:rPr>
              <a:t>ve třídě</a:t>
            </a:r>
            <a:r>
              <a:rPr lang="cs-CZ" sz="1700" dirty="0" smtClean="0">
                <a:latin typeface="Calibri" pitchFamily="34" charset="0"/>
              </a:rPr>
              <a:t>: VI.B</a:t>
            </a: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</a:t>
            </a:r>
            <a:r>
              <a:rPr lang="cs-CZ" sz="1700" dirty="0">
                <a:latin typeface="Calibri" pitchFamily="34" charset="0"/>
              </a:rPr>
              <a:t>ověření</a:t>
            </a:r>
            <a:r>
              <a:rPr lang="cs-CZ" sz="1700" dirty="0" smtClean="0">
                <a:latin typeface="Calibri" pitchFamily="34" charset="0"/>
              </a:rPr>
              <a:t>: </a:t>
            </a:r>
            <a:r>
              <a:rPr lang="cs-CZ" sz="1700" dirty="0" smtClean="0">
                <a:latin typeface="Calibri" pitchFamily="34" charset="0"/>
              </a:rPr>
              <a:t>8.11.2012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1700" dirty="0">
                <a:latin typeface="Calibri" pitchFamily="34" charset="0"/>
              </a:rPr>
              <a:t>výše uvedený materiál jsem ověřil(a) 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</a:t>
            </a:r>
            <a:r>
              <a:rPr lang="cs-CZ" sz="1700" dirty="0">
                <a:latin typeface="Calibri" pitchFamily="34" charset="0"/>
              </a:rPr>
              <a:t>výuce a provedl(a) o tom zápis do </a:t>
            </a:r>
            <a:r>
              <a:rPr lang="cs-CZ" sz="17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</a:t>
            </a:r>
            <a:r>
              <a:rPr lang="cs-CZ" sz="1400" smtClean="0">
                <a:latin typeface="Calibri" pitchFamily="34" charset="0"/>
              </a:rPr>
              <a:t>:  </a:t>
            </a:r>
            <a:r>
              <a:rPr lang="cs-CZ" sz="1400" smtClean="0">
                <a:latin typeface="Calibri" pitchFamily="34" charset="0"/>
              </a:rPr>
              <a:t>8.11.2012 </a:t>
            </a:r>
            <a:r>
              <a:rPr lang="cs-CZ" sz="1400" dirty="0" smtClean="0">
                <a:latin typeface="Calibri" pitchFamily="34" charset="0"/>
              </a:rPr>
              <a:t>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DIE ZAHLEN 20 - 100</a:t>
            </a:r>
            <a:r>
              <a:rPr lang="cs-CZ" sz="6000" dirty="0" smtClean="0">
                <a:latin typeface="Calibri" pitchFamily="34" charset="0"/>
              </a:rPr>
              <a:t> </a:t>
            </a:r>
            <a:endParaRPr lang="cs-CZ" sz="6000" dirty="0"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Čísla 20 – 100 (0. lekce)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POJĎME SI JE VYJMENOVAT: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20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zwanzig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30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drei</a:t>
            </a:r>
            <a:r>
              <a:rPr lang="cs-CZ" sz="4400" dirty="0" err="1" smtClean="0">
                <a:latin typeface="Calibri" pitchFamily="34" charset="0"/>
                <a:cs typeface="Arial"/>
              </a:rPr>
              <a:t>ßig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40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vierzig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50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f</a:t>
            </a:r>
            <a:r>
              <a:rPr lang="cs-CZ" sz="4400" dirty="0" err="1" smtClean="0">
                <a:latin typeface="Calibri" pitchFamily="34" charset="0"/>
                <a:cs typeface="Arial"/>
              </a:rPr>
              <a:t>ünfz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60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sechzig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70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siebzig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80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achtzig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90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neunzig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100 –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hundert</a:t>
            </a: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DVACET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500" dirty="0" err="1" smtClean="0">
                <a:latin typeface="Calibri" pitchFamily="34" charset="0"/>
              </a:rPr>
              <a:t>zwanzig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2" descr="C:\Documents and Settings\User\Local Settings\Temporary Internet Files\Content.IE5\721UGI6M\MC90043014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357430"/>
            <a:ext cx="3000396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TŘICET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drei</a:t>
            </a:r>
            <a:r>
              <a:rPr lang="cs-CZ" sz="7800" dirty="0" err="1" smtClean="0">
                <a:latin typeface="Calibri" pitchFamily="34" charset="0"/>
                <a:cs typeface="Arial"/>
              </a:rPr>
              <a:t>ßig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3" descr="C:\Documents and Settings\User\Local Settings\Temporary Internet Files\Content.IE5\UX772LDJ\MC90043015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29191" y="2357430"/>
            <a:ext cx="3500462" cy="31432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ČTYŘICET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vierzig</a:t>
            </a:r>
            <a:endParaRPr lang="cs-CZ" sz="78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074" name="Picture 2" descr="C:\Documents and Settings\User\Local Settings\Temporary Internet Files\Content.IE5\O529PB5B\MC90043020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285992"/>
            <a:ext cx="3071834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PADESÁT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f</a:t>
            </a:r>
            <a:r>
              <a:rPr lang="cs-CZ" sz="7800" dirty="0" err="1" smtClean="0">
                <a:latin typeface="Calibri" pitchFamily="34" charset="0"/>
                <a:cs typeface="Arial"/>
              </a:rPr>
              <a:t>ünfzig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4098" name="Picture 2" descr="C:\Documents and Settings\User\Local Settings\Temporary Internet Files\Content.IE5\C4LHX0DG\MC90043016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143116"/>
            <a:ext cx="3429024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ŠEDESÁT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sechzig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5124" name="Picture 4" descr="C:\Documents and Settings\User\Local Settings\Temporary Internet Files\Content.IE5\721UGI6M\MC90043016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786058"/>
            <a:ext cx="3357586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SEDMDESÁT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siebzig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2" descr="C:\Documents and Settings\User\Local Settings\Temporary Internet Files\Content.IE5\UX772LDJ\MC90043016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214554"/>
            <a:ext cx="3429024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OSMDESÁT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achtzig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2" descr="C:\Documents and Settings\User\Local Settings\Temporary Internet Files\Content.IE5\IVP4VMDY\MC9004301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57752" y="2214554"/>
            <a:ext cx="3571900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DEVADESÁT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500" dirty="0" err="1" smtClean="0">
                <a:latin typeface="Calibri" pitchFamily="34" charset="0"/>
              </a:rPr>
              <a:t>neunzig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8194" name="Picture 2" descr="C:\Documents and Settings\User\Local Settings\Temporary Internet Files\Content.IE5\UX772LDJ\MC90043017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428868"/>
            <a:ext cx="3000395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STO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hundert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2" descr="C:\Documents and Settings\User\Local Settings\Temporary Internet Files\Content.IE5\UX772LDJ\MC90034508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285992"/>
            <a:ext cx="3786214" cy="34290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7200" dirty="0" smtClean="0">
                <a:latin typeface="Calibri" pitchFamily="34" charset="0"/>
              </a:rPr>
              <a:t>čísla píšeme s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malým</a:t>
            </a:r>
            <a:r>
              <a:rPr lang="cs-CZ" sz="7200" dirty="0" smtClean="0">
                <a:latin typeface="Calibri" pitchFamily="34" charset="0"/>
              </a:rPr>
              <a:t> počátečním písmenem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7200" dirty="0" smtClean="0">
                <a:latin typeface="Calibri" pitchFamily="34" charset="0"/>
              </a:rPr>
              <a:t>čísla se tvoří skládáním, a proto je píšeme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dohromady</a:t>
            </a:r>
            <a:endParaRPr lang="cs-CZ" sz="72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alibri" pitchFamily="34" charset="0"/>
              </a:rPr>
              <a:t> čísla 20 -100 (desítky) se tvoří příponou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– </a:t>
            </a:r>
            <a:r>
              <a:rPr lang="cs-CZ" sz="5400" dirty="0" err="1" smtClean="0">
                <a:solidFill>
                  <a:srgbClr val="FF0000"/>
                </a:solidFill>
                <a:latin typeface="Calibri" pitchFamily="34" charset="0"/>
              </a:rPr>
              <a:t>zig</a:t>
            </a:r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5400" dirty="0" smtClean="0">
                <a:latin typeface="Calibri" pitchFamily="34" charset="0"/>
              </a:rPr>
              <a:t> 40 – </a:t>
            </a:r>
            <a:r>
              <a:rPr lang="cs-CZ" sz="5400" dirty="0" err="1" smtClean="0">
                <a:latin typeface="Calibri" pitchFamily="34" charset="0"/>
              </a:rPr>
              <a:t>vier</a:t>
            </a:r>
            <a:r>
              <a:rPr lang="cs-CZ" sz="5400" dirty="0" err="1" smtClean="0">
                <a:solidFill>
                  <a:srgbClr val="FF0000"/>
                </a:solidFill>
                <a:latin typeface="Calibri" pitchFamily="34" charset="0"/>
              </a:rPr>
              <a:t>zig</a:t>
            </a:r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5400" dirty="0" smtClean="0">
                <a:latin typeface="Calibri" pitchFamily="34" charset="0"/>
              </a:rPr>
              <a:t>50 - </a:t>
            </a:r>
            <a:r>
              <a:rPr lang="cs-CZ" sz="5400" dirty="0" err="1" smtClean="0">
                <a:latin typeface="Calibri" pitchFamily="34" charset="0"/>
              </a:rPr>
              <a:t>f</a:t>
            </a:r>
            <a:r>
              <a:rPr lang="cs-CZ" sz="5400" dirty="0" err="1" smtClean="0">
                <a:latin typeface="Calibri" pitchFamily="34" charset="0"/>
                <a:cs typeface="Arial"/>
              </a:rPr>
              <a:t>ünf</a:t>
            </a:r>
            <a:r>
              <a:rPr lang="cs-CZ" sz="54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zig</a:t>
            </a:r>
            <a:endParaRPr lang="cs-CZ" sz="5400" dirty="0" smtClean="0">
              <a:latin typeface="Calibri" pitchFamily="34" charset="0"/>
            </a:endParaRPr>
          </a:p>
          <a:p>
            <a:pPr algn="ctr"/>
            <a:endParaRPr lang="cs-CZ" sz="54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VÝJIMKY: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Calibri" pitchFamily="34" charset="0"/>
              </a:rPr>
              <a:t> 20 - </a:t>
            </a:r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</a:rPr>
              <a:t>zwan</a:t>
            </a:r>
            <a:r>
              <a:rPr lang="cs-CZ" sz="4800" dirty="0" err="1" smtClean="0">
                <a:latin typeface="Calibri" pitchFamily="34" charset="0"/>
              </a:rPr>
              <a:t>zig</a:t>
            </a:r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30 - </a:t>
            </a:r>
            <a:r>
              <a:rPr lang="cs-CZ" sz="4800" dirty="0" err="1" smtClean="0">
                <a:latin typeface="Calibri" pitchFamily="34" charset="0"/>
              </a:rPr>
              <a:t>drei</a:t>
            </a:r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ßig</a:t>
            </a:r>
            <a:endParaRPr lang="cs-CZ" sz="4800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4800" dirty="0" smtClean="0">
                <a:latin typeface="Calibri" pitchFamily="34" charset="0"/>
              </a:rPr>
              <a:t> 60 – </a:t>
            </a:r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</a:rPr>
              <a:t>sech</a:t>
            </a:r>
            <a:r>
              <a:rPr lang="cs-CZ" sz="4800" dirty="0" err="1" smtClean="0">
                <a:latin typeface="Calibri" pitchFamily="34" charset="0"/>
              </a:rPr>
              <a:t>zig</a:t>
            </a:r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70 – </a:t>
            </a:r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</a:rPr>
              <a:t>sieb</a:t>
            </a:r>
            <a:r>
              <a:rPr lang="cs-CZ" sz="4800" dirty="0" err="1" smtClean="0">
                <a:latin typeface="Calibri" pitchFamily="34" charset="0"/>
                <a:cs typeface="Arial"/>
              </a:rPr>
              <a:t>zig</a:t>
            </a:r>
            <a:endParaRPr lang="cs-CZ" sz="4800" dirty="0" smtClean="0">
              <a:latin typeface="Calibri" pitchFamily="34" charset="0"/>
              <a:cs typeface="Arial"/>
            </a:endParaRPr>
          </a:p>
          <a:p>
            <a:r>
              <a:rPr lang="cs-CZ" sz="4800" dirty="0" smtClean="0">
                <a:latin typeface="Calibri" pitchFamily="34" charset="0"/>
                <a:cs typeface="Arial"/>
              </a:rPr>
              <a:t>100 - </a:t>
            </a:r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hundert</a:t>
            </a:r>
            <a:endParaRPr lang="cs-CZ" sz="4800" dirty="0" smtClean="0">
              <a:latin typeface="Calibri" pitchFamily="34" charset="0"/>
              <a:cs typeface="Arial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7200" dirty="0" smtClean="0">
                <a:latin typeface="Calibri" pitchFamily="34" charset="0"/>
              </a:rPr>
              <a:t>čísla 21 - 99 (jednotky) se tvoří rovněž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skládáním</a:t>
            </a:r>
            <a:endParaRPr lang="cs-CZ" sz="7200" dirty="0" smtClean="0">
              <a:latin typeface="Calibri" pitchFamily="34" charset="0"/>
            </a:endParaRPr>
          </a:p>
          <a:p>
            <a:pPr>
              <a:buNone/>
            </a:pPr>
            <a:endParaRPr lang="cs-CZ" sz="5400" dirty="0" smtClean="0">
              <a:latin typeface="Calibri" pitchFamily="34" charset="0"/>
            </a:endParaRPr>
          </a:p>
          <a:p>
            <a:pPr algn="ctr"/>
            <a:endParaRPr lang="cs-CZ" sz="54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22</a:t>
            </a:r>
          </a:p>
          <a:p>
            <a:pPr algn="ctr">
              <a:buNone/>
            </a:pPr>
            <a:r>
              <a:rPr lang="cs-CZ" sz="4400" dirty="0" err="1" smtClean="0">
                <a:latin typeface="Calibri" pitchFamily="34" charset="0"/>
              </a:rPr>
              <a:t>zwei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</a:rPr>
              <a:t>und</a:t>
            </a:r>
            <a:r>
              <a:rPr lang="cs-CZ" sz="4400" dirty="0" err="1" smtClean="0">
                <a:latin typeface="Calibri" pitchFamily="34" charset="0"/>
              </a:rPr>
              <a:t>zwanzig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400" dirty="0" smtClean="0">
                <a:latin typeface="Calibri" pitchFamily="34" charset="0"/>
              </a:rPr>
              <a:t>2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a </a:t>
            </a:r>
            <a:r>
              <a:rPr lang="cs-CZ" sz="4400" dirty="0" smtClean="0">
                <a:latin typeface="Calibri" pitchFamily="34" charset="0"/>
              </a:rPr>
              <a:t>20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</a:rPr>
              <a:t>zweiundzwanzig</a:t>
            </a:r>
            <a:endParaRPr lang="cs-CZ" sz="8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8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6000" dirty="0" smtClean="0"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 </a:t>
            </a:r>
            <a:r>
              <a:rPr lang="cs-CZ" sz="6600" dirty="0" smtClean="0">
                <a:solidFill>
                  <a:srgbClr val="FF0000"/>
                </a:solidFill>
                <a:latin typeface="Calibri" pitchFamily="34" charset="0"/>
              </a:rPr>
              <a:t>83</a:t>
            </a:r>
          </a:p>
          <a:p>
            <a:pPr algn="ctr">
              <a:buNone/>
            </a:pPr>
            <a:r>
              <a:rPr lang="cs-CZ" sz="4400" dirty="0" err="1" smtClean="0">
                <a:latin typeface="Calibri" pitchFamily="34" charset="0"/>
              </a:rPr>
              <a:t>drei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</a:rPr>
              <a:t>und</a:t>
            </a:r>
            <a:r>
              <a:rPr lang="cs-CZ" sz="4400" dirty="0" err="1" smtClean="0">
                <a:latin typeface="Calibri" pitchFamily="34" charset="0"/>
              </a:rPr>
              <a:t>achtzig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400" dirty="0" smtClean="0">
                <a:latin typeface="Calibri" pitchFamily="34" charset="0"/>
              </a:rPr>
              <a:t>3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a </a:t>
            </a:r>
            <a:r>
              <a:rPr lang="cs-CZ" sz="4400" dirty="0" smtClean="0">
                <a:latin typeface="Calibri" pitchFamily="34" charset="0"/>
              </a:rPr>
              <a:t>80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</a:rPr>
              <a:t>dreiundachtzig</a:t>
            </a:r>
            <a:endParaRPr lang="cs-CZ" sz="8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8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6000" dirty="0" smtClean="0"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vierzig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zwanzig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neunzig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sechzig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achtundvierzig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sechsundsiebzig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hundert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čtyřicet</a:t>
            </a:r>
          </a:p>
          <a:p>
            <a:r>
              <a:rPr lang="cs-CZ" sz="4000" dirty="0" smtClean="0">
                <a:latin typeface="Calibri" pitchFamily="34" charset="0"/>
              </a:rPr>
              <a:t>dvacet</a:t>
            </a:r>
          </a:p>
          <a:p>
            <a:r>
              <a:rPr lang="cs-CZ" sz="4000" dirty="0" smtClean="0">
                <a:latin typeface="Calibri" pitchFamily="34" charset="0"/>
              </a:rPr>
              <a:t>devadesát</a:t>
            </a:r>
          </a:p>
          <a:p>
            <a:r>
              <a:rPr lang="cs-CZ" sz="4000" dirty="0" smtClean="0">
                <a:latin typeface="Calibri" pitchFamily="34" charset="0"/>
              </a:rPr>
              <a:t>šedesát</a:t>
            </a:r>
          </a:p>
          <a:p>
            <a:r>
              <a:rPr lang="cs-CZ" sz="4000" dirty="0" smtClean="0">
                <a:latin typeface="Calibri" pitchFamily="34" charset="0"/>
              </a:rPr>
              <a:t>čtyřicet osm</a:t>
            </a:r>
          </a:p>
          <a:p>
            <a:r>
              <a:rPr lang="cs-CZ" sz="4000" dirty="0" smtClean="0">
                <a:latin typeface="Calibri" pitchFamily="34" charset="0"/>
              </a:rPr>
              <a:t>sedmdesát šest</a:t>
            </a:r>
          </a:p>
          <a:p>
            <a:r>
              <a:rPr lang="cs-CZ" sz="4000" dirty="0" smtClean="0">
                <a:latin typeface="Calibri" pitchFamily="34" charset="0"/>
              </a:rPr>
              <a:t>sto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ŘEKNI SPRÁVNĚ: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33</a:t>
            </a:r>
          </a:p>
          <a:p>
            <a:r>
              <a:rPr lang="cs-CZ" sz="4000" dirty="0" smtClean="0">
                <a:latin typeface="Calibri" pitchFamily="34" charset="0"/>
              </a:rPr>
              <a:t>50</a:t>
            </a:r>
          </a:p>
          <a:p>
            <a:r>
              <a:rPr lang="cs-CZ" sz="4000" dirty="0" smtClean="0">
                <a:latin typeface="Calibri" pitchFamily="34" charset="0"/>
              </a:rPr>
              <a:t>94</a:t>
            </a:r>
          </a:p>
          <a:p>
            <a:r>
              <a:rPr lang="cs-CZ" sz="4000" dirty="0" smtClean="0">
                <a:latin typeface="Calibri" pitchFamily="34" charset="0"/>
              </a:rPr>
              <a:t>70</a:t>
            </a:r>
          </a:p>
          <a:p>
            <a:r>
              <a:rPr lang="cs-CZ" sz="4000" dirty="0" smtClean="0">
                <a:latin typeface="Calibri" pitchFamily="34" charset="0"/>
              </a:rPr>
              <a:t>49</a:t>
            </a:r>
          </a:p>
          <a:p>
            <a:r>
              <a:rPr lang="cs-CZ" sz="4000" dirty="0" smtClean="0">
                <a:latin typeface="Calibri" pitchFamily="34" charset="0"/>
              </a:rPr>
              <a:t>62</a:t>
            </a:r>
          </a:p>
          <a:p>
            <a:r>
              <a:rPr lang="cs-CZ" sz="4000" dirty="0" smtClean="0">
                <a:latin typeface="Calibri" pitchFamily="34" charset="0"/>
              </a:rPr>
              <a:t>27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dreiunddrei</a:t>
            </a:r>
            <a:r>
              <a:rPr lang="cs-CZ" sz="4000" dirty="0" err="1" smtClean="0">
                <a:latin typeface="Calibri" pitchFamily="34" charset="0"/>
                <a:cs typeface="Arial"/>
              </a:rPr>
              <a:t>ßig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f</a:t>
            </a:r>
            <a:r>
              <a:rPr lang="cs-CZ" sz="4000" dirty="0" err="1" smtClean="0">
                <a:latin typeface="Calibri" pitchFamily="34" charset="0"/>
                <a:cs typeface="Arial"/>
              </a:rPr>
              <a:t>ünfzig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vierundneunzig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siebzig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neunundvierzig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zweiundsechzig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3900" dirty="0" err="1" smtClean="0">
                <a:latin typeface="Calibri" pitchFamily="34" charset="0"/>
              </a:rPr>
              <a:t>siebenundzwanzig</a:t>
            </a:r>
            <a:endParaRPr lang="cs-CZ" sz="39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071678"/>
            <a:ext cx="5397375" cy="407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71472" y="2000240"/>
            <a:ext cx="800105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Všechny obrázky použité v prezentaci jsou dostupné pod licencí Microsoft Office 2007 na Office.</a:t>
            </a:r>
            <a:r>
              <a:rPr lang="cs-CZ" sz="2800" dirty="0" err="1" smtClean="0"/>
              <a:t>com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Pokud není uvedeno jinak, vlastní </a:t>
            </a:r>
            <a:r>
              <a:rPr lang="cs-CZ" sz="2800" smtClean="0"/>
              <a:t>archiv autorky.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424</TotalTime>
  <Words>292</Words>
  <Application>Microsoft Office PowerPoint</Application>
  <PresentationFormat>Předvádění na obrazovce (4:3)</PresentationFormat>
  <Paragraphs>164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Talent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ZAHLEN 20 - 100 </vt:lpstr>
      <vt:lpstr>POJĎME SI JE VYJMENOVAT: </vt:lpstr>
      <vt:lpstr>DVACET</vt:lpstr>
      <vt:lpstr>TŘICET</vt:lpstr>
      <vt:lpstr>ČTYŘICET</vt:lpstr>
      <vt:lpstr>PADESÁT</vt:lpstr>
      <vt:lpstr>ŠEDESÁT</vt:lpstr>
      <vt:lpstr>SEDMDESÁT</vt:lpstr>
      <vt:lpstr>OSMDESÁT</vt:lpstr>
      <vt:lpstr>DEVADESÁT</vt:lpstr>
      <vt:lpstr>STO</vt:lpstr>
      <vt:lpstr>ZAPAMATUJTE SI:</vt:lpstr>
      <vt:lpstr>ZAPAMATUJTE SI:</vt:lpstr>
      <vt:lpstr>ZAPAMATUJTE  SI:</vt:lpstr>
      <vt:lpstr>VÝJIMKY:</vt:lpstr>
      <vt:lpstr>ZAPAMATUJTE  SI:</vt:lpstr>
      <vt:lpstr>ZAPAMATUJTE SI:</vt:lpstr>
      <vt:lpstr>ZAPAMATUJTE SI:</vt:lpstr>
      <vt:lpstr>PŘELOŽ:</vt:lpstr>
      <vt:lpstr>ŘEKNI SPRÁVNĚ: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94</cp:revision>
  <dcterms:created xsi:type="dcterms:W3CDTF">2012-06-10T15:39:28Z</dcterms:created>
  <dcterms:modified xsi:type="dcterms:W3CDTF">2012-11-02T20:06:30Z</dcterms:modified>
</cp:coreProperties>
</file>