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2" r:id="rId1"/>
  </p:sldMasterIdLst>
  <p:sldIdLst>
    <p:sldId id="325" r:id="rId2"/>
    <p:sldId id="256" r:id="rId3"/>
    <p:sldId id="319" r:id="rId4"/>
    <p:sldId id="320" r:id="rId5"/>
    <p:sldId id="293" r:id="rId6"/>
    <p:sldId id="294" r:id="rId7"/>
    <p:sldId id="295" r:id="rId8"/>
    <p:sldId id="297" r:id="rId9"/>
    <p:sldId id="302" r:id="rId10"/>
    <p:sldId id="301" r:id="rId11"/>
    <p:sldId id="300" r:id="rId12"/>
    <p:sldId id="299" r:id="rId13"/>
    <p:sldId id="298" r:id="rId14"/>
    <p:sldId id="296" r:id="rId15"/>
    <p:sldId id="321" r:id="rId16"/>
    <p:sldId id="322" r:id="rId17"/>
    <p:sldId id="323" r:id="rId18"/>
    <p:sldId id="258" r:id="rId19"/>
    <p:sldId id="279" r:id="rId20"/>
    <p:sldId id="304" r:id="rId21"/>
    <p:sldId id="305" r:id="rId22"/>
    <p:sldId id="324" r:id="rId23"/>
    <p:sldId id="309" r:id="rId24"/>
    <p:sldId id="326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  <p:clrMru>
    <a:srgbClr val="BF2D8B"/>
    <a:srgbClr val="5B36B6"/>
    <a:srgbClr val="AC33B9"/>
    <a:srgbClr val="F7C4A7"/>
    <a:srgbClr val="653EC6"/>
    <a:srgbClr val="D88CE0"/>
    <a:srgbClr val="9639B3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19" autoAdjust="0"/>
    <p:restoredTop sz="94709" autoAdjust="0"/>
  </p:normalViewPr>
  <p:slideViewPr>
    <p:cSldViewPr>
      <p:cViewPr varScale="1">
        <p:scale>
          <a:sx n="70" d="100"/>
          <a:sy n="70" d="100"/>
        </p:scale>
        <p:origin x="-51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A6C10AB8-1784-4A59-A186-202B87056B9E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22FCE23-FE68-45C9-BA9E-EE2CA19FE1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6C10AB8-1784-4A59-A186-202B87056B9E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2FCE23-FE68-45C9-BA9E-EE2CA19FE1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6C10AB8-1784-4A59-A186-202B87056B9E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2FCE23-FE68-45C9-BA9E-EE2CA19FE1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6C10AB8-1784-4A59-A186-202B87056B9E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2FCE23-FE68-45C9-BA9E-EE2CA19FE1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6C10AB8-1784-4A59-A186-202B87056B9E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2FCE23-FE68-45C9-BA9E-EE2CA19FE1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6C10AB8-1784-4A59-A186-202B87056B9E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2FCE23-FE68-45C9-BA9E-EE2CA19FE1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6C10AB8-1784-4A59-A186-202B87056B9E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2FCE23-FE68-45C9-BA9E-EE2CA19FE1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A6C10AB8-1784-4A59-A186-202B87056B9E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2FCE23-FE68-45C9-BA9E-EE2CA19FE1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A6C10AB8-1784-4A59-A186-202B87056B9E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22FCE23-FE68-45C9-BA9E-EE2CA19FE1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6C10AB8-1784-4A59-A186-202B87056B9E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2FCE23-FE68-45C9-BA9E-EE2CA19FE1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6C10AB8-1784-4A59-A186-202B87056B9E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2FCE23-FE68-45C9-BA9E-EE2CA19FE1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A6C10AB8-1784-4A59-A186-202B87056B9E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922FCE23-FE68-45C9-BA9E-EE2CA19FE13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  <a:solidFill>
            <a:schemeClr val="bg1"/>
          </a:solidFill>
        </p:spPr>
        <p:txBody>
          <a:bodyPr/>
          <a:lstStyle/>
          <a:p>
            <a:pPr algn="l" eaLnBrk="1" hangingPunct="1"/>
            <a:r>
              <a:rPr lang="cs-CZ" sz="1200" dirty="0" smtClean="0"/>
              <a:t>		</a:t>
            </a:r>
            <a:br>
              <a:rPr lang="cs-CZ" sz="1200" dirty="0" smtClean="0"/>
            </a:br>
            <a:r>
              <a:rPr lang="cs-CZ" sz="1200" dirty="0" smtClean="0"/>
              <a:t>		</a:t>
            </a:r>
            <a:r>
              <a:rPr lang="cs-CZ" sz="1200" dirty="0" smtClean="0">
                <a:solidFill>
                  <a:schemeClr val="tx1"/>
                </a:solidFill>
                <a:latin typeface="Calibri" pitchFamily="34" charset="0"/>
              </a:rPr>
              <a:t>Základní škola Ústí nad Labem, Anežky České 702/17, příspěvková organizace</a:t>
            </a:r>
            <a:br>
              <a:rPr lang="cs-CZ" sz="1200" dirty="0" smtClean="0">
                <a:solidFill>
                  <a:schemeClr val="tx1"/>
                </a:solidFill>
                <a:latin typeface="Calibri" pitchFamily="34" charset="0"/>
              </a:rPr>
            </a:br>
            <a:r>
              <a:rPr lang="cs-CZ" sz="1200" dirty="0" smtClean="0">
                <a:solidFill>
                  <a:schemeClr val="tx1"/>
                </a:solidFill>
                <a:latin typeface="Calibri" pitchFamily="34" charset="0"/>
              </a:rPr>
              <a:t> </a:t>
            </a:r>
            <a:br>
              <a:rPr lang="cs-CZ" sz="1200" dirty="0" smtClean="0">
                <a:solidFill>
                  <a:schemeClr val="tx1"/>
                </a:solidFill>
                <a:latin typeface="Calibri" pitchFamily="34" charset="0"/>
              </a:rPr>
            </a:br>
            <a:r>
              <a:rPr lang="cs-CZ" sz="1200" dirty="0" smtClean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dirty="0" smtClean="0">
                <a:solidFill>
                  <a:schemeClr val="tx1"/>
                </a:solidFill>
                <a:latin typeface="Calibri" pitchFamily="34" charset="0"/>
              </a:rPr>
              <a:t>			</a:t>
            </a:r>
            <a:br>
              <a:rPr lang="cs-CZ" sz="1200" dirty="0" smtClean="0">
                <a:solidFill>
                  <a:schemeClr val="tx1"/>
                </a:solidFill>
                <a:latin typeface="Calibri" pitchFamily="34" charset="0"/>
              </a:rPr>
            </a:br>
            <a:r>
              <a:rPr lang="cs-CZ" sz="1200" dirty="0" smtClean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dirty="0" smtClean="0">
                <a:solidFill>
                  <a:schemeClr val="tx1"/>
                </a:solidFill>
                <a:latin typeface="Calibri" pitchFamily="34" charset="0"/>
              </a:rPr>
              <a:t/>
            </a:r>
            <a:br>
              <a:rPr lang="cs-CZ" sz="1200" dirty="0" smtClean="0">
                <a:solidFill>
                  <a:schemeClr val="tx1"/>
                </a:solidFill>
                <a:latin typeface="Calibri" pitchFamily="34" charset="0"/>
              </a:rPr>
            </a:br>
            <a:r>
              <a:rPr lang="cs-CZ" sz="1200" dirty="0" smtClean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dirty="0" smtClean="0">
                <a:solidFill>
                  <a:schemeClr val="tx1"/>
                </a:solidFill>
                <a:latin typeface="Calibri" pitchFamily="34" charset="0"/>
              </a:rPr>
              <a:t/>
            </a:r>
            <a:br>
              <a:rPr lang="cs-CZ" sz="1200" dirty="0" smtClean="0">
                <a:solidFill>
                  <a:schemeClr val="tx1"/>
                </a:solidFill>
                <a:latin typeface="Calibri" pitchFamily="34" charset="0"/>
              </a:rPr>
            </a:br>
            <a:r>
              <a:rPr lang="cs-CZ" sz="1200" dirty="0" smtClean="0">
                <a:solidFill>
                  <a:schemeClr val="tx1"/>
                </a:solidFill>
                <a:latin typeface="Calibri" pitchFamily="34" charset="0"/>
              </a:rPr>
              <a:t>		               </a:t>
            </a:r>
            <a:r>
              <a:rPr lang="cs-CZ" sz="3600" dirty="0" smtClean="0">
                <a:solidFill>
                  <a:schemeClr val="tx1"/>
                </a:solidFill>
                <a:latin typeface="Calibri" pitchFamily="34" charset="0"/>
              </a:rPr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  <a:solidFill>
            <a:schemeClr val="bg1"/>
          </a:solidFill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900" dirty="0" smtClean="0">
                <a:latin typeface="Calibri" pitchFamily="34" charset="0"/>
              </a:rPr>
              <a:t>Název </a:t>
            </a:r>
            <a:r>
              <a:rPr lang="cs-CZ" sz="900" dirty="0" err="1">
                <a:latin typeface="Calibri" pitchFamily="34" charset="0"/>
              </a:rPr>
              <a:t>DUMu</a:t>
            </a:r>
            <a:r>
              <a:rPr lang="cs-CZ" sz="900" dirty="0" smtClean="0">
                <a:latin typeface="Calibri" pitchFamily="34" charset="0"/>
              </a:rPr>
              <a:t>: VY_22_INOVACE_31_2_FARBEN</a:t>
            </a:r>
            <a:endParaRPr lang="cs-CZ" sz="900" dirty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900" dirty="0" smtClean="0">
                <a:latin typeface="Calibri" pitchFamily="34" charset="0"/>
              </a:rPr>
              <a:t>Číslo skupiny: 1</a:t>
            </a:r>
            <a:endParaRPr lang="cs-CZ" sz="900" dirty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900" dirty="0" smtClean="0">
                <a:latin typeface="Calibri" pitchFamily="34" charset="0"/>
              </a:rPr>
              <a:t>Autor: Mgr. Miroslava </a:t>
            </a:r>
            <a:r>
              <a:rPr lang="cs-CZ" sz="900" dirty="0" err="1" smtClean="0">
                <a:latin typeface="Calibri" pitchFamily="34" charset="0"/>
              </a:rPr>
              <a:t>Plocková</a:t>
            </a:r>
            <a:endParaRPr lang="cs-CZ" sz="900" dirty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900" dirty="0" smtClean="0">
                <a:latin typeface="Calibri" pitchFamily="34" charset="0"/>
              </a:rPr>
              <a:t>Vzdělávací oblast/Předmět/Téma: Jazyk a jazyková komunikace / Německý jazyk / FARBEN </a:t>
            </a:r>
            <a:endParaRPr lang="cs-CZ" sz="900" dirty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900" dirty="0" smtClean="0">
                <a:latin typeface="Calibri" pitchFamily="34" charset="0"/>
              </a:rPr>
              <a:t>Druh </a:t>
            </a:r>
            <a:r>
              <a:rPr lang="cs-CZ" sz="900" dirty="0">
                <a:latin typeface="Calibri" pitchFamily="34" charset="0"/>
              </a:rPr>
              <a:t>učebního </a:t>
            </a:r>
            <a:r>
              <a:rPr lang="cs-CZ" sz="900" dirty="0" smtClean="0">
                <a:latin typeface="Calibri" pitchFamily="34" charset="0"/>
              </a:rPr>
              <a:t>materiálu: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900" dirty="0" smtClean="0">
                <a:latin typeface="Calibri" pitchFamily="34" charset="0"/>
              </a:rPr>
              <a:t>Metodický list:	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900" dirty="0" smtClean="0">
                <a:latin typeface="Calibri" pitchFamily="34" charset="0"/>
              </a:rPr>
              <a:t>Anotace:  Žáci se v prezentaci seznámí se slovní zásobou daného tématu. Osvojí si pravopis. </a:t>
            </a:r>
            <a:r>
              <a:rPr lang="cs-CZ" sz="900" dirty="0" err="1" smtClean="0">
                <a:latin typeface="Calibri" pitchFamily="34" charset="0"/>
              </a:rPr>
              <a:t>Dokáží</a:t>
            </a:r>
            <a:r>
              <a:rPr lang="cs-CZ" sz="900" dirty="0" smtClean="0">
                <a:latin typeface="Calibri" pitchFamily="34" charset="0"/>
              </a:rPr>
              <a:t> přiřadit barvu ke slovu a opačně.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900" dirty="0" smtClean="0">
                <a:latin typeface="Calibri" pitchFamily="34" charset="0"/>
              </a:rPr>
              <a:t>Ověřeno </a:t>
            </a:r>
            <a:r>
              <a:rPr lang="cs-CZ" sz="900" dirty="0">
                <a:latin typeface="Calibri" pitchFamily="34" charset="0"/>
              </a:rPr>
              <a:t>ve třídě</a:t>
            </a:r>
            <a:r>
              <a:rPr lang="cs-CZ" sz="900" dirty="0" smtClean="0">
                <a:latin typeface="Calibri" pitchFamily="34" charset="0"/>
              </a:rPr>
              <a:t>: VI.B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900" dirty="0" smtClean="0">
                <a:latin typeface="Calibri" pitchFamily="34" charset="0"/>
              </a:rPr>
              <a:t>Datum </a:t>
            </a:r>
            <a:r>
              <a:rPr lang="cs-CZ" sz="900" dirty="0">
                <a:latin typeface="Calibri" pitchFamily="34" charset="0"/>
              </a:rPr>
              <a:t>ověření</a:t>
            </a:r>
            <a:r>
              <a:rPr lang="cs-CZ" sz="900" dirty="0" smtClean="0">
                <a:latin typeface="Calibri" pitchFamily="34" charset="0"/>
              </a:rPr>
              <a:t>: </a:t>
            </a:r>
            <a:r>
              <a:rPr lang="cs-CZ" sz="900" dirty="0" smtClean="0">
                <a:latin typeface="Calibri" pitchFamily="34" charset="0"/>
              </a:rPr>
              <a:t>16.11.2012</a:t>
            </a:r>
            <a:endParaRPr lang="cs-CZ" sz="900" dirty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900" dirty="0" smtClean="0">
                <a:latin typeface="Calibri" pitchFamily="34" charset="0"/>
              </a:rPr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900" dirty="0" smtClean="0">
                <a:latin typeface="Calibri" pitchFamily="34" charset="0"/>
              </a:rPr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900" dirty="0" smtClean="0">
                <a:latin typeface="Calibri" pitchFamily="34" charset="0"/>
              </a:rPr>
              <a:t>dle zákona 121/2000 Sb. (autorský zákon). Nesu veškerou právní odpovědnost za obsah a původ svého díla. Prohlašuji dále, že </a:t>
            </a:r>
            <a:r>
              <a:rPr lang="cs-CZ" sz="900" dirty="0">
                <a:latin typeface="Calibri" pitchFamily="34" charset="0"/>
              </a:rPr>
              <a:t>výše uvedený materiál jsem ověřil(a) </a:t>
            </a:r>
            <a:endParaRPr lang="cs-CZ" sz="900" dirty="0" smtClean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900" dirty="0" smtClean="0">
                <a:latin typeface="Calibri" pitchFamily="34" charset="0"/>
              </a:rPr>
              <a:t>ve </a:t>
            </a:r>
            <a:r>
              <a:rPr lang="cs-CZ" sz="900" dirty="0">
                <a:latin typeface="Calibri" pitchFamily="34" charset="0"/>
              </a:rPr>
              <a:t>výuce a provedl(a) o tom zápis do </a:t>
            </a:r>
            <a:r>
              <a:rPr lang="cs-CZ" sz="900" dirty="0" smtClean="0">
                <a:latin typeface="Calibri" pitchFamily="34" charset="0"/>
              </a:rPr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900" dirty="0" smtClean="0">
                <a:latin typeface="Calibri" pitchFamily="34" charset="0"/>
              </a:rPr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900" dirty="0" smtClean="0">
                <a:latin typeface="Calibri" pitchFamily="34" charset="0"/>
              </a:rPr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900" dirty="0" smtClean="0">
                <a:latin typeface="Calibri" pitchFamily="34" charset="0"/>
              </a:rPr>
              <a:t>Datum</a:t>
            </a:r>
            <a:r>
              <a:rPr lang="cs-CZ" sz="900" smtClean="0">
                <a:latin typeface="Calibri" pitchFamily="34" charset="0"/>
              </a:rPr>
              <a:t>: </a:t>
            </a:r>
            <a:r>
              <a:rPr lang="cs-CZ" sz="900" smtClean="0">
                <a:latin typeface="Calibri" pitchFamily="34" charset="0"/>
              </a:rPr>
              <a:t>16.11</a:t>
            </a:r>
            <a:r>
              <a:rPr lang="cs-CZ" sz="900" dirty="0" smtClean="0">
                <a:latin typeface="Calibri" pitchFamily="34" charset="0"/>
              </a:rPr>
              <a:t>..2012 	          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dirty="0" smtClean="0">
                <a:solidFill>
                  <a:srgbClr val="002060"/>
                </a:solidFill>
                <a:latin typeface="Calibri" pitchFamily="34" charset="0"/>
              </a:rPr>
              <a:t>D</a:t>
            </a:r>
            <a:r>
              <a:rPr lang="cs-CZ" sz="6000" dirty="0" smtClean="0">
                <a:solidFill>
                  <a:schemeClr val="accent2"/>
                </a:solidFill>
                <a:latin typeface="Calibri" pitchFamily="34" charset="0"/>
              </a:rPr>
              <a:t>I</a:t>
            </a:r>
            <a:r>
              <a:rPr lang="cs-CZ" sz="6000" dirty="0" smtClean="0">
                <a:solidFill>
                  <a:srgbClr val="FFFF00"/>
                </a:solidFill>
                <a:latin typeface="Calibri" pitchFamily="34" charset="0"/>
              </a:rPr>
              <a:t>E</a:t>
            </a:r>
            <a:r>
              <a:rPr lang="cs-CZ" sz="6000" dirty="0" smtClean="0">
                <a:solidFill>
                  <a:srgbClr val="002060"/>
                </a:solidFill>
                <a:latin typeface="Calibri" pitchFamily="34" charset="0"/>
              </a:rPr>
              <a:t> </a:t>
            </a:r>
            <a:r>
              <a:rPr lang="cs-CZ" sz="6000" dirty="0" smtClean="0">
                <a:solidFill>
                  <a:srgbClr val="BF2D8B"/>
                </a:solidFill>
                <a:latin typeface="Calibri" pitchFamily="34" charset="0"/>
              </a:rPr>
              <a:t>F</a:t>
            </a:r>
            <a:r>
              <a:rPr lang="cs-CZ" sz="6000" dirty="0" smtClean="0">
                <a:solidFill>
                  <a:srgbClr val="00B050"/>
                </a:solidFill>
                <a:latin typeface="Calibri" pitchFamily="34" charset="0"/>
              </a:rPr>
              <a:t>A</a:t>
            </a:r>
            <a:r>
              <a:rPr lang="cs-CZ" sz="6000" dirty="0" smtClean="0">
                <a:solidFill>
                  <a:schemeClr val="accent3"/>
                </a:solidFill>
                <a:latin typeface="Calibri" pitchFamily="34" charset="0"/>
              </a:rPr>
              <a:t>R</a:t>
            </a:r>
            <a:r>
              <a:rPr lang="cs-CZ" sz="6000" dirty="0" smtClean="0">
                <a:solidFill>
                  <a:schemeClr val="bg2">
                    <a:lumMod val="50000"/>
                  </a:schemeClr>
                </a:solidFill>
                <a:latin typeface="Calibri" pitchFamily="34" charset="0"/>
              </a:rPr>
              <a:t>B</a:t>
            </a:r>
            <a:r>
              <a:rPr lang="cs-CZ" sz="6000" dirty="0" smtClean="0">
                <a:solidFill>
                  <a:srgbClr val="FF0000"/>
                </a:solidFill>
                <a:latin typeface="Calibri" pitchFamily="34" charset="0"/>
              </a:rPr>
              <a:t>E</a:t>
            </a:r>
            <a:r>
              <a:rPr lang="cs-CZ" sz="6000" dirty="0" smtClean="0">
                <a:solidFill>
                  <a:srgbClr val="7030A0"/>
                </a:solidFill>
                <a:latin typeface="Calibri" pitchFamily="34" charset="0"/>
              </a:rPr>
              <a:t>N</a:t>
            </a:r>
            <a:endParaRPr lang="cs-CZ" sz="6000" dirty="0">
              <a:solidFill>
                <a:srgbClr val="7030A0"/>
              </a:solidFill>
              <a:latin typeface="Calibri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>
                <a:solidFill>
                  <a:srgbClr val="002060"/>
                </a:solidFill>
                <a:latin typeface="Calibri" pitchFamily="34" charset="0"/>
              </a:rPr>
              <a:t>Barvy (0. lekce)</a:t>
            </a:r>
            <a:endParaRPr lang="cs-CZ" sz="3200" dirty="0">
              <a:solidFill>
                <a:srgbClr val="002060"/>
              </a:solidFill>
              <a:latin typeface="Calibri" pitchFamily="34" charset="0"/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POJĎME SI JE VYJMENOVAT: 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err="1" smtClean="0">
                <a:latin typeface="Calibri" pitchFamily="34" charset="0"/>
                <a:cs typeface="Arial" pitchFamily="34" charset="0"/>
              </a:rPr>
              <a:t>blau</a:t>
            </a:r>
            <a:r>
              <a:rPr lang="cs-CZ" sz="4400" dirty="0" smtClean="0">
                <a:latin typeface="Calibri" pitchFamily="34" charset="0"/>
                <a:cs typeface="Arial" pitchFamily="34" charset="0"/>
              </a:rPr>
              <a:t> - modrá</a:t>
            </a:r>
          </a:p>
          <a:p>
            <a:pPr algn="ctr"/>
            <a:r>
              <a:rPr lang="cs-CZ" sz="4400" dirty="0" smtClean="0">
                <a:latin typeface="Calibri" pitchFamily="34" charset="0"/>
                <a:cs typeface="Arial" pitchFamily="34" charset="0"/>
              </a:rPr>
              <a:t>rot - červená</a:t>
            </a:r>
          </a:p>
          <a:p>
            <a:pPr algn="ctr"/>
            <a:r>
              <a:rPr lang="cs-CZ" sz="4400" dirty="0" err="1" smtClean="0">
                <a:latin typeface="Calibri" pitchFamily="34" charset="0"/>
                <a:cs typeface="Arial" pitchFamily="34" charset="0"/>
              </a:rPr>
              <a:t>gr</a:t>
            </a:r>
            <a:r>
              <a:rPr lang="cs-CZ" sz="4400" dirty="0" err="1" smtClean="0">
                <a:latin typeface="Calibri" pitchFamily="34" charset="0"/>
                <a:cs typeface="Arial"/>
              </a:rPr>
              <a:t>ün</a:t>
            </a:r>
            <a:r>
              <a:rPr lang="cs-CZ" sz="4400" dirty="0" smtClean="0">
                <a:latin typeface="Calibri" pitchFamily="34" charset="0"/>
                <a:cs typeface="Arial" pitchFamily="34" charset="0"/>
              </a:rPr>
              <a:t> - zelená</a:t>
            </a:r>
          </a:p>
          <a:p>
            <a:pPr algn="ctr"/>
            <a:r>
              <a:rPr lang="cs-CZ" sz="4400" dirty="0" err="1" smtClean="0">
                <a:latin typeface="Calibri" pitchFamily="34" charset="0"/>
                <a:cs typeface="Arial" pitchFamily="34" charset="0"/>
              </a:rPr>
              <a:t>gelb</a:t>
            </a:r>
            <a:r>
              <a:rPr lang="cs-CZ" sz="4400" dirty="0" smtClean="0">
                <a:latin typeface="Calibri" pitchFamily="34" charset="0"/>
                <a:cs typeface="Arial" pitchFamily="34" charset="0"/>
              </a:rPr>
              <a:t> - žlutá</a:t>
            </a:r>
          </a:p>
          <a:p>
            <a:pPr algn="ctr"/>
            <a:r>
              <a:rPr lang="cs-CZ" sz="4400" dirty="0" err="1" smtClean="0">
                <a:latin typeface="Calibri" pitchFamily="34" charset="0"/>
                <a:cs typeface="Arial" pitchFamily="34" charset="0"/>
              </a:rPr>
              <a:t>wei</a:t>
            </a:r>
            <a:r>
              <a:rPr lang="cs-CZ" sz="4400" dirty="0" err="1" smtClean="0">
                <a:latin typeface="Calibri" pitchFamily="34" charset="0"/>
                <a:cs typeface="Arial"/>
              </a:rPr>
              <a:t>ß</a:t>
            </a:r>
            <a:r>
              <a:rPr lang="cs-CZ" sz="4400" dirty="0" smtClean="0">
                <a:latin typeface="Calibri" pitchFamily="34" charset="0"/>
                <a:cs typeface="Arial" pitchFamily="34" charset="0"/>
              </a:rPr>
              <a:t> - bílá</a:t>
            </a:r>
          </a:p>
          <a:p>
            <a:pPr algn="ctr"/>
            <a:r>
              <a:rPr lang="cs-CZ" sz="4400" dirty="0" err="1" smtClean="0">
                <a:latin typeface="Calibri" pitchFamily="34" charset="0"/>
                <a:cs typeface="Arial" pitchFamily="34" charset="0"/>
              </a:rPr>
              <a:t>schwarz</a:t>
            </a:r>
            <a:r>
              <a:rPr lang="cs-CZ" sz="4400" dirty="0" smtClean="0">
                <a:latin typeface="Calibri" pitchFamily="34" charset="0"/>
                <a:cs typeface="Arial" pitchFamily="34" charset="0"/>
              </a:rPr>
              <a:t> – černá</a:t>
            </a:r>
          </a:p>
          <a:p>
            <a:pPr algn="ctr"/>
            <a:endParaRPr lang="cs-CZ" sz="3200" dirty="0">
              <a:latin typeface="Calibri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POJĎME SI JE VYJMENOVAT: 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Autofit/>
          </a:bodyPr>
          <a:lstStyle/>
          <a:p>
            <a:pPr algn="ctr"/>
            <a:r>
              <a:rPr lang="cs-CZ" sz="4000" dirty="0" smtClean="0">
                <a:latin typeface="Calibri" pitchFamily="34" charset="0"/>
                <a:cs typeface="Arial" pitchFamily="34" charset="0"/>
              </a:rPr>
              <a:t>rosa - růžová</a:t>
            </a:r>
          </a:p>
          <a:p>
            <a:pPr algn="ctr"/>
            <a:r>
              <a:rPr lang="cs-CZ" sz="4000" dirty="0" err="1" smtClean="0">
                <a:latin typeface="Calibri" pitchFamily="34" charset="0"/>
                <a:cs typeface="Arial" pitchFamily="34" charset="0"/>
              </a:rPr>
              <a:t>violett</a:t>
            </a:r>
            <a:r>
              <a:rPr lang="cs-CZ" sz="4000" dirty="0" smtClean="0">
                <a:latin typeface="Calibri" pitchFamily="34" charset="0"/>
                <a:cs typeface="Arial" pitchFamily="34" charset="0"/>
              </a:rPr>
              <a:t> - fialová</a:t>
            </a:r>
          </a:p>
          <a:p>
            <a:pPr algn="ctr"/>
            <a:r>
              <a:rPr lang="cs-CZ" sz="4000" dirty="0" smtClean="0">
                <a:latin typeface="Calibri" pitchFamily="34" charset="0"/>
                <a:cs typeface="Arial" pitchFamily="34" charset="0"/>
              </a:rPr>
              <a:t>lila – fialová (tmavá)</a:t>
            </a:r>
          </a:p>
          <a:p>
            <a:pPr algn="ctr"/>
            <a:r>
              <a:rPr lang="cs-CZ" sz="4000" dirty="0" err="1" smtClean="0">
                <a:latin typeface="Calibri" pitchFamily="34" charset="0"/>
                <a:cs typeface="Arial" pitchFamily="34" charset="0"/>
              </a:rPr>
              <a:t>orange</a:t>
            </a:r>
            <a:r>
              <a:rPr lang="cs-CZ" sz="4000" dirty="0" smtClean="0">
                <a:latin typeface="Calibri" pitchFamily="34" charset="0"/>
                <a:cs typeface="Arial" pitchFamily="34" charset="0"/>
              </a:rPr>
              <a:t> - oranžová</a:t>
            </a:r>
          </a:p>
          <a:p>
            <a:pPr algn="ctr"/>
            <a:r>
              <a:rPr lang="cs-CZ" sz="4000" dirty="0" smtClean="0">
                <a:latin typeface="Calibri" pitchFamily="34" charset="0"/>
                <a:cs typeface="Arial" pitchFamily="34" charset="0"/>
              </a:rPr>
              <a:t>braun - hnědá</a:t>
            </a:r>
          </a:p>
          <a:p>
            <a:pPr algn="ctr"/>
            <a:r>
              <a:rPr lang="cs-CZ" sz="4000" dirty="0" err="1" smtClean="0">
                <a:latin typeface="Calibri" pitchFamily="34" charset="0"/>
                <a:cs typeface="Arial" pitchFamily="34" charset="0"/>
              </a:rPr>
              <a:t>beige</a:t>
            </a:r>
            <a:r>
              <a:rPr lang="cs-CZ" sz="4000" dirty="0" smtClean="0">
                <a:latin typeface="Calibri" pitchFamily="34" charset="0"/>
                <a:cs typeface="Arial" pitchFamily="34" charset="0"/>
              </a:rPr>
              <a:t> – béžová</a:t>
            </a:r>
          </a:p>
          <a:p>
            <a:pPr algn="ctr"/>
            <a:r>
              <a:rPr lang="cs-CZ" sz="4000" dirty="0" err="1" smtClean="0">
                <a:latin typeface="Calibri" pitchFamily="34" charset="0"/>
                <a:cs typeface="Arial" pitchFamily="34" charset="0"/>
              </a:rPr>
              <a:t>grau</a:t>
            </a:r>
            <a:r>
              <a:rPr lang="cs-CZ" sz="4000" dirty="0" smtClean="0">
                <a:latin typeface="Calibri" pitchFamily="34" charset="0"/>
                <a:cs typeface="Arial" pitchFamily="34" charset="0"/>
              </a:rPr>
              <a:t> - šedá</a:t>
            </a: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endParaRPr lang="cs-CZ" dirty="0" smtClean="0">
              <a:latin typeface="Calibri" pitchFamily="34" charset="0"/>
            </a:endParaRPr>
          </a:p>
          <a:p>
            <a:pPr>
              <a:buNone/>
            </a:pPr>
            <a:endParaRPr lang="cs-CZ" dirty="0" smtClean="0">
              <a:latin typeface="Calibri" pitchFamily="34" charset="0"/>
            </a:endParaRPr>
          </a:p>
          <a:p>
            <a:pPr>
              <a:buNone/>
            </a:pPr>
            <a:endParaRPr lang="cs-CZ" dirty="0" smtClean="0">
              <a:latin typeface="Calibri" pitchFamily="34" charset="0"/>
            </a:endParaRPr>
          </a:p>
          <a:p>
            <a:pPr>
              <a:buNone/>
            </a:pPr>
            <a:r>
              <a:rPr lang="cs-CZ" sz="9600" dirty="0" smtClean="0">
                <a:latin typeface="Calibri" pitchFamily="34" charset="0"/>
              </a:rPr>
              <a:t>                 </a:t>
            </a:r>
            <a:r>
              <a:rPr lang="cs-CZ" sz="9600" dirty="0" err="1" smtClean="0">
                <a:latin typeface="Calibri" pitchFamily="34" charset="0"/>
              </a:rPr>
              <a:t>blau</a:t>
            </a:r>
            <a:r>
              <a:rPr lang="cs-CZ" sz="9600" dirty="0" smtClean="0">
                <a:latin typeface="Calibri" pitchFamily="34" charset="0"/>
              </a:rPr>
              <a:t> </a:t>
            </a:r>
          </a:p>
          <a:p>
            <a:pPr algn="ctr">
              <a:buNone/>
            </a:pPr>
            <a:r>
              <a:rPr lang="cs-CZ" dirty="0" smtClean="0">
                <a:latin typeface="Calibri" pitchFamily="34" charset="0"/>
              </a:rPr>
              <a:t>           </a:t>
            </a:r>
            <a:endParaRPr lang="cs-CZ" sz="9600" dirty="0"/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MODRÁ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pic>
        <p:nvPicPr>
          <p:cNvPr id="1026" name="Picture 2" descr="C:\Documents and Settings\User\Local Settings\Temporary Internet Files\Content.IE5\T9AG1EDJ\MP900427736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60319" y="2000240"/>
            <a:ext cx="3126457" cy="37147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endParaRPr lang="cs-CZ" dirty="0" smtClean="0">
              <a:latin typeface="Calibri" pitchFamily="34" charset="0"/>
            </a:endParaRPr>
          </a:p>
          <a:p>
            <a:pPr>
              <a:buNone/>
            </a:pPr>
            <a:endParaRPr lang="cs-CZ" dirty="0" smtClean="0">
              <a:latin typeface="Calibri" pitchFamily="34" charset="0"/>
            </a:endParaRPr>
          </a:p>
          <a:p>
            <a:pPr>
              <a:buNone/>
            </a:pPr>
            <a:endParaRPr lang="cs-CZ" dirty="0" smtClean="0">
              <a:latin typeface="Calibri" pitchFamily="34" charset="0"/>
            </a:endParaRPr>
          </a:p>
          <a:p>
            <a:pPr>
              <a:buNone/>
            </a:pPr>
            <a:r>
              <a:rPr lang="cs-CZ" sz="9600" dirty="0" smtClean="0">
                <a:latin typeface="Calibri" pitchFamily="34" charset="0"/>
              </a:rPr>
              <a:t>                 rot</a:t>
            </a:r>
            <a:endParaRPr lang="cs-CZ" sz="8000" dirty="0" smtClean="0">
              <a:latin typeface="Calibri" pitchFamily="34" charset="0"/>
            </a:endParaRPr>
          </a:p>
          <a:p>
            <a:pPr algn="ctr">
              <a:buNone/>
            </a:pPr>
            <a:r>
              <a:rPr lang="cs-CZ" dirty="0" smtClean="0">
                <a:latin typeface="Calibri" pitchFamily="34" charset="0"/>
              </a:rPr>
              <a:t>           </a:t>
            </a:r>
            <a:endParaRPr lang="cs-CZ" sz="9600" dirty="0"/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ČERVENÁ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pic>
        <p:nvPicPr>
          <p:cNvPr id="3" name="Picture 2" descr="C:\Documents and Settings\User\Local Settings\Temporary Internet Files\Content.IE5\E6VJXM72\MC900424188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2066" y="2214554"/>
            <a:ext cx="3143272" cy="307183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endParaRPr lang="cs-CZ" dirty="0" smtClean="0">
              <a:latin typeface="Calibri" pitchFamily="34" charset="0"/>
            </a:endParaRPr>
          </a:p>
          <a:p>
            <a:pPr>
              <a:buNone/>
            </a:pPr>
            <a:endParaRPr lang="cs-CZ" dirty="0" smtClean="0">
              <a:latin typeface="Calibri" pitchFamily="34" charset="0"/>
            </a:endParaRPr>
          </a:p>
          <a:p>
            <a:pPr>
              <a:buNone/>
            </a:pPr>
            <a:endParaRPr lang="cs-CZ" dirty="0" smtClean="0">
              <a:latin typeface="Calibri" pitchFamily="34" charset="0"/>
            </a:endParaRPr>
          </a:p>
          <a:p>
            <a:pPr>
              <a:buNone/>
            </a:pPr>
            <a:r>
              <a:rPr lang="cs-CZ" sz="9600" dirty="0" smtClean="0">
                <a:latin typeface="Calibri" pitchFamily="34" charset="0"/>
              </a:rPr>
              <a:t>                 </a:t>
            </a:r>
            <a:r>
              <a:rPr lang="cs-CZ" sz="9600" dirty="0" err="1" smtClean="0">
                <a:latin typeface="Calibri" pitchFamily="34" charset="0"/>
              </a:rPr>
              <a:t>gr</a:t>
            </a:r>
            <a:r>
              <a:rPr lang="cs-CZ" sz="9600" dirty="0" err="1" smtClean="0">
                <a:latin typeface="Calibri" pitchFamily="34" charset="0"/>
                <a:cs typeface="Arial"/>
              </a:rPr>
              <a:t>ü</a:t>
            </a:r>
            <a:r>
              <a:rPr lang="cs-CZ" sz="9500" dirty="0" err="1" smtClean="0">
                <a:latin typeface="Calibri" pitchFamily="34" charset="0"/>
                <a:cs typeface="Arial"/>
              </a:rPr>
              <a:t>n</a:t>
            </a:r>
            <a:endParaRPr lang="cs-CZ" sz="9500" dirty="0" smtClean="0">
              <a:latin typeface="Calibri" pitchFamily="34" charset="0"/>
            </a:endParaRPr>
          </a:p>
          <a:p>
            <a:pPr algn="ctr">
              <a:buNone/>
            </a:pPr>
            <a:r>
              <a:rPr lang="cs-CZ" dirty="0" smtClean="0">
                <a:latin typeface="Calibri" pitchFamily="34" charset="0"/>
              </a:rPr>
              <a:t>           </a:t>
            </a:r>
            <a:endParaRPr lang="cs-CZ" sz="9600" dirty="0"/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solidFill>
            <a:srgbClr val="00B050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ZELENÁ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pic>
        <p:nvPicPr>
          <p:cNvPr id="3" name="Picture 2" descr="C:\Documents and Settings\User\Local Settings\Temporary Internet Files\Content.IE5\IVP4VMDY\MC900437683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2067" y="1857364"/>
            <a:ext cx="3357586" cy="364333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endParaRPr lang="cs-CZ" dirty="0" smtClean="0">
              <a:latin typeface="Calibri" pitchFamily="34" charset="0"/>
            </a:endParaRPr>
          </a:p>
          <a:p>
            <a:pPr>
              <a:buNone/>
            </a:pPr>
            <a:endParaRPr lang="cs-CZ" dirty="0" smtClean="0">
              <a:latin typeface="Calibri" pitchFamily="34" charset="0"/>
            </a:endParaRPr>
          </a:p>
          <a:p>
            <a:pPr>
              <a:buNone/>
            </a:pPr>
            <a:endParaRPr lang="cs-CZ" dirty="0" smtClean="0">
              <a:latin typeface="Calibri" pitchFamily="34" charset="0"/>
            </a:endParaRPr>
          </a:p>
          <a:p>
            <a:pPr>
              <a:buNone/>
            </a:pPr>
            <a:r>
              <a:rPr lang="cs-CZ" sz="9600" dirty="0" smtClean="0">
                <a:latin typeface="Calibri" pitchFamily="34" charset="0"/>
              </a:rPr>
              <a:t>                 </a:t>
            </a:r>
            <a:r>
              <a:rPr lang="cs-CZ" sz="9600" dirty="0" err="1" smtClean="0">
                <a:latin typeface="Calibri" pitchFamily="34" charset="0"/>
              </a:rPr>
              <a:t>gelb</a:t>
            </a:r>
            <a:r>
              <a:rPr lang="cs-CZ" sz="8500" dirty="0" smtClean="0">
                <a:latin typeface="Calibri" pitchFamily="34" charset="0"/>
              </a:rPr>
              <a:t> </a:t>
            </a:r>
          </a:p>
          <a:p>
            <a:pPr algn="ctr">
              <a:buNone/>
            </a:pPr>
            <a:r>
              <a:rPr lang="cs-CZ" dirty="0" smtClean="0">
                <a:latin typeface="Calibri" pitchFamily="34" charset="0"/>
              </a:rPr>
              <a:t>           </a:t>
            </a:r>
            <a:endParaRPr lang="cs-CZ" sz="9600" dirty="0"/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ŽLUTÁ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pic>
        <p:nvPicPr>
          <p:cNvPr id="3" name="Picture 2" descr="C:\Documents and Settings\User\Local Settings\Temporary Internet Files\Content.IE5\E6VJXM72\MC900232180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29190" y="2000240"/>
            <a:ext cx="3429024" cy="342902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endParaRPr lang="cs-CZ" dirty="0" smtClean="0">
              <a:latin typeface="Calibri" pitchFamily="34" charset="0"/>
            </a:endParaRPr>
          </a:p>
          <a:p>
            <a:pPr>
              <a:buNone/>
            </a:pPr>
            <a:endParaRPr lang="cs-CZ" dirty="0" smtClean="0">
              <a:latin typeface="Calibri" pitchFamily="34" charset="0"/>
            </a:endParaRPr>
          </a:p>
          <a:p>
            <a:pPr>
              <a:buNone/>
            </a:pPr>
            <a:endParaRPr lang="cs-CZ" dirty="0" smtClean="0">
              <a:latin typeface="Calibri" pitchFamily="34" charset="0"/>
            </a:endParaRPr>
          </a:p>
          <a:p>
            <a:pPr>
              <a:buNone/>
            </a:pPr>
            <a:r>
              <a:rPr lang="cs-CZ" sz="9600" dirty="0" smtClean="0">
                <a:latin typeface="Calibri" pitchFamily="34" charset="0"/>
              </a:rPr>
              <a:t>                 </a:t>
            </a:r>
            <a:r>
              <a:rPr lang="cs-CZ" sz="9600" dirty="0" err="1" smtClean="0">
                <a:latin typeface="Calibri" pitchFamily="34" charset="0"/>
              </a:rPr>
              <a:t>wei</a:t>
            </a:r>
            <a:r>
              <a:rPr lang="cs-CZ" sz="9600" dirty="0" err="1" smtClean="0">
                <a:latin typeface="Calibri" pitchFamily="34" charset="0"/>
                <a:cs typeface="Arial"/>
              </a:rPr>
              <a:t>ß</a:t>
            </a:r>
            <a:r>
              <a:rPr lang="cs-CZ" sz="7100" dirty="0" smtClean="0">
                <a:latin typeface="Calibri" pitchFamily="34" charset="0"/>
              </a:rPr>
              <a:t> </a:t>
            </a:r>
          </a:p>
          <a:p>
            <a:pPr algn="ctr">
              <a:buNone/>
            </a:pPr>
            <a:r>
              <a:rPr lang="cs-CZ" dirty="0" smtClean="0">
                <a:latin typeface="Calibri" pitchFamily="34" charset="0"/>
              </a:rPr>
              <a:t>           </a:t>
            </a:r>
            <a:endParaRPr lang="cs-CZ" sz="9600" dirty="0"/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solidFill>
            <a:schemeClr val="tx1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BÍLÁ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pic>
        <p:nvPicPr>
          <p:cNvPr id="5122" name="Picture 2" descr="C:\Documents and Settings\User\Local Settings\Temporary Internet Files\Content.IE5\E6VJXM72\MC900387156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38700" y="1915319"/>
            <a:ext cx="3657600" cy="36576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pPr>
              <a:buNone/>
            </a:pPr>
            <a:endParaRPr lang="cs-CZ" dirty="0" smtClean="0">
              <a:latin typeface="Calibri" pitchFamily="34" charset="0"/>
            </a:endParaRPr>
          </a:p>
          <a:p>
            <a:pPr>
              <a:buNone/>
            </a:pPr>
            <a:endParaRPr lang="cs-CZ" dirty="0" smtClean="0">
              <a:latin typeface="Calibri" pitchFamily="34" charset="0"/>
            </a:endParaRPr>
          </a:p>
          <a:p>
            <a:pPr>
              <a:buNone/>
            </a:pPr>
            <a:endParaRPr lang="cs-CZ" dirty="0" smtClean="0">
              <a:latin typeface="Calibri" pitchFamily="34" charset="0"/>
            </a:endParaRPr>
          </a:p>
          <a:p>
            <a:pPr>
              <a:buNone/>
            </a:pPr>
            <a:r>
              <a:rPr lang="cs-CZ" sz="9600" dirty="0" smtClean="0">
                <a:latin typeface="Calibri" pitchFamily="34" charset="0"/>
              </a:rPr>
              <a:t>                 </a:t>
            </a:r>
            <a:r>
              <a:rPr lang="cs-CZ" sz="9600" dirty="0" err="1" smtClean="0">
                <a:latin typeface="Calibri" pitchFamily="34" charset="0"/>
              </a:rPr>
              <a:t>schwarz</a:t>
            </a:r>
            <a:r>
              <a:rPr lang="cs-CZ" sz="7100" dirty="0" smtClean="0">
                <a:latin typeface="Calibri" pitchFamily="34" charset="0"/>
              </a:rPr>
              <a:t> </a:t>
            </a:r>
          </a:p>
          <a:p>
            <a:pPr algn="ctr">
              <a:buNone/>
            </a:pPr>
            <a:r>
              <a:rPr lang="cs-CZ" dirty="0" smtClean="0">
                <a:latin typeface="Calibri" pitchFamily="34" charset="0"/>
              </a:rPr>
              <a:t>           </a:t>
            </a:r>
            <a:endParaRPr lang="cs-CZ" sz="9600" dirty="0"/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95000"/>
              <a:lumOff val="5000"/>
            </a:schemeClr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chemeClr val="tx1"/>
                </a:solidFill>
                <a:latin typeface="Calibri" pitchFamily="34" charset="0"/>
              </a:rPr>
              <a:t>ČERNÁ</a:t>
            </a:r>
            <a:endParaRPr lang="cs-CZ" sz="4400" dirty="0">
              <a:solidFill>
                <a:schemeClr val="tx1"/>
              </a:solidFill>
              <a:latin typeface="Calibri" pitchFamily="34" charset="0"/>
            </a:endParaRPr>
          </a:p>
        </p:txBody>
      </p:sp>
      <p:pic>
        <p:nvPicPr>
          <p:cNvPr id="6146" name="Picture 2" descr="C:\Documents and Settings\User\Local Settings\Temporary Internet Files\Content.IE5\IVP4VMDY\MC900053202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3504" y="2214554"/>
            <a:ext cx="3286148" cy="314327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endParaRPr lang="cs-CZ" dirty="0" smtClean="0">
              <a:latin typeface="Calibri" pitchFamily="34" charset="0"/>
            </a:endParaRPr>
          </a:p>
          <a:p>
            <a:pPr>
              <a:buNone/>
            </a:pPr>
            <a:endParaRPr lang="cs-CZ" dirty="0" smtClean="0">
              <a:latin typeface="Calibri" pitchFamily="34" charset="0"/>
            </a:endParaRPr>
          </a:p>
          <a:p>
            <a:pPr>
              <a:buNone/>
            </a:pPr>
            <a:endParaRPr lang="cs-CZ" dirty="0" smtClean="0">
              <a:latin typeface="Calibri" pitchFamily="34" charset="0"/>
            </a:endParaRPr>
          </a:p>
          <a:p>
            <a:pPr>
              <a:buNone/>
            </a:pPr>
            <a:r>
              <a:rPr lang="cs-CZ" sz="9600" dirty="0" smtClean="0">
                <a:latin typeface="Calibri" pitchFamily="34" charset="0"/>
              </a:rPr>
              <a:t>                 rosa</a:t>
            </a:r>
            <a:r>
              <a:rPr lang="cs-CZ" sz="7800" dirty="0" smtClean="0">
                <a:latin typeface="Calibri" pitchFamily="34" charset="0"/>
              </a:rPr>
              <a:t> </a:t>
            </a:r>
          </a:p>
          <a:p>
            <a:pPr algn="ctr">
              <a:buNone/>
            </a:pPr>
            <a:r>
              <a:rPr lang="cs-CZ" dirty="0" smtClean="0">
                <a:latin typeface="Calibri" pitchFamily="34" charset="0"/>
              </a:rPr>
              <a:t>           </a:t>
            </a:r>
            <a:endParaRPr lang="cs-CZ" sz="9600" dirty="0"/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solidFill>
            <a:srgbClr val="BF2D8B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RŮŽOVÁ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pic>
        <p:nvPicPr>
          <p:cNvPr id="7170" name="Picture 2" descr="C:\Documents and Settings\User\Local Settings\Temporary Internet Files\Content.IE5\T9AG1EDJ\MC900441353[1].pn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6314" y="1785926"/>
            <a:ext cx="3786214" cy="421484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endParaRPr lang="cs-CZ" dirty="0" smtClean="0">
              <a:latin typeface="Calibri" pitchFamily="34" charset="0"/>
            </a:endParaRPr>
          </a:p>
          <a:p>
            <a:pPr>
              <a:buNone/>
            </a:pPr>
            <a:endParaRPr lang="cs-CZ" dirty="0" smtClean="0">
              <a:latin typeface="Calibri" pitchFamily="34" charset="0"/>
            </a:endParaRPr>
          </a:p>
          <a:p>
            <a:pPr>
              <a:buNone/>
            </a:pPr>
            <a:endParaRPr lang="cs-CZ" dirty="0" smtClean="0">
              <a:latin typeface="Calibri" pitchFamily="34" charset="0"/>
            </a:endParaRPr>
          </a:p>
          <a:p>
            <a:pPr>
              <a:buNone/>
            </a:pPr>
            <a:r>
              <a:rPr lang="cs-CZ" sz="9600" dirty="0" smtClean="0">
                <a:latin typeface="Calibri" pitchFamily="34" charset="0"/>
              </a:rPr>
              <a:t>                 </a:t>
            </a:r>
            <a:r>
              <a:rPr lang="cs-CZ" sz="9600" dirty="0" err="1" smtClean="0">
                <a:latin typeface="Calibri" pitchFamily="34" charset="0"/>
              </a:rPr>
              <a:t>violett</a:t>
            </a:r>
            <a:r>
              <a:rPr lang="cs-CZ" sz="7100" dirty="0" smtClean="0">
                <a:latin typeface="Calibri" pitchFamily="34" charset="0"/>
              </a:rPr>
              <a:t> </a:t>
            </a:r>
          </a:p>
          <a:p>
            <a:pPr algn="ctr">
              <a:buNone/>
            </a:pPr>
            <a:r>
              <a:rPr lang="cs-CZ" dirty="0" smtClean="0">
                <a:latin typeface="Calibri" pitchFamily="34" charset="0"/>
              </a:rPr>
              <a:t>           </a:t>
            </a:r>
            <a:endParaRPr lang="cs-CZ" sz="9600" dirty="0"/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solidFill>
            <a:srgbClr val="D88CE0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FIALOVÁ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pic>
        <p:nvPicPr>
          <p:cNvPr id="8195" name="Picture 3" descr="C:\Documents and Settings\User\Local Settings\Temporary Internet Files\Content.IE5\FKT5DYM1\MC900441356[1].pn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4876" y="2000240"/>
            <a:ext cx="3714776" cy="378621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endParaRPr lang="cs-CZ" dirty="0" smtClean="0">
              <a:latin typeface="Calibri" pitchFamily="34" charset="0"/>
            </a:endParaRPr>
          </a:p>
          <a:p>
            <a:pPr>
              <a:buNone/>
            </a:pPr>
            <a:endParaRPr lang="cs-CZ" dirty="0" smtClean="0">
              <a:latin typeface="Calibri" pitchFamily="34" charset="0"/>
            </a:endParaRPr>
          </a:p>
          <a:p>
            <a:pPr>
              <a:buNone/>
            </a:pPr>
            <a:endParaRPr lang="cs-CZ" dirty="0" smtClean="0">
              <a:latin typeface="Calibri" pitchFamily="34" charset="0"/>
            </a:endParaRPr>
          </a:p>
          <a:p>
            <a:pPr>
              <a:buNone/>
            </a:pPr>
            <a:r>
              <a:rPr lang="cs-CZ" sz="9600" dirty="0" smtClean="0">
                <a:latin typeface="Calibri" pitchFamily="34" charset="0"/>
              </a:rPr>
              <a:t>                 lila</a:t>
            </a:r>
            <a:endParaRPr lang="cs-CZ" sz="6500" dirty="0" smtClean="0">
              <a:latin typeface="Calibri" pitchFamily="34" charset="0"/>
            </a:endParaRPr>
          </a:p>
          <a:p>
            <a:pPr algn="ctr">
              <a:buNone/>
            </a:pPr>
            <a:r>
              <a:rPr lang="cs-CZ" dirty="0" smtClean="0">
                <a:latin typeface="Calibri" pitchFamily="34" charset="0"/>
              </a:rPr>
              <a:t>           </a:t>
            </a:r>
            <a:endParaRPr lang="cs-CZ" sz="9600" dirty="0"/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solidFill>
            <a:srgbClr val="653EC6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FIALOVÁ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pic>
        <p:nvPicPr>
          <p:cNvPr id="9218" name="Picture 2" descr="C:\Documents and Settings\User\Local Settings\Temporary Internet Files\Content.IE5\T9AG1EDJ\MP900448362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67600" y="1857364"/>
            <a:ext cx="3599800" cy="392909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endParaRPr lang="cs-CZ" dirty="0" smtClean="0">
              <a:latin typeface="Calibri" pitchFamily="34" charset="0"/>
            </a:endParaRPr>
          </a:p>
          <a:p>
            <a:pPr>
              <a:buNone/>
            </a:pPr>
            <a:endParaRPr lang="cs-CZ" dirty="0" smtClean="0">
              <a:latin typeface="Calibri" pitchFamily="34" charset="0"/>
            </a:endParaRPr>
          </a:p>
          <a:p>
            <a:pPr>
              <a:buNone/>
            </a:pPr>
            <a:endParaRPr lang="cs-CZ" dirty="0" smtClean="0">
              <a:latin typeface="Calibri" pitchFamily="34" charset="0"/>
            </a:endParaRPr>
          </a:p>
          <a:p>
            <a:pPr>
              <a:buNone/>
            </a:pPr>
            <a:r>
              <a:rPr lang="cs-CZ" sz="9600" dirty="0" smtClean="0">
                <a:latin typeface="Calibri" pitchFamily="34" charset="0"/>
              </a:rPr>
              <a:t>                 </a:t>
            </a:r>
            <a:r>
              <a:rPr lang="cs-CZ" sz="9600" dirty="0" err="1" smtClean="0">
                <a:latin typeface="Calibri" pitchFamily="34" charset="0"/>
              </a:rPr>
              <a:t>orange</a:t>
            </a:r>
            <a:r>
              <a:rPr lang="cs-CZ" sz="8500" dirty="0" smtClean="0">
                <a:latin typeface="Calibri" pitchFamily="34" charset="0"/>
              </a:rPr>
              <a:t> </a:t>
            </a:r>
          </a:p>
          <a:p>
            <a:pPr algn="ctr">
              <a:buNone/>
            </a:pPr>
            <a:r>
              <a:rPr lang="cs-CZ" dirty="0" smtClean="0">
                <a:latin typeface="Calibri" pitchFamily="34" charset="0"/>
              </a:rPr>
              <a:t>           </a:t>
            </a:r>
            <a:endParaRPr lang="cs-CZ" sz="9600" dirty="0"/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solidFill>
            <a:schemeClr val="accent3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ORANŽOVÁ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pic>
        <p:nvPicPr>
          <p:cNvPr id="10242" name="Picture 2" descr="C:\Documents and Settings\User\Local Settings\Temporary Internet Files\Content.IE5\IVP4VMDY\MC900441720[1].pn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628" y="1857364"/>
            <a:ext cx="3429024" cy="378621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endParaRPr lang="cs-CZ" dirty="0" smtClean="0">
              <a:latin typeface="Calibri" pitchFamily="34" charset="0"/>
            </a:endParaRPr>
          </a:p>
          <a:p>
            <a:pPr>
              <a:buNone/>
            </a:pPr>
            <a:endParaRPr lang="cs-CZ" dirty="0" smtClean="0">
              <a:latin typeface="Calibri" pitchFamily="34" charset="0"/>
            </a:endParaRPr>
          </a:p>
          <a:p>
            <a:pPr>
              <a:buNone/>
            </a:pPr>
            <a:endParaRPr lang="cs-CZ" dirty="0" smtClean="0">
              <a:latin typeface="Calibri" pitchFamily="34" charset="0"/>
            </a:endParaRPr>
          </a:p>
          <a:p>
            <a:pPr>
              <a:buNone/>
            </a:pPr>
            <a:r>
              <a:rPr lang="cs-CZ" sz="9600" dirty="0" smtClean="0">
                <a:latin typeface="Calibri" pitchFamily="34" charset="0"/>
              </a:rPr>
              <a:t>                 braun</a:t>
            </a:r>
            <a:r>
              <a:rPr lang="cs-CZ" sz="8500" dirty="0" smtClean="0">
                <a:latin typeface="Calibri" pitchFamily="34" charset="0"/>
              </a:rPr>
              <a:t> </a:t>
            </a:r>
          </a:p>
          <a:p>
            <a:pPr algn="ctr">
              <a:buNone/>
            </a:pPr>
            <a:r>
              <a:rPr lang="cs-CZ" dirty="0" smtClean="0">
                <a:latin typeface="Calibri" pitchFamily="34" charset="0"/>
              </a:rPr>
              <a:t>           </a:t>
            </a:r>
            <a:endParaRPr lang="cs-CZ" sz="9600" dirty="0"/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solidFill>
            <a:schemeClr val="accent6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HNĚDÁ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pic>
        <p:nvPicPr>
          <p:cNvPr id="11266" name="Picture 2" descr="C:\Documents and Settings\User\Local Settings\Temporary Internet Files\Content.IE5\FKT5DYM1\MC900305487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57752" y="1928802"/>
            <a:ext cx="3714776" cy="400052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endParaRPr lang="cs-CZ" dirty="0" smtClean="0">
              <a:latin typeface="Calibri" pitchFamily="34" charset="0"/>
            </a:endParaRPr>
          </a:p>
          <a:p>
            <a:pPr>
              <a:buNone/>
            </a:pPr>
            <a:endParaRPr lang="cs-CZ" dirty="0" smtClean="0">
              <a:latin typeface="Calibri" pitchFamily="34" charset="0"/>
            </a:endParaRPr>
          </a:p>
          <a:p>
            <a:pPr>
              <a:buNone/>
            </a:pPr>
            <a:endParaRPr lang="cs-CZ" dirty="0" smtClean="0">
              <a:latin typeface="Calibri" pitchFamily="34" charset="0"/>
            </a:endParaRPr>
          </a:p>
          <a:p>
            <a:pPr>
              <a:buNone/>
            </a:pPr>
            <a:r>
              <a:rPr lang="cs-CZ" sz="9600" dirty="0" smtClean="0">
                <a:latin typeface="Calibri" pitchFamily="34" charset="0"/>
              </a:rPr>
              <a:t>                 </a:t>
            </a:r>
            <a:r>
              <a:rPr lang="cs-CZ" sz="9600" dirty="0" err="1" smtClean="0">
                <a:latin typeface="Calibri" pitchFamily="34" charset="0"/>
              </a:rPr>
              <a:t>beige</a:t>
            </a:r>
            <a:r>
              <a:rPr lang="cs-CZ" sz="8500" dirty="0" smtClean="0">
                <a:latin typeface="Calibri" pitchFamily="34" charset="0"/>
              </a:rPr>
              <a:t> </a:t>
            </a:r>
          </a:p>
          <a:p>
            <a:pPr algn="ctr">
              <a:buNone/>
            </a:pPr>
            <a:r>
              <a:rPr lang="cs-CZ" dirty="0" smtClean="0">
                <a:latin typeface="Calibri" pitchFamily="34" charset="0"/>
              </a:rPr>
              <a:t>           </a:t>
            </a:r>
            <a:endParaRPr lang="cs-CZ" sz="9600" dirty="0"/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solidFill>
            <a:srgbClr val="F7C4A7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BÉŽOVÁ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pic>
        <p:nvPicPr>
          <p:cNvPr id="12290" name="Picture 2" descr="C:\Documents and Settings\User\Local Settings\Temporary Internet Files\Content.IE5\T9AG1EDJ\MP900448714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8200" y="1928802"/>
            <a:ext cx="4038600" cy="364333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endParaRPr lang="cs-CZ" dirty="0" smtClean="0">
              <a:latin typeface="Calibri" pitchFamily="34" charset="0"/>
            </a:endParaRPr>
          </a:p>
          <a:p>
            <a:pPr>
              <a:buNone/>
            </a:pPr>
            <a:endParaRPr lang="cs-CZ" dirty="0" smtClean="0">
              <a:latin typeface="Calibri" pitchFamily="34" charset="0"/>
            </a:endParaRPr>
          </a:p>
          <a:p>
            <a:pPr>
              <a:buNone/>
            </a:pPr>
            <a:endParaRPr lang="cs-CZ" dirty="0" smtClean="0">
              <a:latin typeface="Calibri" pitchFamily="34" charset="0"/>
            </a:endParaRPr>
          </a:p>
          <a:p>
            <a:pPr>
              <a:buNone/>
            </a:pPr>
            <a:r>
              <a:rPr lang="cs-CZ" sz="9600" dirty="0" smtClean="0">
                <a:latin typeface="Calibri" pitchFamily="34" charset="0"/>
              </a:rPr>
              <a:t>                 </a:t>
            </a:r>
            <a:r>
              <a:rPr lang="cs-CZ" sz="9600" dirty="0" err="1" smtClean="0">
                <a:latin typeface="Calibri" pitchFamily="34" charset="0"/>
              </a:rPr>
              <a:t>grau</a:t>
            </a:r>
            <a:r>
              <a:rPr lang="cs-CZ" sz="8500" dirty="0" smtClean="0">
                <a:latin typeface="Calibri" pitchFamily="34" charset="0"/>
              </a:rPr>
              <a:t> </a:t>
            </a:r>
          </a:p>
          <a:p>
            <a:pPr algn="ctr">
              <a:buNone/>
            </a:pPr>
            <a:r>
              <a:rPr lang="cs-CZ" dirty="0" smtClean="0">
                <a:latin typeface="Calibri" pitchFamily="34" charset="0"/>
              </a:rPr>
              <a:t>           </a:t>
            </a:r>
            <a:endParaRPr lang="cs-CZ" sz="9600" dirty="0"/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solidFill>
            <a:schemeClr val="tx1">
              <a:lumMod val="75000"/>
            </a:schemeClr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ŠEDÁ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pic>
        <p:nvPicPr>
          <p:cNvPr id="13317" name="Picture 5" descr="C:\Documents and Settings\User\Local Settings\Temporary Internet Files\Content.IE5\IVP4VMDY\MC900439117[1].pn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53514" y="1802703"/>
            <a:ext cx="3827972" cy="388283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 algn="ctr"/>
            <a:r>
              <a:rPr lang="cs-CZ" sz="4400" dirty="0" smtClean="0"/>
              <a:t> </a:t>
            </a:r>
            <a:r>
              <a:rPr lang="cs-CZ" sz="7200" dirty="0" smtClean="0">
                <a:latin typeface="Calibri" pitchFamily="34" charset="0"/>
              </a:rPr>
              <a:t>barvy píšeme s </a:t>
            </a:r>
            <a:r>
              <a:rPr lang="cs-CZ" sz="7200" dirty="0" smtClean="0">
                <a:solidFill>
                  <a:srgbClr val="0070C0"/>
                </a:solidFill>
                <a:latin typeface="Calibri" pitchFamily="34" charset="0"/>
              </a:rPr>
              <a:t>malým</a:t>
            </a:r>
            <a:r>
              <a:rPr lang="cs-CZ" sz="7200" dirty="0" smtClean="0">
                <a:latin typeface="Calibri" pitchFamily="34" charset="0"/>
              </a:rPr>
              <a:t> počátečním písmenem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ZAPAMATUJTE SI: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4000" dirty="0" err="1" smtClean="0">
                <a:latin typeface="Calibri" pitchFamily="34" charset="0"/>
              </a:rPr>
              <a:t>gr</a:t>
            </a:r>
            <a:r>
              <a:rPr lang="cs-CZ" sz="4000" dirty="0" err="1" smtClean="0">
                <a:latin typeface="Calibri" pitchFamily="34" charset="0"/>
                <a:cs typeface="Arial"/>
              </a:rPr>
              <a:t>ün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err="1" smtClean="0">
                <a:latin typeface="Calibri" pitchFamily="34" charset="0"/>
              </a:rPr>
              <a:t>gelb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err="1" smtClean="0">
                <a:latin typeface="Calibri" pitchFamily="34" charset="0"/>
              </a:rPr>
              <a:t>blau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err="1" smtClean="0">
                <a:latin typeface="Calibri" pitchFamily="34" charset="0"/>
              </a:rPr>
              <a:t>schwarz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smtClean="0">
                <a:latin typeface="Calibri" pitchFamily="34" charset="0"/>
              </a:rPr>
              <a:t>rot</a:t>
            </a:r>
          </a:p>
          <a:p>
            <a:r>
              <a:rPr lang="cs-CZ" sz="4000" dirty="0" smtClean="0">
                <a:latin typeface="Calibri" pitchFamily="34" charset="0"/>
              </a:rPr>
              <a:t>rosa</a:t>
            </a:r>
          </a:p>
          <a:p>
            <a:r>
              <a:rPr lang="cs-CZ" sz="4000" dirty="0" err="1" smtClean="0">
                <a:latin typeface="Calibri" pitchFamily="34" charset="0"/>
              </a:rPr>
              <a:t>orange</a:t>
            </a:r>
            <a:endParaRPr lang="cs-CZ" sz="4000" dirty="0" smtClean="0">
              <a:latin typeface="Calibri" pitchFamily="34" charset="0"/>
            </a:endParaRPr>
          </a:p>
          <a:p>
            <a:pPr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sz="4000" dirty="0" smtClean="0">
                <a:latin typeface="Calibri" pitchFamily="34" charset="0"/>
              </a:rPr>
              <a:t>zelená</a:t>
            </a:r>
          </a:p>
          <a:p>
            <a:r>
              <a:rPr lang="cs-CZ" sz="4000" dirty="0" smtClean="0">
                <a:latin typeface="Calibri" pitchFamily="34" charset="0"/>
              </a:rPr>
              <a:t>žlutá</a:t>
            </a:r>
          </a:p>
          <a:p>
            <a:r>
              <a:rPr lang="cs-CZ" sz="4000" dirty="0" smtClean="0">
                <a:latin typeface="Calibri" pitchFamily="34" charset="0"/>
              </a:rPr>
              <a:t>modrá</a:t>
            </a:r>
          </a:p>
          <a:p>
            <a:r>
              <a:rPr lang="cs-CZ" sz="4000" dirty="0" smtClean="0">
                <a:latin typeface="Calibri" pitchFamily="34" charset="0"/>
              </a:rPr>
              <a:t>černá</a:t>
            </a:r>
          </a:p>
          <a:p>
            <a:r>
              <a:rPr lang="cs-CZ" sz="4000" dirty="0" smtClean="0">
                <a:latin typeface="Calibri" pitchFamily="34" charset="0"/>
              </a:rPr>
              <a:t>červená</a:t>
            </a:r>
          </a:p>
          <a:p>
            <a:r>
              <a:rPr lang="cs-CZ" sz="4000" dirty="0" smtClean="0">
                <a:latin typeface="Calibri" pitchFamily="34" charset="0"/>
              </a:rPr>
              <a:t>růžová</a:t>
            </a:r>
          </a:p>
          <a:p>
            <a:r>
              <a:rPr lang="cs-CZ" sz="4000" dirty="0" smtClean="0">
                <a:latin typeface="Calibri" pitchFamily="34" charset="0"/>
              </a:rPr>
              <a:t>oranžová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214290"/>
            <a:ext cx="7467600" cy="1143000"/>
          </a:xfrm>
          <a:solidFill>
            <a:schemeClr val="accent1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PŘELOŽ: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>
          <a:xfrm>
            <a:off x="0" y="1600200"/>
            <a:ext cx="8429652" cy="5114948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7200" dirty="0" smtClean="0"/>
              <a:t> </a:t>
            </a:r>
          </a:p>
          <a:p>
            <a:pPr algn="ctr">
              <a:buNone/>
            </a:pPr>
            <a:endParaRPr lang="cs-CZ" sz="4000" dirty="0" smtClean="0">
              <a:solidFill>
                <a:srgbClr val="FFFF00"/>
              </a:solidFill>
              <a:latin typeface="Calibri" pitchFamily="34" charset="0"/>
            </a:endParaRPr>
          </a:p>
          <a:p>
            <a:pPr algn="ctr">
              <a:buNone/>
            </a:pPr>
            <a:r>
              <a:rPr lang="cs-CZ" sz="4000" dirty="0" smtClean="0">
                <a:solidFill>
                  <a:srgbClr val="FFFF00"/>
                </a:solidFill>
                <a:latin typeface="Calibri" pitchFamily="34" charset="0"/>
              </a:rPr>
              <a:t>žlutá</a:t>
            </a:r>
            <a:r>
              <a:rPr lang="cs-CZ" sz="4000" dirty="0" smtClean="0">
                <a:latin typeface="Calibri" pitchFamily="34" charset="0"/>
              </a:rPr>
              <a:t> - </a:t>
            </a:r>
            <a:r>
              <a:rPr lang="cs-CZ" sz="4000" dirty="0" smtClean="0">
                <a:solidFill>
                  <a:schemeClr val="accent6"/>
                </a:solidFill>
                <a:latin typeface="Calibri" pitchFamily="34" charset="0"/>
              </a:rPr>
              <a:t>hnědá</a:t>
            </a:r>
            <a:r>
              <a:rPr lang="cs-CZ" sz="4000" dirty="0" smtClean="0">
                <a:latin typeface="Calibri" pitchFamily="34" charset="0"/>
              </a:rPr>
              <a:t> – černá - </a:t>
            </a:r>
            <a:r>
              <a:rPr lang="cs-CZ" sz="4000" dirty="0" smtClean="0">
                <a:solidFill>
                  <a:srgbClr val="BF2D8B"/>
                </a:solidFill>
                <a:latin typeface="Calibri" pitchFamily="34" charset="0"/>
              </a:rPr>
              <a:t>růžová</a:t>
            </a:r>
            <a:r>
              <a:rPr lang="cs-CZ" sz="4000" dirty="0" smtClean="0">
                <a:latin typeface="Calibri" pitchFamily="34" charset="0"/>
              </a:rPr>
              <a:t> - </a:t>
            </a:r>
            <a:r>
              <a:rPr lang="cs-CZ" sz="4000" dirty="0" smtClean="0">
                <a:solidFill>
                  <a:srgbClr val="00B050"/>
                </a:solidFill>
                <a:latin typeface="Calibri" pitchFamily="34" charset="0"/>
              </a:rPr>
              <a:t>zelená</a:t>
            </a:r>
            <a:endParaRPr lang="cs-CZ" sz="4000" dirty="0" smtClean="0">
              <a:latin typeface="Calibri" pitchFamily="34" charset="0"/>
            </a:endParaRPr>
          </a:p>
          <a:p>
            <a:pPr algn="ctr">
              <a:buNone/>
            </a:pPr>
            <a:r>
              <a:rPr lang="cs-CZ" sz="6600" dirty="0" smtClean="0">
                <a:latin typeface="Calibri" pitchFamily="34" charset="0"/>
              </a:rPr>
              <a:t>  </a:t>
            </a:r>
            <a:endParaRPr lang="cs-CZ" sz="6600" dirty="0">
              <a:latin typeface="Calibri" pitchFamily="34" charset="0"/>
            </a:endParaRPr>
          </a:p>
        </p:txBody>
      </p:sp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  <a:ln w="38100">
            <a:solidFill>
              <a:schemeClr val="tx1"/>
            </a:solidFill>
          </a:ln>
        </p:spPr>
        <p:txBody>
          <a:bodyPr>
            <a:noAutofit/>
          </a:bodyPr>
          <a:lstStyle/>
          <a:p>
            <a:pPr algn="ctr"/>
            <a:r>
              <a:rPr lang="cs-CZ" sz="4000" dirty="0" smtClean="0">
                <a:solidFill>
                  <a:srgbClr val="002060"/>
                </a:solidFill>
                <a:latin typeface="Calibri" pitchFamily="34" charset="0"/>
              </a:rPr>
              <a:t>NAPIŠ TYTO BARVY SLOVY:</a:t>
            </a:r>
            <a:endParaRPr lang="cs-CZ" sz="40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5" name="Popisek se šipkou nahoru 4"/>
          <p:cNvSpPr/>
          <p:nvPr/>
        </p:nvSpPr>
        <p:spPr>
          <a:xfrm>
            <a:off x="214282" y="4214818"/>
            <a:ext cx="1728192" cy="1224136"/>
          </a:xfrm>
          <a:prstGeom prst="up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rgbClr val="FFFF00"/>
                </a:solidFill>
                <a:latin typeface="Calibri" pitchFamily="34" charset="0"/>
              </a:rPr>
              <a:t>gelb</a:t>
            </a:r>
            <a:endParaRPr lang="cs-CZ" sz="3200" dirty="0">
              <a:solidFill>
                <a:srgbClr val="FFFF00"/>
              </a:solidFill>
              <a:latin typeface="Calibri" pitchFamily="34" charset="0"/>
            </a:endParaRPr>
          </a:p>
        </p:txBody>
      </p:sp>
      <p:sp>
        <p:nvSpPr>
          <p:cNvPr id="7" name="Popisek se šipkou nahoru 6"/>
          <p:cNvSpPr/>
          <p:nvPr/>
        </p:nvSpPr>
        <p:spPr>
          <a:xfrm>
            <a:off x="3214678" y="4143380"/>
            <a:ext cx="1728192" cy="1224136"/>
          </a:xfrm>
          <a:prstGeom prst="up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Calibri" pitchFamily="34" charset="0"/>
              </a:rPr>
              <a:t>schwarz</a:t>
            </a:r>
            <a:endParaRPr lang="cs-CZ" sz="32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8" name="Popisek se šipkou nahoru 7"/>
          <p:cNvSpPr/>
          <p:nvPr/>
        </p:nvSpPr>
        <p:spPr>
          <a:xfrm>
            <a:off x="6643702" y="4143380"/>
            <a:ext cx="1728192" cy="1224136"/>
          </a:xfrm>
          <a:prstGeom prst="up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err="1" smtClean="0">
                <a:solidFill>
                  <a:schemeClr val="tx1"/>
                </a:solidFill>
                <a:latin typeface="Calibri" pitchFamily="34" charset="0"/>
              </a:rPr>
              <a:t>gr</a:t>
            </a:r>
            <a:r>
              <a:rPr lang="cs-CZ" sz="3600" dirty="0" err="1" smtClean="0">
                <a:solidFill>
                  <a:schemeClr val="tx1"/>
                </a:solidFill>
                <a:latin typeface="Calibri" pitchFamily="34" charset="0"/>
                <a:cs typeface="Arial"/>
              </a:rPr>
              <a:t>ün</a:t>
            </a:r>
            <a:endParaRPr lang="cs-CZ" sz="36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11" name="Popisek se šipkou dolů 10"/>
          <p:cNvSpPr/>
          <p:nvPr/>
        </p:nvSpPr>
        <p:spPr>
          <a:xfrm>
            <a:off x="1785918" y="2357430"/>
            <a:ext cx="1512168" cy="1152128"/>
          </a:xfrm>
          <a:prstGeom prst="down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smtClean="0">
                <a:solidFill>
                  <a:schemeClr val="accent6"/>
                </a:solidFill>
                <a:latin typeface="Calibri" pitchFamily="34" charset="0"/>
              </a:rPr>
              <a:t>braun</a:t>
            </a:r>
            <a:endParaRPr lang="cs-CZ" sz="3200" dirty="0">
              <a:solidFill>
                <a:schemeClr val="accent6"/>
              </a:solidFill>
              <a:latin typeface="Calibri" pitchFamily="34" charset="0"/>
            </a:endParaRPr>
          </a:p>
        </p:txBody>
      </p:sp>
      <p:sp>
        <p:nvSpPr>
          <p:cNvPr id="12" name="Popisek se šipkou dolů 11"/>
          <p:cNvSpPr/>
          <p:nvPr/>
        </p:nvSpPr>
        <p:spPr>
          <a:xfrm>
            <a:off x="5072066" y="2285992"/>
            <a:ext cx="1512168" cy="1152128"/>
          </a:xfrm>
          <a:prstGeom prst="down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AC33B9"/>
                </a:solidFill>
                <a:latin typeface="Calibri" pitchFamily="34" charset="0"/>
              </a:rPr>
              <a:t>rosa</a:t>
            </a:r>
            <a:endParaRPr lang="cs-CZ" sz="3200" dirty="0">
              <a:solidFill>
                <a:srgbClr val="AC33B9"/>
              </a:solidFill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8" grpId="0" animBg="1"/>
      <p:bldP spid="11" grpId="0" animBg="1"/>
      <p:bldP spid="12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>
          <a:xfrm>
            <a:off x="0" y="1600200"/>
            <a:ext cx="8429652" cy="5114948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7200" dirty="0" smtClean="0"/>
              <a:t> </a:t>
            </a:r>
          </a:p>
          <a:p>
            <a:pPr algn="ctr">
              <a:buNone/>
            </a:pPr>
            <a:r>
              <a:rPr lang="cs-CZ" sz="4000" dirty="0" err="1" smtClean="0">
                <a:latin typeface="Calibri" pitchFamily="34" charset="0"/>
              </a:rPr>
              <a:t>grau</a:t>
            </a:r>
            <a:r>
              <a:rPr lang="cs-CZ" sz="4000" dirty="0" smtClean="0">
                <a:latin typeface="Calibri" pitchFamily="34" charset="0"/>
              </a:rPr>
              <a:t> - </a:t>
            </a:r>
            <a:r>
              <a:rPr lang="cs-CZ" sz="4000" dirty="0" err="1" smtClean="0">
                <a:latin typeface="Calibri" pitchFamily="34" charset="0"/>
              </a:rPr>
              <a:t>orange</a:t>
            </a:r>
            <a:r>
              <a:rPr lang="cs-CZ" sz="4000" dirty="0" smtClean="0">
                <a:latin typeface="Calibri" pitchFamily="34" charset="0"/>
              </a:rPr>
              <a:t> - </a:t>
            </a:r>
            <a:r>
              <a:rPr lang="cs-CZ" sz="4000" dirty="0" err="1" smtClean="0">
                <a:latin typeface="Calibri" pitchFamily="34" charset="0"/>
              </a:rPr>
              <a:t>violett</a:t>
            </a:r>
            <a:r>
              <a:rPr lang="cs-CZ" sz="4000" dirty="0" smtClean="0">
                <a:latin typeface="Calibri" pitchFamily="34" charset="0"/>
              </a:rPr>
              <a:t> – braun</a:t>
            </a:r>
            <a:r>
              <a:rPr lang="cs-CZ" sz="4400" dirty="0" smtClean="0">
                <a:latin typeface="Calibri" pitchFamily="34" charset="0"/>
              </a:rPr>
              <a:t>  </a:t>
            </a:r>
          </a:p>
          <a:p>
            <a:pPr algn="ctr">
              <a:buNone/>
            </a:pPr>
            <a:r>
              <a:rPr lang="cs-CZ" sz="6600" dirty="0" smtClean="0">
                <a:latin typeface="Calibri" pitchFamily="34" charset="0"/>
              </a:rPr>
              <a:t>  </a:t>
            </a:r>
            <a:endParaRPr lang="cs-CZ" sz="6600" dirty="0">
              <a:latin typeface="Calibri" pitchFamily="34" charset="0"/>
            </a:endParaRPr>
          </a:p>
        </p:txBody>
      </p:sp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  <a:ln w="38100">
            <a:solidFill>
              <a:schemeClr val="tx1"/>
            </a:solidFill>
          </a:ln>
        </p:spPr>
        <p:txBody>
          <a:bodyPr>
            <a:noAutofit/>
          </a:bodyPr>
          <a:lstStyle/>
          <a:p>
            <a:pPr algn="ctr"/>
            <a:r>
              <a:rPr lang="cs-CZ" sz="4000" dirty="0" smtClean="0">
                <a:solidFill>
                  <a:srgbClr val="002060"/>
                </a:solidFill>
                <a:latin typeface="Calibri" pitchFamily="34" charset="0"/>
              </a:rPr>
              <a:t>CO TO ZNAMENÁ ČESKY?</a:t>
            </a:r>
            <a:endParaRPr lang="cs-CZ" sz="40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5" name="Popisek se šipkou nahoru 4"/>
          <p:cNvSpPr/>
          <p:nvPr/>
        </p:nvSpPr>
        <p:spPr>
          <a:xfrm>
            <a:off x="714348" y="3643314"/>
            <a:ext cx="1728192" cy="1224136"/>
          </a:xfrm>
          <a:prstGeom prst="upArrowCallout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latin typeface="Calibri" pitchFamily="34" charset="0"/>
              </a:rPr>
              <a:t>šedá</a:t>
            </a:r>
            <a:endParaRPr lang="cs-CZ" sz="3600" dirty="0">
              <a:latin typeface="Calibri" pitchFamily="34" charset="0"/>
            </a:endParaRPr>
          </a:p>
        </p:txBody>
      </p:sp>
      <p:sp>
        <p:nvSpPr>
          <p:cNvPr id="6" name="Popisek se šipkou nahoru 5"/>
          <p:cNvSpPr/>
          <p:nvPr/>
        </p:nvSpPr>
        <p:spPr>
          <a:xfrm>
            <a:off x="4071934" y="3643314"/>
            <a:ext cx="1728192" cy="1224136"/>
          </a:xfrm>
          <a:prstGeom prst="upArrowCallout">
            <a:avLst/>
          </a:prstGeom>
          <a:solidFill>
            <a:srgbClr val="AC33B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latin typeface="Calibri" pitchFamily="34" charset="0"/>
              </a:rPr>
              <a:t>fialová</a:t>
            </a:r>
            <a:endParaRPr lang="cs-CZ" sz="3600" dirty="0">
              <a:latin typeface="Calibri" pitchFamily="34" charset="0"/>
            </a:endParaRPr>
          </a:p>
        </p:txBody>
      </p:sp>
      <p:sp>
        <p:nvSpPr>
          <p:cNvPr id="11" name="Popisek se šipkou dolů 10"/>
          <p:cNvSpPr/>
          <p:nvPr/>
        </p:nvSpPr>
        <p:spPr>
          <a:xfrm>
            <a:off x="2571736" y="1785926"/>
            <a:ext cx="1512168" cy="1152128"/>
          </a:xfrm>
          <a:prstGeom prst="downArrowCallou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atin typeface="Calibri" pitchFamily="34" charset="0"/>
              </a:rPr>
              <a:t>oranžová</a:t>
            </a:r>
            <a:endParaRPr lang="cs-CZ" sz="2800" dirty="0">
              <a:latin typeface="Calibri" pitchFamily="34" charset="0"/>
            </a:endParaRPr>
          </a:p>
        </p:txBody>
      </p:sp>
      <p:sp>
        <p:nvSpPr>
          <p:cNvPr id="13" name="Popisek se šipkou dolů 12"/>
          <p:cNvSpPr/>
          <p:nvPr/>
        </p:nvSpPr>
        <p:spPr>
          <a:xfrm>
            <a:off x="5929322" y="1785926"/>
            <a:ext cx="1512168" cy="1152128"/>
          </a:xfrm>
          <a:prstGeom prst="downArrowCallou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Calibri" pitchFamily="34" charset="0"/>
              </a:rPr>
              <a:t>hnědá</a:t>
            </a:r>
            <a:endParaRPr lang="cs-CZ" sz="32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11" grpId="0" animBg="1"/>
      <p:bldP spid="13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>
          <a:xfrm>
            <a:off x="0" y="1600200"/>
            <a:ext cx="8429652" cy="5114948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7200" dirty="0" smtClean="0"/>
              <a:t> </a:t>
            </a:r>
          </a:p>
          <a:p>
            <a:pPr algn="ctr">
              <a:buNone/>
            </a:pPr>
            <a:endParaRPr lang="cs-CZ" sz="4000" dirty="0" smtClean="0">
              <a:latin typeface="Calibri" pitchFamily="34" charset="0"/>
            </a:endParaRPr>
          </a:p>
          <a:p>
            <a:pPr algn="ctr">
              <a:buNone/>
            </a:pPr>
            <a:r>
              <a:rPr lang="cs-CZ" sz="4000" dirty="0" err="1" smtClean="0">
                <a:latin typeface="Calibri" pitchFamily="34" charset="0"/>
              </a:rPr>
              <a:t>beige</a:t>
            </a:r>
            <a:r>
              <a:rPr lang="cs-CZ" sz="4000" dirty="0" smtClean="0">
                <a:latin typeface="Calibri" pitchFamily="34" charset="0"/>
              </a:rPr>
              <a:t> - lila - </a:t>
            </a:r>
            <a:r>
              <a:rPr lang="cs-CZ" sz="4000" dirty="0" err="1" smtClean="0">
                <a:latin typeface="Calibri" pitchFamily="34" charset="0"/>
              </a:rPr>
              <a:t>wei</a:t>
            </a:r>
            <a:r>
              <a:rPr lang="cs-CZ" sz="4000" dirty="0" err="1" smtClean="0">
                <a:latin typeface="Calibri" pitchFamily="34" charset="0"/>
                <a:cs typeface="Arial"/>
              </a:rPr>
              <a:t>ß</a:t>
            </a:r>
            <a:r>
              <a:rPr lang="cs-CZ" sz="4000" dirty="0" smtClean="0">
                <a:latin typeface="Calibri" pitchFamily="34" charset="0"/>
              </a:rPr>
              <a:t> – </a:t>
            </a:r>
            <a:r>
              <a:rPr lang="cs-CZ" sz="4000" dirty="0" err="1" smtClean="0">
                <a:latin typeface="Calibri" pitchFamily="34" charset="0"/>
              </a:rPr>
              <a:t>blau</a:t>
            </a:r>
            <a:r>
              <a:rPr lang="cs-CZ" sz="4400" dirty="0" smtClean="0">
                <a:latin typeface="Calibri" pitchFamily="34" charset="0"/>
              </a:rPr>
              <a:t>  </a:t>
            </a:r>
          </a:p>
          <a:p>
            <a:pPr algn="ctr">
              <a:buNone/>
            </a:pPr>
            <a:r>
              <a:rPr lang="cs-CZ" sz="6600" dirty="0" smtClean="0">
                <a:latin typeface="Calibri" pitchFamily="34" charset="0"/>
              </a:rPr>
              <a:t>  </a:t>
            </a:r>
            <a:endParaRPr lang="cs-CZ" sz="6600" dirty="0">
              <a:latin typeface="Calibri" pitchFamily="34" charset="0"/>
            </a:endParaRPr>
          </a:p>
        </p:txBody>
      </p:sp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  <a:ln w="38100">
            <a:solidFill>
              <a:schemeClr val="tx1"/>
            </a:solidFill>
          </a:ln>
        </p:spPr>
        <p:txBody>
          <a:bodyPr>
            <a:noAutofit/>
          </a:bodyPr>
          <a:lstStyle/>
          <a:p>
            <a:pPr algn="ctr"/>
            <a:r>
              <a:rPr lang="cs-CZ" sz="4000" dirty="0" smtClean="0">
                <a:solidFill>
                  <a:srgbClr val="002060"/>
                </a:solidFill>
                <a:latin typeface="Calibri" pitchFamily="34" charset="0"/>
              </a:rPr>
              <a:t>CO TO ZNAMENÁ ČESKY?</a:t>
            </a:r>
            <a:endParaRPr lang="cs-CZ" sz="40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5" name="Popisek se šipkou nahoru 4"/>
          <p:cNvSpPr/>
          <p:nvPr/>
        </p:nvSpPr>
        <p:spPr>
          <a:xfrm>
            <a:off x="1428728" y="4143380"/>
            <a:ext cx="1728192" cy="1224136"/>
          </a:xfrm>
          <a:prstGeom prst="upArrowCallou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latin typeface="Calibri" pitchFamily="34" charset="0"/>
              </a:rPr>
              <a:t>béžová</a:t>
            </a:r>
            <a:endParaRPr lang="cs-CZ" sz="3600" dirty="0">
              <a:latin typeface="Calibri" pitchFamily="34" charset="0"/>
            </a:endParaRPr>
          </a:p>
        </p:txBody>
      </p:sp>
      <p:sp>
        <p:nvSpPr>
          <p:cNvPr id="6" name="Popisek se šipkou nahoru 5"/>
          <p:cNvSpPr/>
          <p:nvPr/>
        </p:nvSpPr>
        <p:spPr>
          <a:xfrm>
            <a:off x="3929058" y="4143380"/>
            <a:ext cx="1728192" cy="1224136"/>
          </a:xfrm>
          <a:prstGeom prst="upArrowCallou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  <a:latin typeface="Calibri" pitchFamily="34" charset="0"/>
              </a:rPr>
              <a:t>bílá</a:t>
            </a:r>
            <a:endParaRPr lang="cs-CZ" sz="36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11" name="Popisek se šipkou dolů 10"/>
          <p:cNvSpPr/>
          <p:nvPr/>
        </p:nvSpPr>
        <p:spPr>
          <a:xfrm>
            <a:off x="2857488" y="2357430"/>
            <a:ext cx="1512168" cy="1152128"/>
          </a:xfrm>
          <a:prstGeom prst="downArrowCallout">
            <a:avLst/>
          </a:prstGeom>
          <a:solidFill>
            <a:srgbClr val="5B36B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Calibri" pitchFamily="34" charset="0"/>
              </a:rPr>
              <a:t>fialová</a:t>
            </a:r>
            <a:endParaRPr lang="cs-CZ" sz="3200" dirty="0">
              <a:latin typeface="Calibri" pitchFamily="34" charset="0"/>
            </a:endParaRPr>
          </a:p>
        </p:txBody>
      </p:sp>
      <p:sp>
        <p:nvSpPr>
          <p:cNvPr id="13" name="Popisek se šipkou dolů 12"/>
          <p:cNvSpPr/>
          <p:nvPr/>
        </p:nvSpPr>
        <p:spPr>
          <a:xfrm>
            <a:off x="5643570" y="2428868"/>
            <a:ext cx="1512168" cy="1152128"/>
          </a:xfrm>
          <a:prstGeom prst="downArrowCallou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Calibri" pitchFamily="34" charset="0"/>
              </a:rPr>
              <a:t>modrá</a:t>
            </a:r>
            <a:endParaRPr lang="cs-CZ" sz="32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11" grpId="0" animBg="1"/>
      <p:bldP spid="13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ZVLÁDLI JSTE TO!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pic>
        <p:nvPicPr>
          <p:cNvPr id="1036" name="Picture 12" descr="C:\Documents and Settings\User\Local Settings\Temporary Internet Files\Content.IE5\UX772LDJ\MC90042446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00166" y="2071678"/>
            <a:ext cx="5397375" cy="407196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ZDROJ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Všechny obrázky použité v prezentaci </a:t>
            </a:r>
            <a:r>
              <a:rPr lang="cs-CZ" smtClean="0"/>
              <a:t>jsou dostupné </a:t>
            </a:r>
            <a:r>
              <a:rPr lang="cs-CZ" dirty="0" smtClean="0"/>
              <a:t>pod licencí Microsoft Office 2007 na Office.</a:t>
            </a:r>
            <a:r>
              <a:rPr lang="cs-CZ" dirty="0" err="1" smtClean="0"/>
              <a:t>com</a:t>
            </a:r>
            <a:r>
              <a:rPr lang="cs-CZ" dirty="0" smtClean="0"/>
              <a:t> 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Pokud není uvedeno jinak, vlastní archiv autorky.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512</TotalTime>
  <Words>257</Words>
  <Application>Microsoft Office PowerPoint</Application>
  <PresentationFormat>Předvádění na obrazovce (4:3)</PresentationFormat>
  <Paragraphs>167</Paragraphs>
  <Slides>24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5" baseType="lpstr">
      <vt:lpstr>Shluk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DIE FARBEN</vt:lpstr>
      <vt:lpstr>POJĎME SI JE VYJMENOVAT: </vt:lpstr>
      <vt:lpstr>POJĎME SI JE VYJMENOVAT: </vt:lpstr>
      <vt:lpstr>MODRÁ</vt:lpstr>
      <vt:lpstr>ČERVENÁ</vt:lpstr>
      <vt:lpstr>ZELENÁ</vt:lpstr>
      <vt:lpstr>ŽLUTÁ</vt:lpstr>
      <vt:lpstr>BÍLÁ</vt:lpstr>
      <vt:lpstr>ČERNÁ</vt:lpstr>
      <vt:lpstr>RŮŽOVÁ</vt:lpstr>
      <vt:lpstr>FIALOVÁ</vt:lpstr>
      <vt:lpstr>FIALOVÁ</vt:lpstr>
      <vt:lpstr>ORANŽOVÁ</vt:lpstr>
      <vt:lpstr>HNĚDÁ</vt:lpstr>
      <vt:lpstr>BÉŽOVÁ</vt:lpstr>
      <vt:lpstr>ŠEDÁ</vt:lpstr>
      <vt:lpstr>ZAPAMATUJTE SI:</vt:lpstr>
      <vt:lpstr>PŘELOŽ:</vt:lpstr>
      <vt:lpstr>NAPIŠ TYTO BARVY SLOVY:</vt:lpstr>
      <vt:lpstr>CO TO ZNAMENÁ ČESKY?</vt:lpstr>
      <vt:lpstr>CO TO ZNAMENÁ ČESKY?</vt:lpstr>
      <vt:lpstr>ZVLÁDLI JSTE TO!</vt:lpstr>
      <vt:lpstr>ZDROJ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DIE WOCHENTAGE </dc:title>
  <dc:creator>Plockovi</dc:creator>
  <cp:lastModifiedBy>Plockovi</cp:lastModifiedBy>
  <cp:revision>120</cp:revision>
  <dcterms:created xsi:type="dcterms:W3CDTF">2012-06-10T15:39:28Z</dcterms:created>
  <dcterms:modified xsi:type="dcterms:W3CDTF">2012-11-17T06:32:13Z</dcterms:modified>
</cp:coreProperties>
</file>