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6" r:id="rId9"/>
    <p:sldId id="267" r:id="rId10"/>
    <p:sldId id="269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Vznik států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hlediska historického rozlišujeme tzv.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prvotní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druhotný</a:t>
            </a:r>
            <a:r>
              <a:rPr lang="cs-CZ" dirty="0" smtClean="0"/>
              <a:t> vznik státu.</a:t>
            </a:r>
          </a:p>
          <a:p>
            <a:r>
              <a:rPr lang="cs-CZ" u="sng" dirty="0" smtClean="0"/>
              <a:t>Prvotním vznikem</a:t>
            </a:r>
            <a:r>
              <a:rPr lang="cs-CZ" dirty="0" smtClean="0"/>
              <a:t> se rozumí dávný vznik prvních státních celků.</a:t>
            </a:r>
          </a:p>
          <a:p>
            <a:r>
              <a:rPr lang="cs-CZ" u="sng" dirty="0" smtClean="0"/>
              <a:t>Druhotný vznik</a:t>
            </a:r>
            <a:r>
              <a:rPr lang="cs-CZ" dirty="0" smtClean="0"/>
              <a:t> státu znamená změnu státních útvarů v průběhu celého vývoje lidské společnosti.  </a:t>
            </a:r>
          </a:p>
          <a:p>
            <a:pPr marL="633222" lvl="0" indent="-514350" algn="r">
              <a:buClr>
                <a:srgbClr val="D16349"/>
              </a:buClr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(Eichler, 1995)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Clr>
                <a:srgbClr val="D16349"/>
              </a:buClr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vzniku státu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Teorie „Božího záměru“</a:t>
            </a:r>
          </a:p>
          <a:p>
            <a:r>
              <a:rPr lang="cs-CZ" dirty="0" smtClean="0"/>
              <a:t>Mocenské teorie</a:t>
            </a:r>
          </a:p>
          <a:p>
            <a:r>
              <a:rPr lang="cs-CZ" dirty="0" smtClean="0"/>
              <a:t>Patriarchální teorie</a:t>
            </a:r>
          </a:p>
          <a:p>
            <a:r>
              <a:rPr lang="cs-CZ" dirty="0" smtClean="0"/>
              <a:t>Teorie společenské smlouvy</a:t>
            </a:r>
          </a:p>
          <a:p>
            <a:pPr marL="633222" lvl="0" indent="-514350" algn="r">
              <a:buClr>
                <a:srgbClr val="D16349"/>
              </a:buClr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(Eichler, 1995)</a:t>
            </a:r>
            <a:endParaRPr lang="cs-CZ" sz="2000" dirty="0" smtClean="0">
              <a:solidFill>
                <a:prstClr val="black"/>
              </a:solidFill>
            </a:endParaRP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Prvotní vznik státu - teorie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spcBef>
                <a:spcPts val="0"/>
              </a:spcBef>
              <a:buNone/>
            </a:pPr>
            <a:r>
              <a:rPr lang="cs-CZ" sz="2800" dirty="0" smtClean="0"/>
              <a:t>Druhotně státy vznikají:</a:t>
            </a:r>
          </a:p>
          <a:p>
            <a:pPr indent="0">
              <a:spcBef>
                <a:spcPts val="0"/>
              </a:spcBef>
              <a:buNone/>
            </a:pPr>
            <a:endParaRPr lang="cs-CZ" sz="2800" dirty="0" smtClean="0"/>
          </a:p>
          <a:p>
            <a:pPr marL="880110" indent="-514350">
              <a:spcBef>
                <a:spcPts val="0"/>
              </a:spcBef>
              <a:buAutoNum type="alphaLcParenR"/>
            </a:pPr>
            <a:r>
              <a:rPr lang="cs-CZ" sz="2800" dirty="0" smtClean="0"/>
              <a:t>rozpadem </a:t>
            </a:r>
          </a:p>
          <a:p>
            <a:pPr marL="880110" indent="-514350">
              <a:spcBef>
                <a:spcPts val="0"/>
              </a:spcBef>
              <a:buAutoNum type="alphaLcParenR"/>
            </a:pPr>
            <a:r>
              <a:rPr lang="cs-CZ" sz="2800" dirty="0" smtClean="0"/>
              <a:t>sloučením stávajících </a:t>
            </a:r>
            <a:r>
              <a:rPr lang="cs-CZ" sz="2800" smtClean="0"/>
              <a:t>celků</a:t>
            </a:r>
            <a:r>
              <a:rPr lang="cs-CZ" sz="2800" smtClean="0"/>
              <a:t>.   </a:t>
            </a:r>
          </a:p>
          <a:p>
            <a:pPr marL="633222" lvl="0" indent="-514350" algn="r">
              <a:buClr>
                <a:srgbClr val="D16349"/>
              </a:buClr>
              <a:buNone/>
            </a:pPr>
            <a:r>
              <a:rPr lang="cs-CZ" sz="1400" smtClean="0">
                <a:solidFill>
                  <a:prstClr val="black"/>
                </a:solidFill>
              </a:rPr>
              <a:t>(Eichler, 1995)</a:t>
            </a:r>
            <a:endParaRPr lang="cs-CZ" sz="2000" smtClean="0">
              <a:solidFill>
                <a:prstClr val="black"/>
              </a:solidFill>
            </a:endParaRPr>
          </a:p>
          <a:p>
            <a:pPr marL="880110" indent="-514350" algn="r">
              <a:spcBef>
                <a:spcPts val="0"/>
              </a:spcBef>
              <a:buNone/>
            </a:pPr>
            <a:endParaRPr lang="cs-CZ" sz="2800" dirty="0" smtClean="0"/>
          </a:p>
          <a:p>
            <a:pPr indent="0">
              <a:spcBef>
                <a:spcPts val="0"/>
              </a:spcBef>
              <a:buNone/>
            </a:pPr>
            <a:endParaRPr lang="cs-CZ" sz="2400" dirty="0" smtClean="0"/>
          </a:p>
          <a:p>
            <a:pPr indent="0">
              <a:spcBef>
                <a:spcPts val="0"/>
              </a:spcBef>
              <a:buNone/>
            </a:pP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Druhotný vznik státu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zechoslovaki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546863"/>
            <a:ext cx="7859216" cy="4196731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státu rozpadem - příklad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eutschland_Bundeslaender_1957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19040" y="1481138"/>
            <a:ext cx="3505920" cy="452596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státu sloučením - příklad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600" dirty="0" smtClean="0"/>
              <a:t>Jakým způsobem a kdy vznikly tyto státy současného světa?</a:t>
            </a:r>
            <a:endParaRPr lang="cs-CZ" sz="2600" dirty="0"/>
          </a:p>
        </p:txBody>
      </p:sp>
      <p:pic>
        <p:nvPicPr>
          <p:cNvPr id="7" name="Zástupný symbol pro obsah 6" descr="It-map.pn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340768"/>
            <a:ext cx="3809429" cy="4129757"/>
          </a:xfrm>
        </p:spPr>
      </p:pic>
      <p:sp>
        <p:nvSpPr>
          <p:cNvPr id="8" name="TextovéPole 7"/>
          <p:cNvSpPr txBox="1"/>
          <p:nvPr/>
        </p:nvSpPr>
        <p:spPr>
          <a:xfrm>
            <a:off x="1547664" y="14847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600" dirty="0" smtClean="0"/>
              <a:t>Jakým způsobem a kdy vznikly tyto státy současného světa?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14847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pic>
        <p:nvPicPr>
          <p:cNvPr id="6" name="Zástupný symbol pro obsah 5" descr="Sudan-CIA_WFB_Map.pn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484783"/>
            <a:ext cx="3384376" cy="395462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600" dirty="0" smtClean="0"/>
              <a:t>Jakým způsobem a kdy vznikly tyto státy současného světa?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14847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pic>
        <p:nvPicPr>
          <p:cNvPr id="7" name="Zástupný symbol pro obsah 6" descr="Croatia_map_with_updated_borders.gif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2128737" y="1484784"/>
            <a:ext cx="3667399" cy="394692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600" dirty="0" smtClean="0"/>
              <a:t>Jakým způsobem a kdy vznikly tyto státy současného světa?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1484784"/>
            <a:ext cx="640871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80110" indent="-514350">
              <a:buFontTx/>
              <a:buAutoNum type="alphaLcParenR"/>
            </a:pPr>
            <a:r>
              <a:rPr lang="cs-CZ" sz="2800" dirty="0" smtClean="0"/>
              <a:t>Itálie</a:t>
            </a:r>
            <a:r>
              <a:rPr lang="cs-CZ" sz="2400" dirty="0" smtClean="0"/>
              <a:t> – sloučením (17. 3. 1861)</a:t>
            </a:r>
          </a:p>
          <a:p>
            <a:pPr marL="880110" indent="-514350">
              <a:buFontTx/>
              <a:buAutoNum type="alphaLcParenR"/>
            </a:pPr>
            <a:r>
              <a:rPr lang="cs-CZ" sz="2800" smtClean="0"/>
              <a:t>Severní Súdán</a:t>
            </a:r>
            <a:r>
              <a:rPr lang="cs-CZ" sz="2400" smtClean="0"/>
              <a:t> </a:t>
            </a:r>
            <a:r>
              <a:rPr lang="cs-CZ" sz="2400" dirty="0" smtClean="0"/>
              <a:t>– rozpadem (10. 7. 2011)</a:t>
            </a:r>
          </a:p>
          <a:p>
            <a:pPr marL="880110" indent="-514350">
              <a:buFontTx/>
              <a:buAutoNum type="alphaLcParenR"/>
            </a:pPr>
            <a:r>
              <a:rPr lang="cs-CZ" sz="2800" dirty="0" smtClean="0"/>
              <a:t>Chorvatsko</a:t>
            </a:r>
            <a:r>
              <a:rPr lang="cs-CZ" sz="2400" dirty="0" smtClean="0"/>
              <a:t> – rozpadem (25. 6. 1991)</a:t>
            </a:r>
          </a:p>
          <a:p>
            <a:pPr marL="342900" indent="-342900"/>
            <a:endParaRPr lang="cs-CZ" sz="2600" dirty="0" smtClean="0"/>
          </a:p>
          <a:p>
            <a:pPr marL="342900" indent="-342900">
              <a:buAutoNum type="alphaLcParenR"/>
            </a:pPr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olitical_Map_of_the_Worl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7" y="1196752"/>
            <a:ext cx="9143753" cy="566124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2600" dirty="0" smtClean="0"/>
              <a:t>Najděte vlastní příklady druhotného vzniku států sloučením a rozpadem.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ATLAS OF THE WORD. </a:t>
            </a:r>
            <a:r>
              <a:rPr lang="en-US" i="1" dirty="0" err="1" smtClean="0"/>
              <a:t>Wikimedia.org</a:t>
            </a:r>
            <a:r>
              <a:rPr lang="en-US" dirty="0" smtClean="0"/>
              <a:t> [online]. [cit. 25.10.2012].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&lt;http://commons.wikimedia.org/wiki/File:Deutschland_Bundeslaender_1957.png#file&gt;. </a:t>
            </a:r>
            <a:endParaRPr lang="cs-CZ" dirty="0" smtClean="0"/>
          </a:p>
          <a:p>
            <a:r>
              <a:rPr lang="cs-CZ" dirty="0" err="1" smtClean="0"/>
              <a:t>CENTRAL</a:t>
            </a:r>
            <a:r>
              <a:rPr lang="cs-CZ" dirty="0" smtClean="0"/>
              <a:t> </a:t>
            </a:r>
            <a:r>
              <a:rPr lang="cs-CZ" dirty="0" err="1" smtClean="0"/>
              <a:t>INTELLIGENCE</a:t>
            </a:r>
            <a:r>
              <a:rPr lang="cs-CZ" dirty="0" smtClean="0"/>
              <a:t> </a:t>
            </a:r>
            <a:r>
              <a:rPr lang="cs-CZ" dirty="0" err="1" smtClean="0"/>
              <a:t>AGENCY</a:t>
            </a:r>
            <a:r>
              <a:rPr lang="cs-CZ" dirty="0" smtClean="0"/>
              <a:t>'S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FACTBOOK</a:t>
            </a:r>
            <a:r>
              <a:rPr lang="cs-CZ" dirty="0" smtClean="0"/>
              <a:t>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25.10.2012]. Dostupný na WWW: &lt;http://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It</a:t>
            </a:r>
            <a:r>
              <a:rPr lang="cs-CZ" dirty="0" smtClean="0"/>
              <a:t>-map.</a:t>
            </a:r>
            <a:r>
              <a:rPr lang="cs-CZ" dirty="0" err="1" smtClean="0"/>
              <a:t>png</a:t>
            </a:r>
            <a:r>
              <a:rPr lang="cs-CZ" dirty="0" smtClean="0"/>
              <a:t>&gt;. </a:t>
            </a:r>
          </a:p>
          <a:p>
            <a:r>
              <a:rPr lang="cs-CZ" dirty="0" err="1" smtClean="0"/>
              <a:t>CENTRAL</a:t>
            </a:r>
            <a:r>
              <a:rPr lang="cs-CZ" dirty="0" smtClean="0"/>
              <a:t> </a:t>
            </a:r>
            <a:r>
              <a:rPr lang="cs-CZ" dirty="0" err="1" smtClean="0"/>
              <a:t>INTELLIGENCE</a:t>
            </a:r>
            <a:r>
              <a:rPr lang="cs-CZ" dirty="0" smtClean="0"/>
              <a:t> </a:t>
            </a:r>
            <a:r>
              <a:rPr lang="cs-CZ" dirty="0" err="1" smtClean="0"/>
              <a:t>AGENCY</a:t>
            </a:r>
            <a:r>
              <a:rPr lang="cs-CZ" dirty="0" smtClean="0"/>
              <a:t>'S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FACTBOOK</a:t>
            </a:r>
            <a:r>
              <a:rPr lang="cs-CZ" dirty="0" smtClean="0"/>
              <a:t>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25.10.2012]. Dostupný na WWW: &lt;http://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Sudan</a:t>
            </a:r>
            <a:r>
              <a:rPr lang="cs-CZ" dirty="0" smtClean="0"/>
              <a:t>-CIA_</a:t>
            </a:r>
            <a:r>
              <a:rPr lang="cs-CZ" dirty="0" err="1" smtClean="0"/>
              <a:t>WFB</a:t>
            </a:r>
            <a:r>
              <a:rPr lang="cs-CZ" dirty="0" smtClean="0"/>
              <a:t>_Map.</a:t>
            </a:r>
            <a:r>
              <a:rPr lang="cs-CZ" dirty="0" err="1" smtClean="0"/>
              <a:t>png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CIA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FACTBOOK</a:t>
            </a:r>
            <a:r>
              <a:rPr lang="cs-CZ" dirty="0" smtClean="0"/>
              <a:t>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25.10.2012]. Dostupný na WWW: &lt;http://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Political</a:t>
            </a:r>
            <a:r>
              <a:rPr lang="cs-CZ" dirty="0" smtClean="0"/>
              <a:t>_Map_</a:t>
            </a:r>
            <a:r>
              <a:rPr lang="cs-CZ" dirty="0" err="1" smtClean="0"/>
              <a:t>of</a:t>
            </a:r>
            <a:r>
              <a:rPr lang="cs-CZ" dirty="0" smtClean="0"/>
              <a:t>_</a:t>
            </a:r>
            <a:r>
              <a:rPr lang="cs-CZ" dirty="0" err="1" smtClean="0"/>
              <a:t>the</a:t>
            </a:r>
            <a:r>
              <a:rPr lang="cs-CZ" dirty="0" smtClean="0"/>
              <a:t>_</a:t>
            </a:r>
            <a:r>
              <a:rPr lang="cs-CZ" dirty="0" err="1" smtClean="0"/>
              <a:t>World.jpg.org</a:t>
            </a:r>
            <a:r>
              <a:rPr lang="cs-CZ" dirty="0" smtClean="0"/>
              <a:t>&gt;. </a:t>
            </a:r>
          </a:p>
          <a:p>
            <a:r>
              <a:rPr lang="cs-CZ" sz="2800" dirty="0" smtClean="0"/>
              <a:t>EICHLER, Bohuslav, Radovan RYSKA a Vladimír SVOBODA. </a:t>
            </a:r>
            <a:r>
              <a:rPr lang="cs-CZ" sz="2800" i="1" dirty="0" smtClean="0"/>
              <a:t>Základy státoprávní teorie, ekonomie a ekonomiky, neformální logiky</a:t>
            </a:r>
            <a:r>
              <a:rPr lang="cs-CZ" sz="2800" dirty="0" smtClean="0"/>
              <a:t>: </a:t>
            </a:r>
            <a:r>
              <a:rPr lang="cs-CZ" sz="2800" i="1" dirty="0" smtClean="0"/>
              <a:t>Základy společenských věd pro střední školy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Praha: Fortuna, 1995. </a:t>
            </a:r>
            <a:r>
              <a:rPr lang="cs-CZ" sz="2800" dirty="0" err="1" smtClean="0"/>
              <a:t>ISBN</a:t>
            </a:r>
            <a:r>
              <a:rPr lang="cs-CZ" sz="2800" dirty="0" smtClean="0"/>
              <a:t> 80-716-8240-3. </a:t>
            </a:r>
          </a:p>
          <a:p>
            <a:r>
              <a:rPr lang="cs-CZ" sz="2800" dirty="0" err="1" smtClean="0"/>
              <a:t>Heywood</a:t>
            </a:r>
            <a:r>
              <a:rPr lang="cs-CZ" sz="2800" dirty="0" smtClean="0"/>
              <a:t>, Andrey. Politologie. Z angličtiny přeložil Zdeněk Masopust, Plzeň: Aleš Čeněk, 2008. </a:t>
            </a:r>
            <a:r>
              <a:rPr lang="cs-CZ" sz="2800" dirty="0" err="1" smtClean="0"/>
              <a:t>ISBN</a:t>
            </a:r>
            <a:r>
              <a:rPr lang="cs-CZ" sz="2800" dirty="0" smtClean="0"/>
              <a:t> 978-80-7380-115-1.</a:t>
            </a:r>
          </a:p>
          <a:p>
            <a:r>
              <a:rPr lang="en-US" dirty="0" smtClean="0"/>
              <a:t>THE COLLEGE OF NEW JERSEY a </a:t>
            </a:r>
            <a:r>
              <a:rPr lang="en-US" dirty="0" err="1" smtClean="0"/>
              <a:t>kol</a:t>
            </a:r>
            <a:r>
              <a:rPr lang="en-US" dirty="0" smtClean="0"/>
              <a:t>. </a:t>
            </a:r>
            <a:r>
              <a:rPr lang="en-US" i="1" dirty="0" err="1" smtClean="0"/>
              <a:t>Wikimedia.org</a:t>
            </a:r>
            <a:r>
              <a:rPr lang="en-US" dirty="0" smtClean="0"/>
              <a:t> [online]. [cit. 25.10.2012].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&lt;http://commons.wikimedia.org/wiki/File:Czechoslovakia.png?uselang=cs&gt;. 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162</TotalTime>
  <Words>367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Vznik států</vt:lpstr>
      <vt:lpstr>Otázka vzniku státu</vt:lpstr>
      <vt:lpstr>Prvotní vznik státu - teorie</vt:lpstr>
      <vt:lpstr>Druhotný vznik státu</vt:lpstr>
      <vt:lpstr>Vznik státu rozpadem - příklad</vt:lpstr>
      <vt:lpstr>Vznik státu sloučením - příklad</vt:lpstr>
      <vt:lpstr>Jakým způsobem a kdy vznikly tyto státy současného světa?</vt:lpstr>
      <vt:lpstr>Jakým způsobem a kdy vznikly tyto státy současného světa?</vt:lpstr>
      <vt:lpstr>Jakým způsobem a kdy vznikly tyto státy současného světa?</vt:lpstr>
      <vt:lpstr>Jakým způsobem a kdy vznikly tyto státy současného světa?</vt:lpstr>
      <vt:lpstr>Najděte vlastní příklady druhotného vzniku států sloučením a rozpadem.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teorie státu</dc:title>
  <dc:creator>PC</dc:creator>
  <cp:lastModifiedBy>Jiří Krejčí</cp:lastModifiedBy>
  <cp:revision>21</cp:revision>
  <dcterms:created xsi:type="dcterms:W3CDTF">2012-10-20T16:13:12Z</dcterms:created>
  <dcterms:modified xsi:type="dcterms:W3CDTF">2012-11-17T09:58:19Z</dcterms:modified>
</cp:coreProperties>
</file>