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2" r:id="rId3"/>
    <p:sldId id="264" r:id="rId4"/>
    <p:sldId id="266" r:id="rId5"/>
    <p:sldId id="26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81" r:id="rId15"/>
    <p:sldId id="279" r:id="rId16"/>
    <p:sldId id="25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VY_32_INOVACE_20_Mimořádné události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činnost člověka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Důležitá telefonní čísla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14. listopad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Mimořádné</a:t>
            </a:r>
            <a:endParaRPr lang="cs-CZ" sz="9600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001396"/>
            <a:ext cx="55867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události</a:t>
            </a:r>
            <a:endParaRPr lang="cs-CZ" sz="9600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Z6QZ204O\MC900056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725" y="3429000"/>
            <a:ext cx="6264695" cy="321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72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24544" y="-1179512"/>
            <a:ext cx="9252520" cy="8208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309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Co jsou mimořádné události?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6886" y="1340768"/>
            <a:ext cx="899714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 Je to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každá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událost</a:t>
            </a:r>
            <a:r>
              <a:rPr lang="cs-CZ" sz="3600" dirty="0" smtClean="0">
                <a:latin typeface="+mn-lt"/>
              </a:rPr>
              <a:t>, která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ohrožuje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zdraví,</a:t>
            </a:r>
          </a:p>
          <a:p>
            <a:r>
              <a:rPr lang="cs-CZ" sz="3600" dirty="0" smtClean="0">
                <a:latin typeface="+mn-lt"/>
              </a:rPr>
              <a:t> 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majetek</a:t>
            </a:r>
            <a:r>
              <a:rPr lang="cs-CZ" sz="3600" dirty="0" smtClean="0">
                <a:latin typeface="+mn-lt"/>
              </a:rPr>
              <a:t> nebo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životní prostředí </a:t>
            </a:r>
            <a:r>
              <a:rPr lang="cs-CZ" sz="3600" dirty="0" smtClean="0">
                <a:latin typeface="+mn-lt"/>
              </a:rPr>
              <a:t>většího počtu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osob.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703" y="3344483"/>
            <a:ext cx="8286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Mimořádná událost </a:t>
            </a:r>
            <a:r>
              <a:rPr lang="cs-CZ" sz="3600" dirty="0" smtClean="0">
                <a:latin typeface="+mn-lt"/>
              </a:rPr>
              <a:t>může být </a:t>
            </a:r>
            <a:r>
              <a:rPr lang="cs-CZ" sz="3600" u="sng" dirty="0" smtClean="0">
                <a:latin typeface="+mn-lt"/>
              </a:rPr>
              <a:t>způsobena</a:t>
            </a:r>
            <a:r>
              <a:rPr lang="cs-CZ" sz="3600" dirty="0" smtClean="0">
                <a:latin typeface="+mn-lt"/>
              </a:rPr>
              <a:t>: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990814"/>
            <a:ext cx="34333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 přírodními vlivy</a:t>
            </a:r>
            <a:endParaRPr lang="cs-CZ" sz="3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91880" y="5013176"/>
            <a:ext cx="1141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nebo</a:t>
            </a:r>
            <a:endParaRPr lang="cs-CZ" sz="36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6641" y="5680695"/>
            <a:ext cx="3590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 činností člověka.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8487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Mimořádné </a:t>
            </a:r>
            <a:endParaRPr lang="cs-CZ" sz="6600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1988840"/>
            <a:ext cx="389882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události</a:t>
            </a:r>
            <a:endParaRPr lang="cs-CZ" sz="6600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6365" y="3284984"/>
            <a:ext cx="51235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způsobené</a:t>
            </a:r>
            <a:endParaRPr lang="cs-CZ" sz="6600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73647" y="4451349"/>
            <a:ext cx="418095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</a:t>
            </a:r>
            <a:r>
              <a:rPr lang="cs-CZ" sz="66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inností </a:t>
            </a:r>
            <a:endParaRPr lang="cs-CZ" sz="66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559345"/>
            <a:ext cx="37769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člověka</a:t>
            </a:r>
            <a:endParaRPr lang="cs-CZ" sz="6600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6" name="Picture 2" descr="C:\Users\Lucie\AppData\Local\Microsoft\Windows\Temporary Internet Files\Content.IE5\Z6QZ204O\MC900030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15786"/>
            <a:ext cx="2264763" cy="335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57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Mimořádné události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způsobené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činností člověka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96144" y="2492896"/>
            <a:ext cx="5457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nik nebezpečných látek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6144" y="3620201"/>
            <a:ext cx="1821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požár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6144" y="4797152"/>
            <a:ext cx="35793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eroristický čin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96144" y="5834918"/>
            <a:ext cx="4416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ebezpečná zásilka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Z6QZ204O\MC9002902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53128"/>
            <a:ext cx="2584584" cy="412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09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Únik nebezpečných látek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351350"/>
            <a:ext cx="87484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Mohou</a:t>
            </a:r>
            <a:r>
              <a:rPr lang="cs-CZ" sz="3600" dirty="0" smtClean="0">
                <a:latin typeface="+mn-lt"/>
              </a:rPr>
              <a:t> to být různé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plyny</a:t>
            </a:r>
            <a:r>
              <a:rPr lang="cs-CZ" sz="3600" dirty="0" smtClean="0">
                <a:latin typeface="+mn-lt"/>
              </a:rPr>
              <a:t>,  které jsou pro</a:t>
            </a:r>
          </a:p>
          <a:p>
            <a:r>
              <a:rPr lang="cs-CZ" sz="3600" dirty="0" smtClean="0">
                <a:latin typeface="+mn-lt"/>
              </a:rPr>
              <a:t>   lidský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organismus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škodlivé</a:t>
            </a:r>
            <a:r>
              <a:rPr lang="cs-CZ" sz="3600" dirty="0" smtClean="0">
                <a:latin typeface="+mn-lt"/>
              </a:rPr>
              <a:t>, někdy i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jedovaté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74" y="5085184"/>
            <a:ext cx="85074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Jiné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látky</a:t>
            </a:r>
            <a:r>
              <a:rPr lang="cs-CZ" sz="3600" dirty="0" smtClean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mohou </a:t>
            </a:r>
            <a:r>
              <a:rPr lang="cs-CZ" sz="3600" u="sng" dirty="0" smtClean="0">
                <a:latin typeface="+mn-lt"/>
              </a:rPr>
              <a:t>hrozit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výbuchem</a:t>
            </a:r>
            <a:r>
              <a:rPr lang="cs-CZ" sz="3600" dirty="0" smtClean="0">
                <a:latin typeface="+mn-lt"/>
              </a:rPr>
              <a:t> nebo se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snadno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vznítí</a:t>
            </a:r>
            <a:r>
              <a:rPr lang="cs-CZ" sz="3600" dirty="0" smtClean="0">
                <a:latin typeface="+mn-lt"/>
              </a:rPr>
              <a:t> a může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dojít</a:t>
            </a:r>
            <a:r>
              <a:rPr lang="cs-CZ" sz="3600" dirty="0" smtClean="0">
                <a:latin typeface="+mn-lt"/>
              </a:rPr>
              <a:t> k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požáru</a:t>
            </a:r>
            <a:r>
              <a:rPr lang="cs-CZ" sz="3600" dirty="0" smtClean="0">
                <a:solidFill>
                  <a:srgbClr val="7030A0"/>
                </a:solidFill>
                <a:latin typeface="+mn-lt"/>
              </a:rPr>
              <a:t>.</a:t>
            </a:r>
            <a:endParaRPr lang="cs-CZ" sz="3600" dirty="0">
              <a:solidFill>
                <a:srgbClr val="7030A0"/>
              </a:solidFill>
              <a:latin typeface="+mn-lt"/>
            </a:endParaRPr>
          </a:p>
        </p:txBody>
      </p:sp>
      <p:pic>
        <p:nvPicPr>
          <p:cNvPr id="3075" name="Picture 3" descr="C:\Users\Lucie\AppData\Local\Microsoft\Windows\Temporary Internet Files\Content.IE5\Z6QZ204O\MC900233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124745"/>
            <a:ext cx="2574202" cy="222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42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15" y="476672"/>
            <a:ext cx="9306371" cy="1143000"/>
          </a:xfrm>
        </p:spPr>
        <p:txBody>
          <a:bodyPr/>
          <a:lstStyle/>
          <a:p>
            <a:pPr algn="l"/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latin typeface="+mn-lt"/>
              </a:rPr>
              <a:t>Zvlášť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nebezpečné</a:t>
            </a:r>
            <a:r>
              <a:rPr lang="cs-CZ" sz="3600" dirty="0" smtClean="0">
                <a:latin typeface="+mn-lt"/>
              </a:rPr>
              <a:t> je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radiační záření</a:t>
            </a:r>
            <a:r>
              <a:rPr lang="cs-CZ" sz="3600" dirty="0" smtClean="0">
                <a:solidFill>
                  <a:srgbClr val="7030A0"/>
                </a:solidFill>
                <a:latin typeface="+mn-lt"/>
              </a:rPr>
              <a:t>, </a:t>
            </a:r>
            <a:r>
              <a:rPr lang="cs-CZ" sz="3600" dirty="0" smtClean="0">
                <a:latin typeface="+mn-lt"/>
              </a:rPr>
              <a:t>které je</a:t>
            </a:r>
            <a:br>
              <a:rPr lang="cs-CZ" sz="3600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zhoubné</a:t>
            </a:r>
            <a:r>
              <a:rPr lang="cs-CZ" sz="3600" dirty="0" smtClean="0">
                <a:latin typeface="+mn-lt"/>
              </a:rPr>
              <a:t> pro všechny </a:t>
            </a:r>
            <a:r>
              <a:rPr lang="cs-CZ" sz="3600" u="sng" dirty="0" smtClean="0">
                <a:latin typeface="+mn-lt"/>
              </a:rPr>
              <a:t>živé organismy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pic>
        <p:nvPicPr>
          <p:cNvPr id="3" name="Picture 2" descr="C:\Users\Lucie\AppData\Local\Microsoft\Windows\Temporary Internet Files\Content.IE5\32HDAXOE\MM9003238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953" y="3284984"/>
            <a:ext cx="410445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26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Požár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1300" y="2996952"/>
            <a:ext cx="98798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Může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vzniknout neopatrností</a:t>
            </a:r>
            <a:r>
              <a:rPr lang="cs-CZ" sz="3600" dirty="0" smtClean="0">
                <a:latin typeface="+mn-lt"/>
              </a:rPr>
              <a:t> či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nedbalostí</a:t>
            </a:r>
          </a:p>
          <a:p>
            <a:r>
              <a:rPr lang="cs-CZ" sz="3600" dirty="0" smtClean="0">
                <a:latin typeface="+mn-lt"/>
              </a:rPr>
              <a:t>  při </a:t>
            </a:r>
            <a:r>
              <a:rPr lang="cs-CZ" sz="3600" u="sng" dirty="0" smtClean="0">
                <a:latin typeface="+mn-lt"/>
              </a:rPr>
              <a:t>práci</a:t>
            </a:r>
            <a:r>
              <a:rPr lang="cs-CZ" sz="3600" dirty="0" smtClean="0">
                <a:latin typeface="+mn-lt"/>
              </a:rPr>
              <a:t> nebo </a:t>
            </a:r>
            <a:r>
              <a:rPr lang="cs-CZ" sz="3600" u="sng" dirty="0" smtClean="0">
                <a:latin typeface="+mn-lt"/>
              </a:rPr>
              <a:t>rekreaci</a:t>
            </a:r>
            <a:r>
              <a:rPr lang="cs-CZ" sz="3600" dirty="0" smtClean="0">
                <a:latin typeface="+mn-lt"/>
              </a:rPr>
              <a:t>, někdy je</a:t>
            </a:r>
            <a:r>
              <a:rPr lang="cs-CZ" sz="3600" dirty="0" smtClean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požár </a:t>
            </a:r>
            <a:r>
              <a:rPr lang="cs-CZ" sz="3600" dirty="0" smtClean="0">
                <a:latin typeface="+mn-lt"/>
              </a:rPr>
              <a:t>založený</a:t>
            </a:r>
          </a:p>
          <a:p>
            <a:r>
              <a:rPr lang="cs-CZ" sz="3600" dirty="0" smtClean="0">
                <a:latin typeface="+mn-lt"/>
              </a:rPr>
              <a:t>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úmyslně.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46058" y="5085184"/>
            <a:ext cx="83821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Mnoho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požárů</a:t>
            </a:r>
            <a:r>
              <a:rPr lang="cs-CZ" sz="3600" dirty="0" smtClean="0">
                <a:latin typeface="+mn-lt"/>
              </a:rPr>
              <a:t> je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zaviněno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dětmi</a:t>
            </a:r>
            <a:r>
              <a:rPr lang="cs-CZ" sz="3600" dirty="0" smtClean="0">
                <a:latin typeface="+mn-lt"/>
              </a:rPr>
              <a:t>, které si 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udělají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ohníček</a:t>
            </a:r>
            <a:r>
              <a:rPr lang="cs-CZ" sz="3600" dirty="0" smtClean="0">
                <a:latin typeface="+mn-lt"/>
              </a:rPr>
              <a:t> na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nevhodném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místě.</a:t>
            </a:r>
            <a:endParaRPr lang="cs-CZ" sz="3600" dirty="0">
              <a:latin typeface="+mn-lt"/>
            </a:endParaRPr>
          </a:p>
        </p:txBody>
      </p:sp>
      <p:pic>
        <p:nvPicPr>
          <p:cNvPr id="5124" name="Picture 4" descr="C:\Users\Lucie\AppData\Local\Microsoft\Windows\Temporary Internet Files\Content.IE5\Z6QZ204O\MP9004074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064" y="188640"/>
            <a:ext cx="3505904" cy="219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384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Pokud </a:t>
            </a:r>
            <a:r>
              <a:rPr lang="cs-CZ" sz="3600" dirty="0" smtClean="0">
                <a:latin typeface="+mn-lt"/>
              </a:rPr>
              <a:t>se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nepodaří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oheň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včas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uhasit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může</a:t>
            </a:r>
            <a:r>
              <a:rPr lang="cs-CZ" sz="3600" dirty="0" smtClean="0">
                <a:latin typeface="+mn-lt"/>
              </a:rPr>
              <a:t> dojít k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velkým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škodám</a:t>
            </a:r>
            <a:r>
              <a:rPr lang="cs-CZ" sz="3600" dirty="0" smtClean="0">
                <a:latin typeface="+mn-lt"/>
              </a:rPr>
              <a:t>.</a:t>
            </a:r>
            <a:endParaRPr lang="cs-CZ" sz="36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2696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hoří dům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609890"/>
            <a:ext cx="38711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hoří stoh slámy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641749"/>
            <a:ext cx="2951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yhoří dům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7" name="Picture 3" descr="C:\Users\Lucie\AppData\Local\Microsoft\Windows\Temporary Internet Files\Content.IE5\Z6QZ204O\MC900290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488" y="3068960"/>
            <a:ext cx="220074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ucie\AppData\Local\Microsoft\Windows\Temporary Internet Files\Content.IE5\MD5YQW23\MC900053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866" y="940909"/>
            <a:ext cx="1999793" cy="202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ucie\AppData\Local\Microsoft\Windows\Temporary Internet Files\Content.IE5\Z6QZ204O\MC900018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764" y="5085184"/>
            <a:ext cx="2431935" cy="178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05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492896"/>
            <a:ext cx="12241360" cy="1143000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Někdy</a:t>
            </a:r>
            <a:r>
              <a:rPr lang="cs-CZ" dirty="0" smtClean="0"/>
              <a:t> se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stane</a:t>
            </a:r>
            <a:r>
              <a:rPr lang="cs-CZ" dirty="0" smtClean="0"/>
              <a:t>, že při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požáru</a:t>
            </a:r>
            <a:b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přijdou</a:t>
            </a:r>
            <a:r>
              <a:rPr lang="cs-CZ" dirty="0" smtClean="0"/>
              <a:t> </a:t>
            </a:r>
            <a:r>
              <a:rPr lang="cs-CZ" u="sng" dirty="0" smtClean="0"/>
              <a:t>lidé</a:t>
            </a:r>
            <a:r>
              <a:rPr lang="cs-CZ" dirty="0" smtClean="0"/>
              <a:t> i o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r>
              <a:rPr lang="cs-CZ" dirty="0" smtClean="0"/>
              <a:t> nebo jsou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zraněni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C:\Users\Lucie\AppData\Local\Microsoft\Windows\Temporary Internet Files\Content.IE5\SFB0X6VD\MC900018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55320"/>
            <a:ext cx="2052135" cy="522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96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Teroristický čin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4846" y="1484784"/>
            <a:ext cx="3895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Nebezpečná zásilka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005064"/>
            <a:ext cx="8250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Oznámení o uložení bomby a podobně.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MD5YQW23\MC900241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63346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27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Důležitá čísla tísňového volání</a:t>
            </a:r>
            <a:endParaRPr lang="cs-CZ" b="1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49431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Hasičský národní sbor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218" name="Picture 2" descr="C:\Users\Lucie\AppData\Local\Microsoft\Windows\Temporary Internet Files\Content.IE5\Z6QZ204O\MC90042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148" y="1268760"/>
            <a:ext cx="2437164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328" y="1563704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150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7763" y="3029329"/>
            <a:ext cx="40720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Zdravotnická 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  záchranná služba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220" name="Picture 4" descr="C:\Users\Lucie\AppData\Local\Microsoft\Windows\Temporary Internet Files\Content.IE5\32HDAXOE\MC90041601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709" y="2996145"/>
            <a:ext cx="2447603" cy="144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81687" y="3275550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155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586" y="5232417"/>
            <a:ext cx="3734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Městská policie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223" name="Picture 7" descr="C:\Users\Lucie\AppData\Local\Microsoft\Windows\Temporary Internet Files\Content.IE5\32HDAXOE\MC900198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428" y="4581128"/>
            <a:ext cx="209686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668344" y="5232417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156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8181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83812"/>
            <a:ext cx="50790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Policie české republiky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42" name="Picture 2" descr="C:\Users\Lucie\AppData\Local\Microsoft\Windows\Temporary Internet Files\Content.IE5\SFB0X6VD\MC9004229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3274"/>
            <a:ext cx="2070100" cy="151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72643" y="623482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158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492896"/>
            <a:ext cx="55303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Jednotné evropské číslo 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 tísňového volání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43" name="Picture 3" descr="C:\Users\Lucie\AppData\Local\Microsoft\Windows\Temporary Internet Files\Content.IE5\Z6QZ204O\MC9003001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894" y="2548342"/>
            <a:ext cx="1726386" cy="210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72643" y="2924944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112</a:t>
            </a:r>
            <a:endParaRPr lang="cs-CZ" sz="6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9000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Otázka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1266" name="Picture 2" descr="C:\Users\Lucie\AppData\Local\Microsoft\Windows\Temporary Internet Files\Content.IE5\MD5YQW23\MC900441902[3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259228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497" y="3248775"/>
            <a:ext cx="914400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 </a:t>
            </a:r>
            <a:r>
              <a:rPr lang="cs-CZ" sz="4000" dirty="0" smtClean="0">
                <a:latin typeface="+mn-lt"/>
              </a:rPr>
              <a:t>Slyšeli jste o požáru, která způsobil</a:t>
            </a:r>
          </a:p>
          <a:p>
            <a:r>
              <a:rPr lang="cs-CZ" sz="4000" dirty="0" smtClean="0">
                <a:latin typeface="+mn-lt"/>
              </a:rPr>
              <a:t>     člověk? Jak k němu došlo? Co hořelo?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 Jaké škody vznikly</a:t>
            </a:r>
            <a:r>
              <a:rPr lang="cs-CZ" sz="48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8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5315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vlastní zdroje</a:t>
            </a:r>
          </a:p>
          <a:p>
            <a:r>
              <a:rPr lang="cs-CZ" sz="3600" dirty="0" smtClean="0">
                <a:hlinkClick r:id="rId2"/>
              </a:rPr>
              <a:t>http://office.microsoft.com</a:t>
            </a:r>
            <a:r>
              <a:rPr lang="cs-CZ" sz="3600" dirty="0" smtClean="0"/>
              <a:t> – kliparty</a:t>
            </a: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DANIELOVSKÁ</a:t>
            </a:r>
            <a:r>
              <a:rPr lang="cs-CZ" sz="3600" dirty="0">
                <a:solidFill>
                  <a:prstClr val="black"/>
                </a:solidFill>
              </a:rPr>
              <a:t>, V., </a:t>
            </a:r>
            <a:r>
              <a:rPr lang="cs-CZ" sz="3600" i="1" dirty="0">
                <a:solidFill>
                  <a:prstClr val="black"/>
                </a:solidFill>
              </a:rPr>
              <a:t>Ochrana člověka za mimořádných událostí, </a:t>
            </a:r>
            <a:r>
              <a:rPr lang="cs-CZ" sz="3600" dirty="0">
                <a:solidFill>
                  <a:prstClr val="black"/>
                </a:solidFill>
              </a:rPr>
              <a:t> 1. vyd. Praha: Fortuna, 2003. ISBN 80- </a:t>
            </a:r>
            <a:r>
              <a:rPr lang="cs-CZ" sz="3600" dirty="0" smtClean="0">
                <a:solidFill>
                  <a:prstClr val="black"/>
                </a:solidFill>
              </a:rPr>
              <a:t>7168-864-9</a:t>
            </a: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</TotalTime>
  <Words>294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NÁZEV ŠKOLY: Střední odborné učiliště a Základní škola AUTOR: Bc. Lucie Chojnová NÁZEV: VY_32_INOVACE_20_Mimořádné události                                                   - činnost člověka                                                   - Důležitá telefonní čísla TÉMA SADY: Přírodověda DATUM: 14. listopad 2012 ČÍSLO PROJEKTU: CZ.1.07/1.4.00/21.0477</vt:lpstr>
      <vt:lpstr>Mimořádné</vt:lpstr>
      <vt:lpstr>Prezentace aplikace PowerPoint</vt:lpstr>
      <vt:lpstr>Co jsou mimořádné události?</vt:lpstr>
      <vt:lpstr>Mimořádné </vt:lpstr>
      <vt:lpstr>Mimořádné události způsobené  činností člověka</vt:lpstr>
      <vt:lpstr>Únik nebezpečných látek</vt:lpstr>
      <vt:lpstr>- Zvlášť nebezpečné je radiační záření, které je   zhoubné pro všechny živé organismy.</vt:lpstr>
      <vt:lpstr>Požár</vt:lpstr>
      <vt:lpstr>Pokud se nepodaří oheň včas uhasit, může dojít k velkým škodám.</vt:lpstr>
      <vt:lpstr>- Někdy se stane, že při požáru   přijdou lidé i o život nebo jsou    zraněni.</vt:lpstr>
      <vt:lpstr>Teroristický čin</vt:lpstr>
      <vt:lpstr>Důležitá čísla tísňového volání</vt:lpstr>
      <vt:lpstr>Prezentace aplikace PowerPoint</vt:lpstr>
      <vt:lpstr>Otázka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87</cp:revision>
  <dcterms:created xsi:type="dcterms:W3CDTF">2012-04-21T07:06:25Z</dcterms:created>
  <dcterms:modified xsi:type="dcterms:W3CDTF">2012-11-17T14:23:52Z</dcterms:modified>
</cp:coreProperties>
</file>