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63" r:id="rId3"/>
    <p:sldId id="274" r:id="rId4"/>
    <p:sldId id="277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59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5620"/>
    <p:restoredTop sz="89013" autoAdjust="0"/>
  </p:normalViewPr>
  <p:slideViewPr>
    <p:cSldViewPr>
      <p:cViewPr>
        <p:scale>
          <a:sx n="76" d="100"/>
          <a:sy n="76" d="100"/>
        </p:scale>
        <p:origin x="-16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A735B-DD3F-4A99-AD9C-1C511886BE69}" type="datetimeFigureOut">
              <a:rPr lang="cs-CZ"/>
              <a:pPr>
                <a:defRPr/>
              </a:pPr>
              <a:t>17.11.2012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D2C10-7D49-4284-A898-579972F74C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4A221-0BD1-4690-A333-C68C52A3A293}" type="datetimeFigureOut">
              <a:rPr lang="cs-CZ"/>
              <a:pPr>
                <a:defRPr/>
              </a:pPr>
              <a:t>17.11.2012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D4CAC-E778-4527-8F2C-8F49D5D8EB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EDB38-22A9-43EA-8D34-4A6B35308068}" type="datetimeFigureOut">
              <a:rPr lang="cs-CZ"/>
              <a:pPr>
                <a:defRPr/>
              </a:pPr>
              <a:t>17.11.2012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8E365-C7D5-4B5D-BA99-7EBDCC726C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8C837-D2DE-4E3F-B417-FFBF9E1BFB51}" type="datetimeFigureOut">
              <a:rPr lang="cs-CZ"/>
              <a:pPr>
                <a:defRPr/>
              </a:pPr>
              <a:t>17.11.2012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9D8D1-5145-4036-BC62-D338DECA62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A6CEC-EAB2-4BC4-8A84-A38B7F59CAE8}" type="datetimeFigureOut">
              <a:rPr lang="cs-CZ"/>
              <a:pPr>
                <a:defRPr/>
              </a:pPr>
              <a:t>17.11.2012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A905A-7223-492D-9A6B-5FC4645A6F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EC586-7C92-4DCB-88D5-5210492341F6}" type="datetimeFigureOut">
              <a:rPr lang="cs-CZ"/>
              <a:pPr>
                <a:defRPr/>
              </a:pPr>
              <a:t>17.11.2012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29856B-7AEA-4277-9459-B6634A2080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E719B-673A-4FC7-82AD-1B1C3CD8252B}" type="datetimeFigureOut">
              <a:rPr lang="cs-CZ"/>
              <a:pPr>
                <a:defRPr/>
              </a:pPr>
              <a:t>17.11.2012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6F772-CE63-43B4-9F67-09D9EE1EB9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FB9A9-26ED-4909-9029-C187D75FE53B}" type="datetimeFigureOut">
              <a:rPr lang="cs-CZ"/>
              <a:pPr>
                <a:defRPr/>
              </a:pPr>
              <a:t>17.11.2012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EA639-4093-49EC-8CAC-9BAD900BF6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C0430-1814-4C5B-9308-729F80D72E2F}" type="datetimeFigureOut">
              <a:rPr lang="cs-CZ"/>
              <a:pPr>
                <a:defRPr/>
              </a:pPr>
              <a:t>17.11.2012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F9CF8-D28E-4195-BF1D-B8AA0BC04C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8B7EBC-6FE5-4DD0-B051-73A9F4239725}" type="datetimeFigureOut">
              <a:rPr lang="cs-CZ"/>
              <a:pPr>
                <a:defRPr/>
              </a:pPr>
              <a:t>17.11.2012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A2D9A-118A-4852-817B-A3268A4DB3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FF6EC-9583-4B12-8975-B017B323F008}" type="datetimeFigureOut">
              <a:rPr lang="cs-CZ"/>
              <a:pPr>
                <a:defRPr/>
              </a:pPr>
              <a:t>17.11.2012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2CD8A-9EBE-4BA7-B8BB-E75F420614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4E8DF75-6967-44CD-A869-86193B62279B}" type="datetimeFigureOut">
              <a:rPr lang="cs-CZ"/>
              <a:pPr>
                <a:defRPr/>
              </a:pPr>
              <a:t>17.11.2012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1C1A0FE-39D5-4F54-9165-14676849D7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3568" y="1772816"/>
            <a:ext cx="8351837" cy="2592388"/>
          </a:xfrm>
        </p:spPr>
        <p:txBody>
          <a:bodyPr/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Bc. Lucie </a:t>
            </a:r>
            <a:r>
              <a:rPr lang="cs-CZ" sz="2800" dirty="0" err="1" smtClean="0"/>
              <a:t>Chojnová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VY_32_INOVACE_19_Mimořádné události</a:t>
            </a:r>
            <a:br>
              <a:rPr lang="cs-CZ" sz="2800" dirty="0" smtClean="0"/>
            </a:br>
            <a:r>
              <a:rPr lang="cs-CZ" sz="2800" dirty="0"/>
              <a:t> </a:t>
            </a:r>
            <a:r>
              <a:rPr lang="cs-CZ" sz="2800" dirty="0" smtClean="0"/>
              <a:t>                                                 - přírodní vlivy</a:t>
            </a:r>
            <a:br>
              <a:rPr lang="cs-CZ" sz="2800" dirty="0" smtClean="0"/>
            </a:br>
            <a:r>
              <a:rPr lang="cs-CZ" sz="2800" dirty="0" smtClean="0"/>
              <a:t>TÉMA SADY: Přírodověda</a:t>
            </a:r>
            <a:br>
              <a:rPr lang="cs-CZ" sz="2800" dirty="0" smtClean="0"/>
            </a:br>
            <a:r>
              <a:rPr lang="cs-CZ" sz="2800" dirty="0" smtClean="0"/>
              <a:t>DATUM: 9. listopad 2012</a:t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7" y="5013325"/>
            <a:ext cx="7632774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</a:t>
            </a:r>
            <a:r>
              <a:rPr lang="cs-CZ" sz="2600">
                <a:solidFill>
                  <a:schemeClr val="tx1"/>
                </a:solidFill>
              </a:rPr>
              <a:t>žáky </a:t>
            </a:r>
            <a:r>
              <a:rPr lang="cs-CZ" sz="2600" smtClean="0">
                <a:solidFill>
                  <a:schemeClr val="tx1"/>
                </a:solidFill>
              </a:rPr>
              <a:t>5. </a:t>
            </a:r>
            <a:r>
              <a:rPr lang="cs-CZ" sz="2600" dirty="0">
                <a:solidFill>
                  <a:schemeClr val="tx1"/>
                </a:solidFill>
              </a:rPr>
              <a:t>ročníku, </a:t>
            </a:r>
            <a:r>
              <a:rPr lang="cs-CZ" sz="2600" dirty="0" smtClean="0">
                <a:solidFill>
                  <a:schemeClr val="tx1"/>
                </a:solidFill>
              </a:rPr>
              <a:t>praktické školy,  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9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Mimořádné</a:t>
            </a:r>
            <a:endParaRPr lang="cs-CZ" sz="9600" b="1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91680" y="2001396"/>
            <a:ext cx="558678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události</a:t>
            </a:r>
            <a:endParaRPr lang="cs-CZ" sz="9600" b="1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1026" name="Picture 2" descr="C:\Users\Lucie\AppData\Local\Microsoft\Windows\Temporary Internet Files\Content.IE5\Z6QZ204O\MC90005678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725" y="3429000"/>
            <a:ext cx="6264695" cy="321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5638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897" y="-1107504"/>
            <a:ext cx="13897543" cy="9044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2374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ucie\AppData\Local\Microsoft\Windows\Temporary Internet Files\Content.IE5\MD5YQW23\MC900431597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32656"/>
            <a:ext cx="9217024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Mimořádné </a:t>
            </a:r>
            <a:endParaRPr lang="cs-CZ" sz="6600" b="1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55776" y="1988840"/>
            <a:ext cx="389882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události</a:t>
            </a:r>
            <a:endParaRPr lang="cs-CZ" sz="6600" b="1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547664" y="5373216"/>
            <a:ext cx="616950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i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</a:t>
            </a:r>
            <a:r>
              <a:rPr lang="cs-CZ" sz="6600" b="1" i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řírodní vlivy</a:t>
            </a:r>
            <a:endParaRPr lang="cs-CZ" sz="6600" b="1" i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9219" name="Picture 3" descr="C:\Users\Lucie\AppData\Local\Microsoft\Windows\Temporary Internet Files\Content.IE5\32HDAXOE\MC90030862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096836"/>
            <a:ext cx="3672408" cy="2276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8894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Mimořádné události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způsobené </a:t>
            </a:r>
            <a:r>
              <a:rPr lang="cs-CZ" sz="3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přírodními vlivy</a:t>
            </a:r>
            <a:endParaRPr lang="cs-CZ" sz="36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8512" y="2197509"/>
            <a:ext cx="24488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povodeň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3212976"/>
            <a:ext cx="28969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esuv půdy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4227537"/>
            <a:ext cx="22397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vichřice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8512" y="5229200"/>
            <a:ext cx="21138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bouřka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19133" y="2167569"/>
            <a:ext cx="28974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elký chlad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71283" y="4077072"/>
            <a:ext cx="28190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esní požár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71283" y="3095986"/>
            <a:ext cx="28647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elké teplo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71283" y="5134976"/>
            <a:ext cx="31028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zemětřesení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67542" y="6129632"/>
            <a:ext cx="33652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ýbuch sopky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020110" y="6093296"/>
            <a:ext cx="23025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tornádo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3074" name="Picture 2" descr="C:\Users\Lucie\AppData\Local\Microsoft\Windows\Temporary Internet Files\Content.IE5\SFB0X6VD\MC900104978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4120" y="980916"/>
            <a:ext cx="1826971" cy="2438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1454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229600" cy="1143000"/>
          </a:xfrm>
        </p:spPr>
        <p:txBody>
          <a:bodyPr/>
          <a:lstStyle/>
          <a:p>
            <a:r>
              <a:rPr lang="cs-CZ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Povodně</a:t>
            </a:r>
            <a:endParaRPr lang="cs-CZ" sz="3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1340768"/>
            <a:ext cx="707578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+mn-lt"/>
              </a:rPr>
              <a:t>- jsou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způsobené</a:t>
            </a:r>
            <a:r>
              <a:rPr lang="cs-CZ" sz="3600" dirty="0" smtClean="0">
                <a:latin typeface="+mn-lt"/>
              </a:rPr>
              <a:t> </a:t>
            </a:r>
            <a:r>
              <a:rPr lang="cs-CZ" sz="3600" u="sng" dirty="0" smtClean="0">
                <a:latin typeface="+mn-lt"/>
              </a:rPr>
              <a:t>silnými dešti</a:t>
            </a:r>
            <a:r>
              <a:rPr lang="cs-CZ" sz="3600" dirty="0" smtClean="0">
                <a:latin typeface="+mn-lt"/>
              </a:rPr>
              <a:t>, </a:t>
            </a:r>
            <a:r>
              <a:rPr lang="cs-CZ" sz="3600" u="sng" dirty="0" smtClean="0">
                <a:latin typeface="+mn-lt"/>
              </a:rPr>
              <a:t>táním</a:t>
            </a:r>
          </a:p>
          <a:p>
            <a:r>
              <a:rPr lang="cs-CZ" sz="3600" dirty="0" smtClean="0">
                <a:latin typeface="+mn-lt"/>
              </a:rPr>
              <a:t> </a:t>
            </a:r>
            <a:r>
              <a:rPr lang="cs-CZ" sz="3600" u="sng" dirty="0" smtClean="0">
                <a:latin typeface="+mn-lt"/>
              </a:rPr>
              <a:t>sněhu</a:t>
            </a:r>
            <a:r>
              <a:rPr lang="cs-CZ" sz="3600" dirty="0" smtClean="0">
                <a:latin typeface="+mn-lt"/>
              </a:rPr>
              <a:t> a rychlým </a:t>
            </a:r>
            <a:r>
              <a:rPr lang="cs-CZ" sz="3600" u="sng" dirty="0" smtClean="0">
                <a:latin typeface="+mn-lt"/>
              </a:rPr>
              <a:t>rozmrzáním řek</a:t>
            </a:r>
            <a:r>
              <a:rPr lang="cs-CZ" sz="3600" dirty="0" smtClean="0">
                <a:latin typeface="+mn-lt"/>
              </a:rPr>
              <a:t>. </a:t>
            </a:r>
            <a:endParaRPr lang="cs-CZ" sz="3600" dirty="0">
              <a:latin typeface="+mn-lt"/>
            </a:endParaRPr>
          </a:p>
        </p:txBody>
      </p:sp>
      <p:pic>
        <p:nvPicPr>
          <p:cNvPr id="2051" name="Picture 3" descr="C:\Users\Lucie\AppData\Local\Microsoft\Windows\Temporary Internet Files\Content.IE5\MD5YQW23\MC90043783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64596"/>
            <a:ext cx="2232248" cy="2151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419872" y="2946227"/>
            <a:ext cx="21830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proto lidé:</a:t>
            </a: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63688" y="4149080"/>
            <a:ext cx="595688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dirty="0">
                <a:latin typeface="+mn-lt"/>
              </a:rPr>
              <a:t>o</a:t>
            </a:r>
            <a:r>
              <a:rPr lang="cs-CZ" sz="3600" dirty="0" smtClean="0">
                <a:latin typeface="+mn-lt"/>
              </a:rPr>
              <a:t>pravují hráze řek i rybníků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dirty="0">
                <a:latin typeface="+mn-lt"/>
              </a:rPr>
              <a:t>z</a:t>
            </a:r>
            <a:r>
              <a:rPr lang="cs-CZ" sz="3600" dirty="0" smtClean="0">
                <a:latin typeface="+mn-lt"/>
              </a:rPr>
              <a:t>alesňuji svahy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dirty="0">
                <a:latin typeface="+mn-lt"/>
              </a:rPr>
              <a:t>č</a:t>
            </a:r>
            <a:r>
              <a:rPr lang="cs-CZ" sz="3600" dirty="0" smtClean="0">
                <a:latin typeface="+mn-lt"/>
              </a:rPr>
              <a:t>istí a prohlubují koryta řek.</a:t>
            </a:r>
          </a:p>
          <a:p>
            <a:pPr marL="571500" indent="-571500">
              <a:buFont typeface="Arial" pitchFamily="34" charset="0"/>
              <a:buChar char="•"/>
            </a:pPr>
            <a:endParaRPr lang="cs-CZ" sz="3600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31848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Sesuv půdy</a:t>
            </a:r>
            <a:endParaRPr lang="cs-CZ" sz="3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1853682"/>
            <a:ext cx="87657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+mn-lt"/>
              </a:rPr>
              <a:t>- Je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následek</a:t>
            </a:r>
            <a:r>
              <a:rPr lang="cs-CZ" sz="3600" dirty="0" smtClean="0">
                <a:latin typeface="+mn-lt"/>
              </a:rPr>
              <a:t> </a:t>
            </a:r>
            <a:r>
              <a:rPr lang="cs-CZ" sz="3600" u="sng" dirty="0" smtClean="0">
                <a:latin typeface="+mn-lt"/>
              </a:rPr>
              <a:t>dlouhotrvajícího </a:t>
            </a:r>
            <a:r>
              <a:rPr lang="cs-CZ" sz="3600" dirty="0" smtClean="0">
                <a:latin typeface="+mn-lt"/>
              </a:rPr>
              <a:t>a </a:t>
            </a:r>
            <a:r>
              <a:rPr lang="cs-CZ" sz="3600" u="sng" dirty="0" smtClean="0">
                <a:latin typeface="+mn-lt"/>
              </a:rPr>
              <a:t>silného</a:t>
            </a:r>
            <a:r>
              <a:rPr lang="cs-CZ" sz="3600" dirty="0" smtClean="0">
                <a:latin typeface="+mn-lt"/>
              </a:rPr>
              <a:t> </a:t>
            </a:r>
            <a:r>
              <a:rPr lang="cs-CZ" sz="36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deště.</a:t>
            </a:r>
            <a:endParaRPr lang="cs-CZ" sz="36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3074" name="Picture 2" descr="C:\Program Files (x86)\Microsoft Office\MEDIA\CAGCAT10\j0293828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88640"/>
            <a:ext cx="2283279" cy="1836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0" y="2525215"/>
            <a:ext cx="928427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+mn-lt"/>
              </a:rPr>
              <a:t>- Mohou být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poškozeny</a:t>
            </a:r>
            <a:r>
              <a:rPr lang="cs-CZ" sz="3600" dirty="0" smtClean="0">
                <a:latin typeface="+mn-lt"/>
              </a:rPr>
              <a:t> silnice, mosty, železnice, </a:t>
            </a:r>
          </a:p>
          <a:p>
            <a:r>
              <a:rPr lang="cs-CZ" sz="3600" dirty="0">
                <a:latin typeface="+mn-lt"/>
              </a:rPr>
              <a:t> </a:t>
            </a:r>
            <a:r>
              <a:rPr lang="cs-CZ" sz="3600" dirty="0" smtClean="0">
                <a:latin typeface="+mn-lt"/>
              </a:rPr>
              <a:t> budovy.</a:t>
            </a:r>
            <a:endParaRPr lang="cs-CZ" sz="3600" dirty="0"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474591" y="3942433"/>
            <a:ext cx="21923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Řícení skal</a:t>
            </a:r>
            <a:endParaRPr lang="cs-CZ" sz="3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962" y="4941168"/>
            <a:ext cx="67972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+mn-lt"/>
              </a:rPr>
              <a:t>- Dochází k němu </a:t>
            </a:r>
            <a:r>
              <a:rPr lang="cs-CZ" sz="3600" u="sng" dirty="0" smtClean="0">
                <a:latin typeface="+mn-lt"/>
              </a:rPr>
              <a:t>vlivem zvětrávání</a:t>
            </a:r>
            <a:r>
              <a:rPr lang="cs-CZ" sz="3600" dirty="0" smtClean="0">
                <a:latin typeface="+mn-lt"/>
              </a:rPr>
              <a:t>.</a:t>
            </a:r>
          </a:p>
          <a:p>
            <a:endParaRPr lang="cs-CZ" sz="3600" dirty="0">
              <a:latin typeface="+mn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962" y="5568632"/>
            <a:ext cx="794698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+mn-lt"/>
              </a:rPr>
              <a:t>- Mohou být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poškozeny</a:t>
            </a:r>
            <a:r>
              <a:rPr lang="cs-CZ" sz="3600" dirty="0" smtClean="0">
                <a:latin typeface="+mn-lt"/>
              </a:rPr>
              <a:t> silnice, železnice, </a:t>
            </a:r>
          </a:p>
          <a:p>
            <a:r>
              <a:rPr lang="cs-CZ" sz="3600" dirty="0">
                <a:latin typeface="+mn-lt"/>
              </a:rPr>
              <a:t> </a:t>
            </a:r>
            <a:r>
              <a:rPr lang="cs-CZ" sz="3600" dirty="0" smtClean="0">
                <a:latin typeface="+mn-lt"/>
              </a:rPr>
              <a:t>budovy.</a:t>
            </a:r>
            <a:endParaRPr lang="cs-CZ" sz="3600" dirty="0">
              <a:latin typeface="+mn-lt"/>
            </a:endParaRPr>
          </a:p>
        </p:txBody>
      </p:sp>
      <p:pic>
        <p:nvPicPr>
          <p:cNvPr id="4098" name="Picture 2" descr="C:\Users\Lucie\AppData\Local\Microsoft\Windows\Temporary Internet Files\Content.IE5\32HDAXOE\MP90040668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519" y="3284985"/>
            <a:ext cx="2283279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2718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Vichřice</a:t>
            </a:r>
            <a:endParaRPr lang="cs-CZ" sz="3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4098" name="Picture 2" descr="C:\Users\Lucie\AppData\Local\Microsoft\Windows\Temporary Internet Files\Content.IE5\MD5YQW23\MC90031114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48680"/>
            <a:ext cx="223224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0" y="1700808"/>
            <a:ext cx="69578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+mn-lt"/>
              </a:rPr>
              <a:t>- </a:t>
            </a:r>
            <a:r>
              <a:rPr lang="cs-CZ" sz="3600" u="sng" dirty="0" smtClean="0">
                <a:latin typeface="+mn-lt"/>
              </a:rPr>
              <a:t>Rychlost</a:t>
            </a:r>
            <a:r>
              <a:rPr lang="cs-CZ" sz="3600" dirty="0" smtClean="0">
                <a:latin typeface="+mn-lt"/>
              </a:rPr>
              <a:t> </a:t>
            </a:r>
            <a:r>
              <a:rPr lang="cs-CZ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větru</a:t>
            </a:r>
            <a:r>
              <a:rPr lang="cs-CZ" sz="3600" dirty="0" smtClean="0">
                <a:latin typeface="+mn-lt"/>
              </a:rPr>
              <a:t> více než </a:t>
            </a:r>
            <a:r>
              <a:rPr lang="cs-CZ" sz="3600" u="sng" dirty="0" smtClean="0">
                <a:latin typeface="+mn-lt"/>
              </a:rPr>
              <a:t>60 km/hod</a:t>
            </a:r>
            <a:r>
              <a:rPr lang="cs-CZ" sz="3600" dirty="0" smtClean="0">
                <a:latin typeface="+mn-lt"/>
              </a:rPr>
              <a:t>.</a:t>
            </a:r>
            <a:endParaRPr lang="cs-CZ" sz="3600" dirty="0"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2347139"/>
            <a:ext cx="844276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+mn-lt"/>
              </a:rPr>
              <a:t>-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Láme </a:t>
            </a:r>
            <a:r>
              <a:rPr lang="cs-CZ" sz="3600" dirty="0" smtClean="0">
                <a:latin typeface="+mn-lt"/>
              </a:rPr>
              <a:t>stromy, strhává tašky,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vyvrací</a:t>
            </a:r>
            <a:r>
              <a:rPr lang="cs-CZ" sz="3600" dirty="0" smtClean="0">
                <a:latin typeface="+mn-lt"/>
              </a:rPr>
              <a:t> stromy,</a:t>
            </a:r>
          </a:p>
          <a:p>
            <a:r>
              <a:rPr lang="cs-CZ" sz="3600" dirty="0" smtClean="0">
                <a:latin typeface="+mn-lt"/>
              </a:rPr>
              <a:t> 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strhává </a:t>
            </a:r>
            <a:r>
              <a:rPr lang="cs-CZ" sz="3600" dirty="0" smtClean="0">
                <a:latin typeface="+mn-lt"/>
              </a:rPr>
              <a:t>střechy.</a:t>
            </a:r>
            <a:endParaRPr lang="cs-CZ" sz="3600" dirty="0">
              <a:latin typeface="+mn-lt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779912" y="3650099"/>
            <a:ext cx="15424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Bouřky</a:t>
            </a:r>
            <a:endParaRPr lang="cs-CZ" sz="3600" dirty="0">
              <a:latin typeface="+mn-lt"/>
            </a:endParaRPr>
          </a:p>
        </p:txBody>
      </p:sp>
      <p:pic>
        <p:nvPicPr>
          <p:cNvPr id="7" name="Picture 2" descr="C:\Users\Lucie\AppData\Local\Microsoft\Windows\Temporary Internet Files\Content.IE5\Z6QZ204O\MC90044040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140968"/>
            <a:ext cx="2379246" cy="2330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0" y="4941168"/>
            <a:ext cx="878497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>
                <a:latin typeface="+mn-lt"/>
              </a:rPr>
              <a:t>- Jsou </a:t>
            </a:r>
            <a:r>
              <a:rPr lang="cs-CZ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doprovázeny</a:t>
            </a:r>
            <a:r>
              <a:rPr lang="cs-CZ" sz="3600" dirty="0">
                <a:latin typeface="+mn-lt"/>
              </a:rPr>
              <a:t> přívalovým </a:t>
            </a:r>
            <a:r>
              <a:rPr lang="cs-CZ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deštěm</a:t>
            </a:r>
            <a:r>
              <a:rPr lang="cs-CZ" sz="3600" dirty="0">
                <a:latin typeface="+mn-lt"/>
              </a:rPr>
              <a:t>, silným</a:t>
            </a:r>
          </a:p>
          <a:p>
            <a:r>
              <a:rPr lang="cs-CZ" sz="3600" dirty="0">
                <a:latin typeface="+mn-lt"/>
              </a:rPr>
              <a:t>  </a:t>
            </a:r>
            <a:r>
              <a:rPr lang="cs-CZ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větrem</a:t>
            </a:r>
            <a:r>
              <a:rPr lang="cs-CZ" sz="3600" dirty="0">
                <a:latin typeface="+mn-lt"/>
              </a:rPr>
              <a:t>, </a:t>
            </a:r>
            <a:r>
              <a:rPr lang="cs-CZ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blesk</a:t>
            </a:r>
            <a:r>
              <a:rPr lang="cs-CZ" sz="3600" dirty="0">
                <a:latin typeface="+mn-lt"/>
              </a:rPr>
              <a:t> může </a:t>
            </a: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způsobit</a:t>
            </a:r>
            <a:r>
              <a:rPr lang="cs-CZ" sz="3600" dirty="0">
                <a:latin typeface="+mn-lt"/>
              </a:rPr>
              <a:t> </a:t>
            </a:r>
            <a:r>
              <a:rPr lang="cs-CZ" sz="3600" u="sng" dirty="0">
                <a:latin typeface="+mn-lt"/>
              </a:rPr>
              <a:t>požár</a:t>
            </a:r>
            <a:r>
              <a:rPr lang="cs-CZ" sz="3600" dirty="0">
                <a:latin typeface="+mn-lt"/>
              </a:rPr>
              <a:t> i </a:t>
            </a:r>
            <a:r>
              <a:rPr lang="cs-CZ" sz="3600" u="sng" dirty="0">
                <a:latin typeface="+mn-lt"/>
              </a:rPr>
              <a:t>smrt</a:t>
            </a:r>
          </a:p>
          <a:p>
            <a:r>
              <a:rPr lang="cs-CZ" sz="3600" dirty="0">
                <a:latin typeface="+mn-lt"/>
              </a:rPr>
              <a:t>  </a:t>
            </a:r>
            <a:r>
              <a:rPr lang="cs-CZ" sz="3600" u="sng" dirty="0">
                <a:latin typeface="+mn-lt"/>
              </a:rPr>
              <a:t>člověka.</a:t>
            </a:r>
          </a:p>
        </p:txBody>
      </p:sp>
    </p:spTree>
    <p:extLst>
      <p:ext uri="{BB962C8B-B14F-4D97-AF65-F5344CB8AC3E}">
        <p14:creationId xmlns:p14="http://schemas.microsoft.com/office/powerpoint/2010/main" val="954700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Silný mráz a vysoké teploty</a:t>
            </a:r>
            <a:endParaRPr lang="cs-CZ" sz="3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6147" name="Picture 3" descr="C:\Users\Lucie\AppData\Local\Microsoft\Windows\Temporary Internet Files\Content.IE5\Z6QZ204O\MP90044831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22"/>
            <a:ext cx="1893920" cy="1767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0" y="1811978"/>
            <a:ext cx="809817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+mn-lt"/>
              </a:rPr>
              <a:t>-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Pobyt</a:t>
            </a:r>
            <a:r>
              <a:rPr lang="cs-CZ" sz="3600" dirty="0" smtClean="0">
                <a:latin typeface="+mn-lt"/>
              </a:rPr>
              <a:t> v </a:t>
            </a:r>
            <a:r>
              <a:rPr lang="cs-CZ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mrazu</a:t>
            </a:r>
            <a:r>
              <a:rPr lang="cs-CZ" sz="3600" dirty="0" smtClean="0">
                <a:latin typeface="+mn-lt"/>
              </a:rPr>
              <a:t> vede k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omrznutí</a:t>
            </a:r>
            <a:r>
              <a:rPr lang="cs-CZ" sz="3600" dirty="0" smtClean="0">
                <a:latin typeface="+mn-lt"/>
              </a:rPr>
              <a:t> obličeje, </a:t>
            </a:r>
          </a:p>
          <a:p>
            <a:r>
              <a:rPr lang="cs-CZ" sz="3600" dirty="0">
                <a:latin typeface="+mn-lt"/>
              </a:rPr>
              <a:t> </a:t>
            </a:r>
            <a:r>
              <a:rPr lang="cs-CZ" sz="3600" dirty="0" smtClean="0">
                <a:latin typeface="+mn-lt"/>
              </a:rPr>
              <a:t> končetin.</a:t>
            </a:r>
            <a:endParaRPr lang="cs-CZ" sz="3600" dirty="0"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3284984"/>
            <a:ext cx="886569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+mn-lt"/>
              </a:rPr>
              <a:t>- Při </a:t>
            </a:r>
            <a:r>
              <a:rPr lang="cs-CZ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vysoké teplotě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způsobené</a:t>
            </a:r>
            <a:r>
              <a:rPr lang="cs-CZ" sz="3600" dirty="0" smtClean="0">
                <a:latin typeface="+mn-lt"/>
              </a:rPr>
              <a:t>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požárem</a:t>
            </a:r>
            <a:r>
              <a:rPr lang="cs-CZ" sz="3600" dirty="0" smtClean="0">
                <a:latin typeface="+mn-lt"/>
              </a:rPr>
              <a:t> může</a:t>
            </a:r>
          </a:p>
          <a:p>
            <a:r>
              <a:rPr lang="cs-CZ" sz="3600" dirty="0">
                <a:latin typeface="+mn-lt"/>
              </a:rPr>
              <a:t> </a:t>
            </a:r>
            <a:r>
              <a:rPr lang="cs-CZ" sz="3600" dirty="0" smtClean="0">
                <a:latin typeface="+mn-lt"/>
              </a:rPr>
              <a:t> dojít k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popálení</a:t>
            </a:r>
            <a:r>
              <a:rPr lang="cs-CZ" sz="3600" dirty="0" smtClean="0">
                <a:latin typeface="+mn-lt"/>
              </a:rPr>
              <a:t>,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horká tekutina </a:t>
            </a:r>
            <a:r>
              <a:rPr lang="cs-CZ" sz="3600" dirty="0" smtClean="0">
                <a:latin typeface="+mn-lt"/>
              </a:rPr>
              <a:t>může být</a:t>
            </a:r>
          </a:p>
          <a:p>
            <a:r>
              <a:rPr lang="cs-CZ" sz="3600" dirty="0">
                <a:latin typeface="+mn-lt"/>
              </a:rPr>
              <a:t> </a:t>
            </a:r>
            <a:r>
              <a:rPr lang="cs-CZ" sz="3600" dirty="0" smtClean="0">
                <a:latin typeface="+mn-lt"/>
              </a:rPr>
              <a:t> příčinou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opaření.</a:t>
            </a: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5301208"/>
            <a:ext cx="89369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+mn-lt"/>
              </a:rPr>
              <a:t>- Také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úpal</a:t>
            </a:r>
            <a:r>
              <a:rPr lang="cs-CZ" sz="3600" dirty="0" smtClean="0">
                <a:latin typeface="+mn-lt"/>
              </a:rPr>
              <a:t> nebo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úžeh</a:t>
            </a:r>
            <a:r>
              <a:rPr lang="cs-CZ" sz="3600" dirty="0" smtClean="0">
                <a:latin typeface="+mn-lt"/>
              </a:rPr>
              <a:t> jsou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způsobeny </a:t>
            </a:r>
            <a:r>
              <a:rPr lang="cs-CZ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vysokou</a:t>
            </a:r>
          </a:p>
          <a:p>
            <a:r>
              <a:rPr lang="cs-CZ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 teplotou.</a:t>
            </a:r>
            <a:endParaRPr lang="cs-CZ" sz="3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6150" name="Picture 6" descr="C:\Users\Lucie\AppData\Local\Microsoft\Windows\Temporary Internet Files\Content.IE5\32HDAXOE\MM910001143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5" y="5323"/>
            <a:ext cx="1907705" cy="1983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5495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Lesní požár</a:t>
            </a:r>
            <a:endParaRPr lang="cs-CZ" sz="3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7170" name="Picture 2" descr="C:\Users\Lucie\AppData\Local\Microsoft\Windows\Temporary Internet Files\Content.IE5\32HDAXOE\MC9001049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48680"/>
            <a:ext cx="2168723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-5430" y="2132856"/>
            <a:ext cx="785176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+mn-lt"/>
              </a:rPr>
              <a:t>-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Ohrožuje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cs-CZ" sz="3600" u="sng" dirty="0" smtClean="0">
                <a:latin typeface="+mn-lt"/>
              </a:rPr>
              <a:t>rostliny</a:t>
            </a:r>
            <a:r>
              <a:rPr lang="cs-CZ" sz="3600" dirty="0" smtClean="0">
                <a:latin typeface="+mn-lt"/>
              </a:rPr>
              <a:t> i </a:t>
            </a:r>
            <a:r>
              <a:rPr lang="cs-CZ" sz="3600" u="sng" dirty="0" smtClean="0">
                <a:latin typeface="+mn-lt"/>
              </a:rPr>
              <a:t>živočichy.</a:t>
            </a:r>
          </a:p>
          <a:p>
            <a:r>
              <a:rPr lang="cs-CZ" sz="3600" dirty="0">
                <a:latin typeface="+mn-lt"/>
              </a:rPr>
              <a:t> </a:t>
            </a:r>
            <a:r>
              <a:rPr lang="cs-CZ" sz="3600" dirty="0" smtClean="0">
                <a:latin typeface="+mn-lt"/>
              </a:rPr>
              <a:t> Při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rozsáhlém</a:t>
            </a:r>
            <a:r>
              <a:rPr lang="cs-CZ" sz="3600" dirty="0" smtClean="0">
                <a:latin typeface="+mn-lt"/>
              </a:rPr>
              <a:t> </a:t>
            </a:r>
            <a:r>
              <a:rPr lang="cs-CZ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požáru</a:t>
            </a:r>
            <a:r>
              <a:rPr lang="cs-CZ" sz="3600" dirty="0" smtClean="0">
                <a:latin typeface="+mn-lt"/>
              </a:rPr>
              <a:t> jsou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spáleny</a:t>
            </a:r>
            <a:r>
              <a:rPr lang="cs-CZ" sz="3600" dirty="0" smtClean="0">
                <a:latin typeface="+mn-lt"/>
              </a:rPr>
              <a:t> velké</a:t>
            </a:r>
          </a:p>
          <a:p>
            <a:r>
              <a:rPr lang="cs-CZ" sz="3600" dirty="0">
                <a:latin typeface="+mn-lt"/>
              </a:rPr>
              <a:t> </a:t>
            </a:r>
            <a:r>
              <a:rPr lang="cs-CZ" sz="3600" dirty="0" smtClean="0">
                <a:latin typeface="+mn-lt"/>
              </a:rPr>
              <a:t> </a:t>
            </a:r>
            <a:r>
              <a:rPr lang="cs-CZ" sz="3600" u="sng" dirty="0" smtClean="0">
                <a:latin typeface="+mn-lt"/>
              </a:rPr>
              <a:t>části krajiny</a:t>
            </a:r>
            <a:r>
              <a:rPr lang="cs-CZ" sz="3600" dirty="0" smtClean="0">
                <a:latin typeface="+mn-lt"/>
              </a:rPr>
              <a:t> a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zahyne</a:t>
            </a:r>
            <a:r>
              <a:rPr lang="cs-CZ" sz="3600" dirty="0" smtClean="0">
                <a:latin typeface="+mn-lt"/>
              </a:rPr>
              <a:t> </a:t>
            </a:r>
            <a:r>
              <a:rPr lang="cs-CZ" sz="3600" u="sng" dirty="0" smtClean="0">
                <a:latin typeface="+mn-lt"/>
              </a:rPr>
              <a:t>mnoho</a:t>
            </a:r>
            <a:r>
              <a:rPr lang="cs-CZ" sz="3600" dirty="0" smtClean="0">
                <a:latin typeface="+mn-lt"/>
              </a:rPr>
              <a:t> drobných</a:t>
            </a:r>
          </a:p>
          <a:p>
            <a:r>
              <a:rPr lang="cs-CZ" sz="3600" dirty="0">
                <a:latin typeface="+mn-lt"/>
              </a:rPr>
              <a:t> </a:t>
            </a:r>
            <a:r>
              <a:rPr lang="cs-CZ" sz="3600" dirty="0" smtClean="0">
                <a:latin typeface="+mn-lt"/>
              </a:rPr>
              <a:t> i větších </a:t>
            </a:r>
            <a:r>
              <a:rPr lang="cs-CZ" sz="3600" u="sng" dirty="0" smtClean="0">
                <a:latin typeface="+mn-lt"/>
              </a:rPr>
              <a:t>živočichů.</a:t>
            </a:r>
            <a:endParaRPr lang="cs-CZ" sz="3600" u="sng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51171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Otázky</a:t>
            </a:r>
            <a:endParaRPr lang="cs-CZ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8194" name="Picture 2" descr="C:\Users\Lucie\AppData\Local\Microsoft\Windows\Temporary Internet Files\Content.IE5\SFB0X6VD\MC900434403[3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1570" y="476672"/>
            <a:ext cx="2088232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7504" y="2132855"/>
            <a:ext cx="665406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1. </a:t>
            </a:r>
            <a:r>
              <a:rPr lang="cs-CZ" sz="3600" dirty="0" smtClean="0">
                <a:latin typeface="+mn-lt"/>
              </a:rPr>
              <a:t>Jak les pomůže při ochraně před</a:t>
            </a:r>
          </a:p>
          <a:p>
            <a:r>
              <a:rPr lang="cs-CZ" sz="3600" dirty="0">
                <a:latin typeface="+mn-lt"/>
              </a:rPr>
              <a:t> </a:t>
            </a:r>
            <a:r>
              <a:rPr lang="cs-CZ" sz="3600" dirty="0" smtClean="0">
                <a:latin typeface="+mn-lt"/>
              </a:rPr>
              <a:t>    povodní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?</a:t>
            </a: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1881" y="3321919"/>
            <a:ext cx="75639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2. </a:t>
            </a:r>
            <a:r>
              <a:rPr lang="cs-CZ" sz="3600" dirty="0" smtClean="0">
                <a:latin typeface="+mn-lt"/>
              </a:rPr>
              <a:t>Byla u nás v nedávné době povodeň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?</a:t>
            </a: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8288" y="4159549"/>
            <a:ext cx="72152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3.</a:t>
            </a:r>
            <a:r>
              <a:rPr lang="cs-CZ" sz="3600" dirty="0" smtClean="0">
                <a:latin typeface="+mn-lt"/>
              </a:rPr>
              <a:t> Čím jsou sesuvy půdy nebezpečné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?</a:t>
            </a: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8288" y="5085184"/>
            <a:ext cx="87655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4.</a:t>
            </a:r>
            <a:r>
              <a:rPr lang="cs-CZ" sz="3600" dirty="0" smtClean="0">
                <a:latin typeface="+mn-lt"/>
              </a:rPr>
              <a:t> Jaké nebezpečí pro lidi představuje bouřka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?</a:t>
            </a: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60342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>
                <a:hlinkClick r:id="rId2"/>
              </a:rPr>
              <a:t>http://office.microsoft.com</a:t>
            </a:r>
            <a:r>
              <a:rPr lang="cs-CZ" dirty="0" smtClean="0"/>
              <a:t> – kliparty</a:t>
            </a:r>
          </a:p>
          <a:p>
            <a:pPr lvl="0"/>
            <a:r>
              <a:rPr lang="cs-CZ" dirty="0" smtClean="0">
                <a:solidFill>
                  <a:prstClr val="black"/>
                </a:solidFill>
              </a:rPr>
              <a:t>DANIELOVSKÁ</a:t>
            </a:r>
            <a:r>
              <a:rPr lang="cs-CZ" dirty="0" smtClean="0">
                <a:solidFill>
                  <a:prstClr val="black"/>
                </a:solidFill>
              </a:rPr>
              <a:t>, V., </a:t>
            </a:r>
            <a:r>
              <a:rPr lang="cs-CZ" i="1" dirty="0" smtClean="0">
                <a:solidFill>
                  <a:prstClr val="black"/>
                </a:solidFill>
              </a:rPr>
              <a:t>Ochrana člověka za mimořádných událostí, </a:t>
            </a:r>
            <a:r>
              <a:rPr lang="cs-CZ" dirty="0" smtClean="0">
                <a:solidFill>
                  <a:prstClr val="black"/>
                </a:solidFill>
              </a:rPr>
              <a:t> </a:t>
            </a:r>
            <a:r>
              <a:rPr lang="cs-CZ" dirty="0">
                <a:solidFill>
                  <a:prstClr val="black"/>
                </a:solidFill>
              </a:rPr>
              <a:t>1. vyd. Praha: </a:t>
            </a:r>
            <a:r>
              <a:rPr lang="cs-CZ" dirty="0" smtClean="0">
                <a:solidFill>
                  <a:prstClr val="black"/>
                </a:solidFill>
              </a:rPr>
              <a:t>Fortuna, 2003. ISBN 80- 7168-864-9.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343</TotalTime>
  <Words>317</Words>
  <Application>Microsoft Office PowerPoint</Application>
  <PresentationFormat>Předvádění na obrazovce (4:3)</PresentationFormat>
  <Paragraphs>64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NÁZEV ŠKOLY: Střední odborné učiliště a Základní škola AUTOR: Bc. Lucie Chojnová NÁZEV: VY_32_INOVACE_19_Mimořádné události                                                   - přírodní vlivy TÉMA SADY: Přírodověda DATUM: 9. listopad 2012 ČÍSLO PROJEKTU: CZ.1.07/1.4.00/21.0477</vt:lpstr>
      <vt:lpstr>Mimořádné</vt:lpstr>
      <vt:lpstr>Prezentace aplikace PowerPoint</vt:lpstr>
      <vt:lpstr>Mimořádné </vt:lpstr>
      <vt:lpstr>Mimořádné události způsobené přírodními vlivy</vt:lpstr>
      <vt:lpstr>Povodně</vt:lpstr>
      <vt:lpstr>Sesuv půdy</vt:lpstr>
      <vt:lpstr>Vichřice</vt:lpstr>
      <vt:lpstr>Silný mráz a vysoké teploty</vt:lpstr>
      <vt:lpstr>Lesní požár</vt:lpstr>
      <vt:lpstr>Otázky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Lucie</cp:lastModifiedBy>
  <cp:revision>101</cp:revision>
  <dcterms:created xsi:type="dcterms:W3CDTF">2012-04-21T07:06:25Z</dcterms:created>
  <dcterms:modified xsi:type="dcterms:W3CDTF">2012-11-17T13:43:03Z</dcterms:modified>
</cp:coreProperties>
</file>