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69" r:id="rId3"/>
    <p:sldId id="257" r:id="rId4"/>
    <p:sldId id="262" r:id="rId5"/>
    <p:sldId id="263" r:id="rId6"/>
    <p:sldId id="264" r:id="rId7"/>
    <p:sldId id="265" r:id="rId8"/>
    <p:sldId id="258" r:id="rId9"/>
    <p:sldId id="267" r:id="rId10"/>
    <p:sldId id="259" r:id="rId11"/>
    <p:sldId id="260" r:id="rId12"/>
    <p:sldId id="26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99" autoAdjust="0"/>
  </p:normalViewPr>
  <p:slideViewPr>
    <p:cSldViewPr>
      <p:cViewPr>
        <p:scale>
          <a:sx n="66" d="100"/>
          <a:sy n="66" d="100"/>
        </p:scale>
        <p:origin x="-636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CA9E15B-EE76-4BA5-B9C9-90D92F42C41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54141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9E0259A0-BB0B-4FB0-BC03-F845A8CFB756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666C09-BF26-4351-A8F7-09270D06B12A}" type="slidenum">
              <a:rPr lang="cs-CZ"/>
              <a:pPr/>
              <a:t>3</a:t>
            </a:fld>
            <a:endParaRPr lang="cs-CZ"/>
          </a:p>
        </p:txBody>
      </p:sp>
      <p:sp>
        <p:nvSpPr>
          <p:cNvPr id="7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Čerpáno 10.3.2011 z http://en.wikipedia.org/wiki/File:Hexahedron.gif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0714CE-E6B9-41E0-98BC-56FA4F6D5F0F}" type="slidenum">
              <a:rPr lang="cs-CZ"/>
              <a:pPr/>
              <a:t>6</a:t>
            </a:fld>
            <a:endParaRPr lang="cs-CZ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Obrázek čerpán 10.3.2011 z Clipartu Microsoft Office Powerpoint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97A75AF-8B56-4357-825E-C466D548509E}" type="slidenum">
              <a:rPr lang="cs-CZ"/>
              <a:pPr/>
              <a:t>8</a:t>
            </a:fld>
            <a:endParaRPr lang="cs-CZ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Obrázek čerpán 10.3.2011 z Clipartu Microsoft Office Powerpoint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5BC531-4714-47C9-8E9E-25EDB87DA8E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684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0AB587-10DE-4542-B251-AF25F4C8561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446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0F2D64-C1A9-407E-A1E2-05150B02B21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07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901DAF-480B-4EF2-983F-62E5C5FFEC2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497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D69BB5-0373-4A36-8783-0AFDF6BEDE6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4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AD8756-110E-4D31-9D19-E7EB2C7DECB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157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64E084-A523-43CC-BDE0-CEFCD3C7FB5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12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663308-C9E2-4676-8F99-ED7E034F8F6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835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CA26DB-61B5-471F-8454-3A8C8F50780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10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EE692B-844E-4CEB-BC0C-69FB8DF10B6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989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70EB32-C5F3-48B6-A35A-30560071D9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4653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A6472FE-15FC-4932-A3FB-AC1CC6265C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215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F909913-CBD6-4956-B334-4141F4CE1A6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7"/>
          <p:cNvSpPr>
            <a:spLocks noChangeArrowheads="1"/>
          </p:cNvSpPr>
          <p:nvPr/>
        </p:nvSpPr>
        <p:spPr bwMode="auto">
          <a:xfrm>
            <a:off x="1450704" y="2403476"/>
            <a:ext cx="648389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b="1" dirty="0">
                <a:latin typeface="Calibri" pitchFamily="34" charset="0"/>
              </a:rPr>
              <a:t>VY_32_INOVACE_02_GEOMETRIE_17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52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</a:p>
          <a:p>
            <a:r>
              <a:rPr lang="cs-CZ" sz="1600" b="1" dirty="0"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pPr eaLnBrk="1" hangingPunct="1"/>
            <a:r>
              <a:rPr lang="cs-CZ" sz="1600" b="1" dirty="0" smtClean="0">
                <a:latin typeface="Times New Roman" pitchFamily="18" charset="0"/>
              </a:rPr>
              <a:t>Název </a:t>
            </a:r>
            <a:r>
              <a:rPr lang="cs-CZ" sz="1600" b="1" dirty="0"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latin typeface="Times New Roman" pitchFamily="18" charset="0"/>
              </a:rPr>
              <a:t>Název školy:	Základní škola Dašice, okres Pardubice</a:t>
            </a: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806450" y="1066800"/>
            <a:ext cx="7772400" cy="1082675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KOLMÉ HRANOLY – OBJEM</a:t>
            </a:r>
            <a:endParaRPr lang="cs-CZ" sz="3200" dirty="0" smtClean="0">
              <a:solidFill>
                <a:srgbClr val="FE27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228378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592" name="Group 1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5042300"/>
              </p:ext>
            </p:extLst>
          </p:nvPr>
        </p:nvGraphicFramePr>
        <p:xfrm>
          <a:off x="304800" y="304800"/>
          <a:ext cx="8610600" cy="5867401"/>
        </p:xfrm>
        <a:graphic>
          <a:graphicData uri="http://schemas.openxmlformats.org/drawingml/2006/table">
            <a:tbl>
              <a:tblPr/>
              <a:tblGrid>
                <a:gridCol w="2514600"/>
                <a:gridCol w="844550"/>
                <a:gridCol w="755650"/>
                <a:gridCol w="1773238"/>
                <a:gridCol w="2722562"/>
              </a:tblGrid>
              <a:tr h="503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Filip Vlček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4.4.2011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Geometrie na II. stupni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57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VII.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8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žáků: 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dívek: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žáků se spec. vzděl. potřebami: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55887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Výstup – prezentace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– slouží k zavedení učiva o objemu kolmého hranolu. Žáci si na začátku zopakují převody jednotek objemu a poté postupně vyvozují pomocí vzorce pro objem krychle i objem dalších geometrických těles, až na závěr vyvodí obecný vzorec pro objem kolmého hranolu.</a:t>
                      </a:r>
                    </a:p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Prezentace slouží ke kontrole pracovního listu VY_32_INOVACE_02_GEOMETRIE_16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nebo k opakování a zápis učiva do sešitu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9325936"/>
      </p:ext>
    </p:extLst>
  </p:cSld>
  <p:clrMapOvr>
    <a:masterClrMapping/>
  </p:clrMapOvr>
  <p:transition advClick="0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exahedron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1412875"/>
            <a:ext cx="41148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55650" y="836613"/>
            <a:ext cx="7772400" cy="1470025"/>
          </a:xfrm>
        </p:spPr>
        <p:txBody>
          <a:bodyPr/>
          <a:lstStyle/>
          <a:p>
            <a:r>
              <a:rPr lang="cs-CZ" sz="6600" b="1">
                <a:effectLst>
                  <a:outerShdw blurRad="38100" dist="38100" dir="2700000" algn="tl">
                    <a:srgbClr val="FFFFFF"/>
                  </a:outerShdw>
                </a:effectLst>
              </a:rPr>
              <a:t>KOLMÝ HRANOL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105400"/>
            <a:ext cx="6400800" cy="17526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OBJEM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OBJEM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3994" y="961231"/>
            <a:ext cx="8686800" cy="4343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Je to část prostoru, kterou těleso zaujímá.</a:t>
            </a:r>
          </a:p>
          <a:p>
            <a:pPr>
              <a:lnSpc>
                <a:spcPct val="90000"/>
              </a:lnSpc>
            </a:pPr>
            <a:r>
              <a:rPr lang="cs-CZ" sz="4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Značka: </a:t>
            </a:r>
            <a:endParaRPr lang="cs-CZ" sz="4000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4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Základní </a:t>
            </a:r>
            <a:r>
              <a:rPr lang="cs-CZ" sz="4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jednotka</a:t>
            </a:r>
            <a:r>
              <a:rPr lang="cs-CZ" sz="4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: </a:t>
            </a:r>
            <a:endParaRPr lang="cs-CZ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800" b="1" dirty="0" smtClean="0"/>
              <a:t>Odvozené jednotky od metru krychlového: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b="1" dirty="0" smtClean="0"/>
              <a:t>1 </a:t>
            </a:r>
            <a:r>
              <a:rPr lang="cs-CZ" b="1" dirty="0"/>
              <a:t>m</a:t>
            </a:r>
            <a:r>
              <a:rPr lang="cs-CZ" b="1" baseline="30000" dirty="0"/>
              <a:t>3</a:t>
            </a:r>
            <a:r>
              <a:rPr lang="cs-CZ" b="1" dirty="0"/>
              <a:t> = </a:t>
            </a:r>
            <a:r>
              <a:rPr lang="cs-CZ" b="1" dirty="0" smtClean="0"/>
              <a:t>…………dm</a:t>
            </a:r>
            <a:r>
              <a:rPr lang="cs-CZ" b="1" baseline="30000" dirty="0" smtClean="0"/>
              <a:t>3</a:t>
            </a:r>
            <a:endParaRPr lang="cs-CZ" b="1" baseline="30000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b="1" dirty="0"/>
              <a:t>1 dm</a:t>
            </a:r>
            <a:r>
              <a:rPr lang="cs-CZ" b="1" baseline="30000" dirty="0"/>
              <a:t>3</a:t>
            </a:r>
            <a:r>
              <a:rPr lang="cs-CZ" b="1" dirty="0"/>
              <a:t> = </a:t>
            </a:r>
            <a:r>
              <a:rPr lang="cs-CZ" b="1" dirty="0" smtClean="0"/>
              <a:t>…………cm</a:t>
            </a:r>
            <a:r>
              <a:rPr lang="cs-CZ" b="1" baseline="30000" dirty="0" smtClean="0"/>
              <a:t>3</a:t>
            </a:r>
            <a:endParaRPr lang="cs-CZ" b="1" baseline="30000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b="1" dirty="0"/>
              <a:t>1 cm</a:t>
            </a:r>
            <a:r>
              <a:rPr lang="cs-CZ" b="1" baseline="30000" dirty="0"/>
              <a:t>3</a:t>
            </a:r>
            <a:r>
              <a:rPr lang="cs-CZ" b="1" dirty="0"/>
              <a:t> = </a:t>
            </a:r>
            <a:r>
              <a:rPr lang="cs-CZ" b="1" dirty="0" smtClean="0"/>
              <a:t>………… </a:t>
            </a:r>
            <a:r>
              <a:rPr lang="cs-CZ" b="1" dirty="0"/>
              <a:t>mm</a:t>
            </a:r>
            <a:r>
              <a:rPr lang="cs-CZ" b="1" baseline="30000" dirty="0"/>
              <a:t>3</a:t>
            </a:r>
            <a:r>
              <a:rPr lang="cs-CZ" sz="3600" b="1" dirty="0"/>
              <a:t> </a:t>
            </a:r>
          </a:p>
        </p:txBody>
      </p:sp>
      <p:grpSp>
        <p:nvGrpSpPr>
          <p:cNvPr id="13316" name="Group 4"/>
          <p:cNvGrpSpPr>
            <a:grpSpLocks/>
          </p:cNvGrpSpPr>
          <p:nvPr/>
        </p:nvGrpSpPr>
        <p:grpSpPr bwMode="auto">
          <a:xfrm>
            <a:off x="3971925" y="5122863"/>
            <a:ext cx="1008063" cy="649287"/>
            <a:chOff x="2472" y="1162"/>
            <a:chExt cx="635" cy="409"/>
          </a:xfrm>
        </p:grpSpPr>
        <p:sp>
          <p:nvSpPr>
            <p:cNvPr id="13317" name="AutoShape 5"/>
            <p:cNvSpPr>
              <a:spLocks noChangeArrowheads="1"/>
            </p:cNvSpPr>
            <p:nvPr/>
          </p:nvSpPr>
          <p:spPr bwMode="auto">
            <a:xfrm rot="10585589">
              <a:off x="2472" y="1344"/>
              <a:ext cx="635" cy="227"/>
            </a:xfrm>
            <a:prstGeom prst="curvedUpArrow">
              <a:avLst>
                <a:gd name="adj1" fmla="val 56400"/>
                <a:gd name="adj2" fmla="val 112348"/>
                <a:gd name="adj3" fmla="val 33333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18" name="Text Box 6"/>
            <p:cNvSpPr txBox="1">
              <a:spLocks noChangeArrowheads="1"/>
            </p:cNvSpPr>
            <p:nvPr/>
          </p:nvSpPr>
          <p:spPr bwMode="auto">
            <a:xfrm>
              <a:off x="2506" y="1162"/>
              <a:ext cx="58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cs-CZ" b="1">
                  <a:solidFill>
                    <a:srgbClr val="0000FF"/>
                  </a:solidFill>
                  <a:latin typeface="Verdana" pitchFamily="34" charset="0"/>
                </a:rPr>
                <a:t>:1000</a:t>
              </a:r>
            </a:p>
          </p:txBody>
        </p:sp>
      </p:grpSp>
      <p:grpSp>
        <p:nvGrpSpPr>
          <p:cNvPr id="13319" name="Group 7"/>
          <p:cNvGrpSpPr>
            <a:grpSpLocks/>
          </p:cNvGrpSpPr>
          <p:nvPr/>
        </p:nvGrpSpPr>
        <p:grpSpPr bwMode="auto">
          <a:xfrm>
            <a:off x="2819400" y="5122863"/>
            <a:ext cx="1139825" cy="649287"/>
            <a:chOff x="1791" y="1162"/>
            <a:chExt cx="635" cy="409"/>
          </a:xfrm>
        </p:grpSpPr>
        <p:sp>
          <p:nvSpPr>
            <p:cNvPr id="13320" name="AutoShape 8"/>
            <p:cNvSpPr>
              <a:spLocks noChangeArrowheads="1"/>
            </p:cNvSpPr>
            <p:nvPr/>
          </p:nvSpPr>
          <p:spPr bwMode="auto">
            <a:xfrm rot="10585589">
              <a:off x="1791" y="1344"/>
              <a:ext cx="635" cy="227"/>
            </a:xfrm>
            <a:prstGeom prst="curvedUpArrow">
              <a:avLst>
                <a:gd name="adj1" fmla="val 56400"/>
                <a:gd name="adj2" fmla="val 112348"/>
                <a:gd name="adj3" fmla="val 33333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21" name="Text Box 9"/>
            <p:cNvSpPr txBox="1">
              <a:spLocks noChangeArrowheads="1"/>
            </p:cNvSpPr>
            <p:nvPr/>
          </p:nvSpPr>
          <p:spPr bwMode="auto">
            <a:xfrm>
              <a:off x="1821" y="1162"/>
              <a:ext cx="51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cs-CZ" b="1">
                  <a:solidFill>
                    <a:srgbClr val="0000FF"/>
                  </a:solidFill>
                  <a:latin typeface="Verdana" pitchFamily="34" charset="0"/>
                </a:rPr>
                <a:t>:1000</a:t>
              </a:r>
            </a:p>
          </p:txBody>
        </p:sp>
      </p:grpSp>
      <p:grpSp>
        <p:nvGrpSpPr>
          <p:cNvPr id="13322" name="Group 10"/>
          <p:cNvGrpSpPr>
            <a:grpSpLocks/>
          </p:cNvGrpSpPr>
          <p:nvPr/>
        </p:nvGrpSpPr>
        <p:grpSpPr bwMode="auto">
          <a:xfrm>
            <a:off x="4979988" y="5121275"/>
            <a:ext cx="1081087" cy="649288"/>
            <a:chOff x="3107" y="1162"/>
            <a:chExt cx="635" cy="409"/>
          </a:xfrm>
        </p:grpSpPr>
        <p:sp>
          <p:nvSpPr>
            <p:cNvPr id="13323" name="AutoShape 11"/>
            <p:cNvSpPr>
              <a:spLocks noChangeArrowheads="1"/>
            </p:cNvSpPr>
            <p:nvPr/>
          </p:nvSpPr>
          <p:spPr bwMode="auto">
            <a:xfrm rot="10585589">
              <a:off x="3107" y="1344"/>
              <a:ext cx="635" cy="227"/>
            </a:xfrm>
            <a:prstGeom prst="curvedUpArrow">
              <a:avLst>
                <a:gd name="adj1" fmla="val 56400"/>
                <a:gd name="adj2" fmla="val 112348"/>
                <a:gd name="adj3" fmla="val 33333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24" name="Text Box 12"/>
            <p:cNvSpPr txBox="1">
              <a:spLocks noChangeArrowheads="1"/>
            </p:cNvSpPr>
            <p:nvPr/>
          </p:nvSpPr>
          <p:spPr bwMode="auto">
            <a:xfrm>
              <a:off x="3161" y="1162"/>
              <a:ext cx="543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/>
              <a:r>
                <a:rPr lang="cs-CZ" b="1">
                  <a:solidFill>
                    <a:srgbClr val="0000FF"/>
                  </a:solidFill>
                  <a:latin typeface="Verdana" pitchFamily="34" charset="0"/>
                </a:rPr>
                <a:t>:1000</a:t>
              </a:r>
            </a:p>
          </p:txBody>
        </p:sp>
      </p:grpSp>
      <p:grpSp>
        <p:nvGrpSpPr>
          <p:cNvPr id="13325" name="Group 13"/>
          <p:cNvGrpSpPr>
            <a:grpSpLocks/>
          </p:cNvGrpSpPr>
          <p:nvPr/>
        </p:nvGrpSpPr>
        <p:grpSpPr bwMode="auto">
          <a:xfrm>
            <a:off x="2819400" y="6130925"/>
            <a:ext cx="1233488" cy="727075"/>
            <a:chOff x="2290" y="3657"/>
            <a:chExt cx="777" cy="458"/>
          </a:xfrm>
        </p:grpSpPr>
        <p:sp>
          <p:nvSpPr>
            <p:cNvPr id="13326" name="AutoShape 14"/>
            <p:cNvSpPr>
              <a:spLocks noChangeArrowheads="1"/>
            </p:cNvSpPr>
            <p:nvPr/>
          </p:nvSpPr>
          <p:spPr bwMode="auto">
            <a:xfrm>
              <a:off x="2381" y="3657"/>
              <a:ext cx="686" cy="227"/>
            </a:xfrm>
            <a:prstGeom prst="curvedUpArrow">
              <a:avLst>
                <a:gd name="adj1" fmla="val 60441"/>
                <a:gd name="adj2" fmla="val 120881"/>
                <a:gd name="adj3" fmla="val 33333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27" name="Text Box 15"/>
            <p:cNvSpPr txBox="1">
              <a:spLocks noChangeArrowheads="1"/>
            </p:cNvSpPr>
            <p:nvPr/>
          </p:nvSpPr>
          <p:spPr bwMode="auto">
            <a:xfrm>
              <a:off x="2290" y="3884"/>
              <a:ext cx="72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/>
              <a:r>
                <a:rPr lang="cs-CZ" b="1">
                  <a:latin typeface="Verdana" pitchFamily="34" charset="0"/>
                </a:rPr>
                <a:t>x1000</a:t>
              </a:r>
            </a:p>
          </p:txBody>
        </p:sp>
      </p:grpSp>
      <p:grpSp>
        <p:nvGrpSpPr>
          <p:cNvPr id="13328" name="Group 16"/>
          <p:cNvGrpSpPr>
            <a:grpSpLocks/>
          </p:cNvGrpSpPr>
          <p:nvPr/>
        </p:nvGrpSpPr>
        <p:grpSpPr bwMode="auto">
          <a:xfrm>
            <a:off x="3900488" y="6130925"/>
            <a:ext cx="1150937" cy="727075"/>
            <a:chOff x="2971" y="3657"/>
            <a:chExt cx="725" cy="458"/>
          </a:xfrm>
        </p:grpSpPr>
        <p:sp>
          <p:nvSpPr>
            <p:cNvPr id="13329" name="AutoShape 17"/>
            <p:cNvSpPr>
              <a:spLocks noChangeArrowheads="1"/>
            </p:cNvSpPr>
            <p:nvPr/>
          </p:nvSpPr>
          <p:spPr bwMode="auto">
            <a:xfrm>
              <a:off x="3061" y="3657"/>
              <a:ext cx="635" cy="227"/>
            </a:xfrm>
            <a:prstGeom prst="curvedUpArrow">
              <a:avLst>
                <a:gd name="adj1" fmla="val 55947"/>
                <a:gd name="adj2" fmla="val 111894"/>
                <a:gd name="adj3" fmla="val 33333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30" name="Text Box 18"/>
            <p:cNvSpPr txBox="1">
              <a:spLocks noChangeArrowheads="1"/>
            </p:cNvSpPr>
            <p:nvPr/>
          </p:nvSpPr>
          <p:spPr bwMode="auto">
            <a:xfrm>
              <a:off x="2971" y="3884"/>
              <a:ext cx="63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/>
              <a:r>
                <a:rPr lang="cs-CZ" b="1">
                  <a:latin typeface="Verdana" pitchFamily="34" charset="0"/>
                </a:rPr>
                <a:t>x1000</a:t>
              </a:r>
            </a:p>
          </p:txBody>
        </p:sp>
      </p:grpSp>
      <p:grpSp>
        <p:nvGrpSpPr>
          <p:cNvPr id="13331" name="Group 19"/>
          <p:cNvGrpSpPr>
            <a:grpSpLocks/>
          </p:cNvGrpSpPr>
          <p:nvPr/>
        </p:nvGrpSpPr>
        <p:grpSpPr bwMode="auto">
          <a:xfrm>
            <a:off x="4979988" y="6130925"/>
            <a:ext cx="1150937" cy="727075"/>
            <a:chOff x="3651" y="3657"/>
            <a:chExt cx="725" cy="458"/>
          </a:xfrm>
        </p:grpSpPr>
        <p:sp>
          <p:nvSpPr>
            <p:cNvPr id="13332" name="AutoShape 20"/>
            <p:cNvSpPr>
              <a:spLocks noChangeArrowheads="1"/>
            </p:cNvSpPr>
            <p:nvPr/>
          </p:nvSpPr>
          <p:spPr bwMode="auto">
            <a:xfrm>
              <a:off x="3696" y="3657"/>
              <a:ext cx="635" cy="227"/>
            </a:xfrm>
            <a:prstGeom prst="curvedUpArrow">
              <a:avLst>
                <a:gd name="adj1" fmla="val 55947"/>
                <a:gd name="adj2" fmla="val 111894"/>
                <a:gd name="adj3" fmla="val 33333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33" name="Text Box 21"/>
            <p:cNvSpPr txBox="1">
              <a:spLocks noChangeArrowheads="1"/>
            </p:cNvSpPr>
            <p:nvPr/>
          </p:nvSpPr>
          <p:spPr bwMode="auto">
            <a:xfrm>
              <a:off x="3651" y="3884"/>
              <a:ext cx="72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cs-CZ" b="1">
                  <a:latin typeface="Verdana" pitchFamily="34" charset="0"/>
                </a:rPr>
                <a:t>x1000</a:t>
              </a:r>
            </a:p>
          </p:txBody>
        </p:sp>
      </p:grpSp>
      <p:sp>
        <p:nvSpPr>
          <p:cNvPr id="13334" name="Rectangle 22"/>
          <p:cNvSpPr>
            <a:spLocks noChangeArrowheads="1"/>
          </p:cNvSpPr>
          <p:nvPr/>
        </p:nvSpPr>
        <p:spPr bwMode="auto">
          <a:xfrm>
            <a:off x="990600" y="5638800"/>
            <a:ext cx="6696075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 dirty="0"/>
              <a:t>                m</a:t>
            </a:r>
            <a:r>
              <a:rPr lang="cs-CZ" sz="3200" baseline="30000" dirty="0"/>
              <a:t>3</a:t>
            </a:r>
            <a:r>
              <a:rPr lang="cs-CZ" sz="3200" dirty="0"/>
              <a:t>  dm</a:t>
            </a:r>
            <a:r>
              <a:rPr lang="cs-CZ" sz="3200" baseline="30000" dirty="0"/>
              <a:t>3</a:t>
            </a:r>
            <a:r>
              <a:rPr lang="cs-CZ" sz="3200" dirty="0"/>
              <a:t>  cm</a:t>
            </a:r>
            <a:r>
              <a:rPr lang="cs-CZ" sz="3200" baseline="30000" dirty="0"/>
              <a:t>3</a:t>
            </a:r>
            <a:r>
              <a:rPr lang="cs-CZ" sz="3200" dirty="0"/>
              <a:t>  mm</a:t>
            </a:r>
            <a:r>
              <a:rPr lang="cs-CZ" sz="3200" baseline="30000" dirty="0"/>
              <a:t>3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4159066" y="3244334"/>
            <a:ext cx="11849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1 000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11466" y="3782459"/>
            <a:ext cx="11849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1 000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285186" y="4335099"/>
            <a:ext cx="11849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1 000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15407" y="1458686"/>
            <a:ext cx="36215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</a:pP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  <a:r>
              <a:rPr lang="cs-CZ" sz="32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(z </a:t>
            </a:r>
            <a:r>
              <a:rPr lang="cs-CZ" sz="3200" b="1" dirty="0" err="1">
                <a:effectLst>
                  <a:outerShdw blurRad="38100" dist="38100" dir="2700000" algn="tl">
                    <a:srgbClr val="FFFFFF"/>
                  </a:outerShdw>
                </a:effectLst>
              </a:rPr>
              <a:t>ang</a:t>
            </a:r>
            <a:r>
              <a:rPr lang="cs-CZ" sz="32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. </a:t>
            </a:r>
            <a:r>
              <a:rPr lang="cs-CZ" sz="3200" b="1" dirty="0" err="1">
                <a:effectLst>
                  <a:outerShdw blurRad="38100" dist="38100" dir="2700000" algn="tl">
                    <a:srgbClr val="FFFFFF"/>
                  </a:outerShdw>
                </a:effectLst>
              </a:rPr>
              <a:t>Volume</a:t>
            </a:r>
            <a:r>
              <a:rPr lang="cs-CZ" sz="32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)</a:t>
            </a:r>
          </a:p>
        </p:txBody>
      </p:sp>
      <p:sp>
        <p:nvSpPr>
          <p:cNvPr id="4" name="Obdélník 3"/>
          <p:cNvSpPr/>
          <p:nvPr/>
        </p:nvSpPr>
        <p:spPr>
          <a:xfrm>
            <a:off x="5179388" y="2094131"/>
            <a:ext cx="2642070" cy="7571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</a:pP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</a:t>
            </a:r>
            <a:r>
              <a:rPr lang="cs-CZ" sz="4800" b="1" baseline="3000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   </a:t>
            </a:r>
            <a:r>
              <a:rPr lang="cs-CZ" sz="32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(kubík)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  <p:bldP spid="25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228600"/>
            <a:ext cx="8763000" cy="6400800"/>
          </a:xfrm>
        </p:spPr>
        <p:txBody>
          <a:bodyPr/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Odvozené jednotky od litru:</a:t>
            </a:r>
          </a:p>
          <a:p>
            <a:pPr algn="ctr">
              <a:buFontTx/>
              <a:buNone/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Hektolitr 1 hl = 100 l </a:t>
            </a:r>
          </a:p>
          <a:p>
            <a:pPr algn="ctr">
              <a:buFontTx/>
              <a:buNone/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Litr 1 l = 1000 ml</a:t>
            </a:r>
          </a:p>
          <a:p>
            <a:pPr algn="ctr">
              <a:buFontTx/>
              <a:buNone/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Decilitr 1 dl = 0,1 l</a:t>
            </a:r>
          </a:p>
          <a:p>
            <a:pPr algn="ctr">
              <a:buFontTx/>
              <a:buNone/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Mililitr 1 ml = 0,001 l</a:t>
            </a:r>
          </a:p>
          <a:p>
            <a:pPr algn="ctr">
              <a:buFontTx/>
              <a:buNone/>
            </a:pPr>
            <a:endParaRPr lang="cs-CZ" sz="20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ctr">
              <a:buFontTx/>
              <a:buNone/>
            </a:pP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Důležité !</a:t>
            </a:r>
          </a:p>
          <a:p>
            <a:pPr algn="ctr">
              <a:buFontTx/>
              <a:buNone/>
            </a:pPr>
            <a:r>
              <a:rPr lang="cs-CZ" sz="3400" b="1">
                <a:effectLst>
                  <a:outerShdw blurRad="38100" dist="38100" dir="2700000" algn="tl">
                    <a:srgbClr val="FFFFFF"/>
                  </a:outerShdw>
                </a:effectLst>
              </a:rPr>
              <a:t>1 decimetr krychlový  (1 dm</a:t>
            </a:r>
            <a:r>
              <a:rPr lang="cs-CZ" sz="3400" b="1" baseline="30000"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  <a:r>
              <a:rPr lang="cs-CZ" sz="3400" b="1">
                <a:effectLst>
                  <a:outerShdw blurRad="38100" dist="38100" dir="2700000" algn="tl">
                    <a:srgbClr val="FFFFFF"/>
                  </a:outerShdw>
                </a:effectLst>
              </a:rPr>
              <a:t>) = 1 litr</a:t>
            </a:r>
          </a:p>
          <a:p>
            <a:pPr algn="ctr">
              <a:buFontTx/>
              <a:buNone/>
            </a:pPr>
            <a:r>
              <a:rPr lang="cs-CZ" sz="3400" b="1">
                <a:effectLst>
                  <a:outerShdw blurRad="38100" dist="38100" dir="2700000" algn="tl">
                    <a:srgbClr val="FFFFFF"/>
                  </a:outerShdw>
                </a:effectLst>
              </a:rPr>
              <a:t>1 centimetr krychlový  (1 cm</a:t>
            </a:r>
            <a:r>
              <a:rPr lang="cs-CZ" sz="3400" b="1" baseline="30000"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  <a:r>
              <a:rPr lang="cs-CZ" sz="3400" b="1">
                <a:effectLst>
                  <a:outerShdw blurRad="38100" dist="38100" dir="2700000" algn="tl">
                    <a:srgbClr val="FFFFFF"/>
                  </a:outerShdw>
                </a:effectLst>
              </a:rPr>
              <a:t>) = 1 mililitr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0" y="23320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7" name="AutoShape 7"/>
          <p:cNvSpPr>
            <a:spLocks noChangeArrowheads="1"/>
          </p:cNvSpPr>
          <p:nvPr/>
        </p:nvSpPr>
        <p:spPr bwMode="auto">
          <a:xfrm>
            <a:off x="0" y="304800"/>
            <a:ext cx="8915400" cy="6858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Další (i historické) jednotky objemu</a:t>
            </a:r>
          </a:p>
        </p:txBody>
      </p:sp>
      <p:graphicFrame>
        <p:nvGraphicFramePr>
          <p:cNvPr id="15514" name="Group 154"/>
          <p:cNvGraphicFramePr>
            <a:graphicFrameLocks noGrp="1"/>
          </p:cNvGraphicFramePr>
          <p:nvPr>
            <p:ph/>
          </p:nvPr>
        </p:nvGraphicFramePr>
        <p:xfrm>
          <a:off x="304800" y="1295400"/>
          <a:ext cx="8458200" cy="3840480"/>
        </p:xfrm>
        <a:graphic>
          <a:graphicData uri="http://schemas.openxmlformats.org/drawingml/2006/table">
            <a:tbl>
              <a:tblPr/>
              <a:tblGrid>
                <a:gridCol w="4343400"/>
                <a:gridCol w="4114800"/>
              </a:tblGrid>
              <a:tr h="619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Korec starý český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0,09336 m</a:t>
                      </a:r>
                      <a:r>
                        <a:rPr kumimoji="0" lang="cs-CZ" sz="3600" b="1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  <a:endParaRPr kumimoji="0" lang="cs-CZ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Věrtel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0,02334 m</a:t>
                      </a:r>
                      <a:r>
                        <a:rPr kumimoji="0" lang="cs-CZ" sz="3600" b="1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  <a:endParaRPr kumimoji="0" lang="cs-CZ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Galon (USA)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3,785 dm</a:t>
                      </a:r>
                      <a:r>
                        <a:rPr kumimoji="0" lang="cs-CZ" sz="3600" b="1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  <a:endParaRPr kumimoji="0" lang="cs-CZ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9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Galon (UK)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4,546 dm</a:t>
                      </a:r>
                      <a:r>
                        <a:rPr kumimoji="0" lang="cs-CZ" sz="3600" b="1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  <a:endParaRPr kumimoji="0" lang="cs-CZ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Pinta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0,568 dm</a:t>
                      </a:r>
                      <a:r>
                        <a:rPr kumimoji="0" lang="cs-CZ" sz="3600" b="1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  <a:endParaRPr kumimoji="0" lang="cs-CZ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Barel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158,998 dm</a:t>
                      </a:r>
                      <a:r>
                        <a:rPr kumimoji="0" lang="cs-CZ" sz="3600" b="1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 </a:t>
                      </a:r>
                      <a:endParaRPr kumimoji="0" lang="cs-CZ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516" name="Picture 156" descr="benzínové pumpy,čerpací stanice,čerpadla,palivo,přírodní zdroje,průmyslová odvětví,rafinérie,ropné barely,ropné vrty,studny,sudy,těžba nafty,těžní věže,vrtné věže,vr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343400"/>
            <a:ext cx="25146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04800"/>
            <a:ext cx="8229600" cy="1143000"/>
          </a:xfrm>
        </p:spPr>
        <p:txBody>
          <a:bodyPr/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Příklady k procvičení převodů jednotek objemu:</a:t>
            </a:r>
          </a:p>
        </p:txBody>
      </p:sp>
      <p:sp>
        <p:nvSpPr>
          <p:cNvPr id="17423" name="Rectangle 15"/>
          <p:cNvSpPr>
            <a:spLocks noChangeArrowheads="1"/>
          </p:cNvSpPr>
          <p:nvPr/>
        </p:nvSpPr>
        <p:spPr bwMode="auto">
          <a:xfrm>
            <a:off x="1219200" y="1600200"/>
            <a:ext cx="7315200" cy="545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sz="3200" b="1"/>
              <a:t>87 cm</a:t>
            </a:r>
            <a:r>
              <a:rPr lang="cs-CZ" sz="3200" b="1" baseline="30000"/>
              <a:t>3</a:t>
            </a:r>
            <a:r>
              <a:rPr lang="cs-CZ" sz="3200" b="1"/>
              <a:t> =			ml</a:t>
            </a:r>
            <a:endParaRPr lang="cs-CZ" sz="3200"/>
          </a:p>
          <a:p>
            <a:r>
              <a:rPr lang="cs-CZ" sz="3200" b="1"/>
              <a:t>5,5 cm</a:t>
            </a:r>
            <a:r>
              <a:rPr lang="cs-CZ" sz="3200" b="1" baseline="30000"/>
              <a:t>3</a:t>
            </a:r>
            <a:r>
              <a:rPr lang="cs-CZ" sz="3200" b="1"/>
              <a:t> =			mm</a:t>
            </a:r>
            <a:r>
              <a:rPr lang="cs-CZ" sz="3200" b="1" baseline="30000"/>
              <a:t>3</a:t>
            </a:r>
            <a:endParaRPr lang="cs-CZ" sz="3200" baseline="30000"/>
          </a:p>
          <a:p>
            <a:r>
              <a:rPr lang="cs-CZ" sz="3200" b="1"/>
              <a:t>5,6 l =			ml</a:t>
            </a:r>
            <a:endParaRPr lang="cs-CZ" sz="3200"/>
          </a:p>
          <a:p>
            <a:r>
              <a:rPr lang="cs-CZ" sz="3200" b="1"/>
              <a:t>50 l =			cm</a:t>
            </a:r>
            <a:r>
              <a:rPr lang="cs-CZ" sz="3200" b="1" baseline="30000"/>
              <a:t>3</a:t>
            </a:r>
            <a:endParaRPr lang="cs-CZ" sz="3200" baseline="30000"/>
          </a:p>
          <a:p>
            <a:r>
              <a:rPr lang="cs-CZ" sz="3200" b="1"/>
              <a:t>5 236 dm</a:t>
            </a:r>
            <a:r>
              <a:rPr lang="cs-CZ" sz="3200" b="1" baseline="30000"/>
              <a:t>3</a:t>
            </a:r>
            <a:r>
              <a:rPr lang="cs-CZ" sz="3200" b="1"/>
              <a:t> =		m</a:t>
            </a:r>
            <a:r>
              <a:rPr lang="cs-CZ" sz="3200" b="1" baseline="30000"/>
              <a:t>3</a:t>
            </a:r>
            <a:endParaRPr lang="cs-CZ" sz="3200" baseline="30000"/>
          </a:p>
          <a:p>
            <a:r>
              <a:rPr lang="cs-CZ" sz="3200" b="1"/>
              <a:t>562 ml =			cm</a:t>
            </a:r>
            <a:r>
              <a:rPr lang="cs-CZ" sz="3200" b="1" baseline="30000"/>
              <a:t>3</a:t>
            </a:r>
            <a:endParaRPr lang="cs-CZ" sz="3200" baseline="30000"/>
          </a:p>
          <a:p>
            <a:r>
              <a:rPr lang="cs-CZ" sz="3200" b="1"/>
              <a:t>52 ml =			dm</a:t>
            </a:r>
            <a:r>
              <a:rPr lang="cs-CZ" sz="3200" b="1" baseline="30000"/>
              <a:t>3</a:t>
            </a:r>
          </a:p>
          <a:p>
            <a:r>
              <a:rPr lang="cs-CZ" sz="3200" b="1"/>
              <a:t>420 l =			hl</a:t>
            </a:r>
            <a:endParaRPr lang="cs-CZ" sz="3200"/>
          </a:p>
          <a:p>
            <a:r>
              <a:rPr lang="cs-CZ" sz="3200" b="1"/>
              <a:t>0,16 m</a:t>
            </a:r>
            <a:r>
              <a:rPr lang="cs-CZ" sz="3200" b="1" baseline="30000"/>
              <a:t>3</a:t>
            </a:r>
            <a:r>
              <a:rPr lang="cs-CZ" sz="3200" b="1"/>
              <a:t> =			dm</a:t>
            </a:r>
            <a:r>
              <a:rPr lang="cs-CZ" sz="3200" b="1" baseline="30000"/>
              <a:t>3</a:t>
            </a:r>
            <a:endParaRPr lang="cs-CZ" sz="3200" baseline="30000"/>
          </a:p>
          <a:p>
            <a:r>
              <a:rPr lang="cs-CZ" sz="3200" b="1"/>
              <a:t>25 dm</a:t>
            </a:r>
            <a:r>
              <a:rPr lang="cs-CZ" sz="3200" b="1" baseline="30000"/>
              <a:t>3</a:t>
            </a:r>
            <a:r>
              <a:rPr lang="cs-CZ" sz="3200" b="1"/>
              <a:t> =			l</a:t>
            </a:r>
          </a:p>
          <a:p>
            <a:endParaRPr lang="cs-CZ" sz="3200"/>
          </a:p>
        </p:txBody>
      </p:sp>
      <p:sp>
        <p:nvSpPr>
          <p:cNvPr id="17424" name="Rectangle 16"/>
          <p:cNvSpPr>
            <a:spLocks noChangeArrowheads="1"/>
          </p:cNvSpPr>
          <p:nvPr/>
        </p:nvSpPr>
        <p:spPr bwMode="auto">
          <a:xfrm>
            <a:off x="3276600" y="1524000"/>
            <a:ext cx="1295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87</a:t>
            </a:r>
          </a:p>
        </p:txBody>
      </p:sp>
      <p:sp>
        <p:nvSpPr>
          <p:cNvPr id="17426" name="Rectangle 18"/>
          <p:cNvSpPr>
            <a:spLocks noChangeArrowheads="1"/>
          </p:cNvSpPr>
          <p:nvPr/>
        </p:nvSpPr>
        <p:spPr bwMode="auto">
          <a:xfrm>
            <a:off x="3276600" y="2057400"/>
            <a:ext cx="1295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5500</a:t>
            </a:r>
          </a:p>
        </p:txBody>
      </p:sp>
      <p:sp>
        <p:nvSpPr>
          <p:cNvPr id="17427" name="Rectangle 19"/>
          <p:cNvSpPr>
            <a:spLocks noChangeArrowheads="1"/>
          </p:cNvSpPr>
          <p:nvPr/>
        </p:nvSpPr>
        <p:spPr bwMode="auto">
          <a:xfrm>
            <a:off x="2743200" y="2590800"/>
            <a:ext cx="1295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5600</a:t>
            </a:r>
          </a:p>
        </p:txBody>
      </p:sp>
      <p:sp>
        <p:nvSpPr>
          <p:cNvPr id="17428" name="Rectangle 20"/>
          <p:cNvSpPr>
            <a:spLocks noChangeArrowheads="1"/>
          </p:cNvSpPr>
          <p:nvPr/>
        </p:nvSpPr>
        <p:spPr bwMode="auto">
          <a:xfrm>
            <a:off x="2438400" y="3048000"/>
            <a:ext cx="1676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50 000</a:t>
            </a:r>
          </a:p>
        </p:txBody>
      </p:sp>
      <p:sp>
        <p:nvSpPr>
          <p:cNvPr id="17429" name="Rectangle 21"/>
          <p:cNvSpPr>
            <a:spLocks noChangeArrowheads="1"/>
          </p:cNvSpPr>
          <p:nvPr/>
        </p:nvSpPr>
        <p:spPr bwMode="auto">
          <a:xfrm>
            <a:off x="3581400" y="3505200"/>
            <a:ext cx="1295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5,236</a:t>
            </a:r>
          </a:p>
        </p:txBody>
      </p:sp>
      <p:sp>
        <p:nvSpPr>
          <p:cNvPr id="17430" name="Rectangle 22"/>
          <p:cNvSpPr>
            <a:spLocks noChangeArrowheads="1"/>
          </p:cNvSpPr>
          <p:nvPr/>
        </p:nvSpPr>
        <p:spPr bwMode="auto">
          <a:xfrm>
            <a:off x="3200400" y="4038600"/>
            <a:ext cx="1295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562</a:t>
            </a:r>
          </a:p>
        </p:txBody>
      </p:sp>
      <p:sp>
        <p:nvSpPr>
          <p:cNvPr id="17431" name="Rectangle 23"/>
          <p:cNvSpPr>
            <a:spLocks noChangeArrowheads="1"/>
          </p:cNvSpPr>
          <p:nvPr/>
        </p:nvSpPr>
        <p:spPr bwMode="auto">
          <a:xfrm>
            <a:off x="2895600" y="4495800"/>
            <a:ext cx="1295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0,052</a:t>
            </a:r>
          </a:p>
        </p:txBody>
      </p:sp>
      <p:sp>
        <p:nvSpPr>
          <p:cNvPr id="17432" name="Rectangle 24"/>
          <p:cNvSpPr>
            <a:spLocks noChangeArrowheads="1"/>
          </p:cNvSpPr>
          <p:nvPr/>
        </p:nvSpPr>
        <p:spPr bwMode="auto">
          <a:xfrm>
            <a:off x="2895600" y="4953000"/>
            <a:ext cx="1295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4,2</a:t>
            </a:r>
          </a:p>
        </p:txBody>
      </p:sp>
      <p:sp>
        <p:nvSpPr>
          <p:cNvPr id="17433" name="Rectangle 25"/>
          <p:cNvSpPr>
            <a:spLocks noChangeArrowheads="1"/>
          </p:cNvSpPr>
          <p:nvPr/>
        </p:nvSpPr>
        <p:spPr bwMode="auto">
          <a:xfrm>
            <a:off x="3048000" y="5486400"/>
            <a:ext cx="1295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160</a:t>
            </a:r>
          </a:p>
        </p:txBody>
      </p:sp>
      <p:sp>
        <p:nvSpPr>
          <p:cNvPr id="17434" name="Rectangle 26"/>
          <p:cNvSpPr>
            <a:spLocks noChangeArrowheads="1"/>
          </p:cNvSpPr>
          <p:nvPr/>
        </p:nvSpPr>
        <p:spPr bwMode="auto">
          <a:xfrm>
            <a:off x="3048000" y="5943600"/>
            <a:ext cx="1295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4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4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4" grpId="0"/>
      <p:bldP spid="17426" grpId="0"/>
      <p:bldP spid="17427" grpId="0"/>
      <p:bldP spid="17428" grpId="0"/>
      <p:bldP spid="17429" grpId="0"/>
      <p:bldP spid="17430" grpId="0"/>
      <p:bldP spid="17431" grpId="0"/>
      <p:bldP spid="17432" grpId="0"/>
      <p:bldP spid="17433" grpId="0"/>
      <p:bldP spid="174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1" name="Line 39"/>
          <p:cNvSpPr>
            <a:spLocks noChangeShapeType="1"/>
          </p:cNvSpPr>
          <p:nvPr/>
        </p:nvSpPr>
        <p:spPr bwMode="auto">
          <a:xfrm>
            <a:off x="1524000" y="3200400"/>
            <a:ext cx="0" cy="2133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8215" name="Picture 23" descr="džbány,kropicí konve,zahrádkáři,zalévací hrnce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231" b="8615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36047" flipH="1">
            <a:off x="2504419" y="1706888"/>
            <a:ext cx="1958928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OBJEM HRANOLU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6800"/>
            <a:ext cx="8229600" cy="4525963"/>
          </a:xfrm>
        </p:spPr>
        <p:txBody>
          <a:bodyPr/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Objem krychle:</a:t>
            </a:r>
          </a:p>
        </p:txBody>
      </p:sp>
      <p:sp>
        <p:nvSpPr>
          <p:cNvPr id="8216" name="AutoShape 24"/>
          <p:cNvSpPr>
            <a:spLocks noChangeArrowheads="1"/>
          </p:cNvSpPr>
          <p:nvPr/>
        </p:nvSpPr>
        <p:spPr bwMode="auto">
          <a:xfrm>
            <a:off x="762000" y="5334000"/>
            <a:ext cx="2971800" cy="768350"/>
          </a:xfrm>
          <a:prstGeom prst="parallelogram">
            <a:avLst>
              <a:gd name="adj" fmla="val 96694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18" name="AutoShape 26"/>
          <p:cNvSpPr>
            <a:spLocks noChangeArrowheads="1"/>
          </p:cNvSpPr>
          <p:nvPr/>
        </p:nvSpPr>
        <p:spPr bwMode="auto">
          <a:xfrm>
            <a:off x="1295400" y="4572000"/>
            <a:ext cx="2438400" cy="990600"/>
          </a:xfrm>
          <a:prstGeom prst="cube">
            <a:avLst>
              <a:gd name="adj" fmla="val 25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21" name="AutoShape 29"/>
          <p:cNvSpPr>
            <a:spLocks noChangeArrowheads="1"/>
          </p:cNvSpPr>
          <p:nvPr/>
        </p:nvSpPr>
        <p:spPr bwMode="auto">
          <a:xfrm>
            <a:off x="1143000" y="4724400"/>
            <a:ext cx="2438400" cy="990600"/>
          </a:xfrm>
          <a:prstGeom prst="cube">
            <a:avLst>
              <a:gd name="adj" fmla="val 25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22" name="AutoShape 30"/>
          <p:cNvSpPr>
            <a:spLocks noChangeArrowheads="1"/>
          </p:cNvSpPr>
          <p:nvPr/>
        </p:nvSpPr>
        <p:spPr bwMode="auto">
          <a:xfrm>
            <a:off x="990600" y="4876800"/>
            <a:ext cx="2438400" cy="990600"/>
          </a:xfrm>
          <a:prstGeom prst="cube">
            <a:avLst>
              <a:gd name="adj" fmla="val 25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23" name="AutoShape 31"/>
          <p:cNvSpPr>
            <a:spLocks noChangeArrowheads="1"/>
          </p:cNvSpPr>
          <p:nvPr/>
        </p:nvSpPr>
        <p:spPr bwMode="auto">
          <a:xfrm>
            <a:off x="762000" y="5105400"/>
            <a:ext cx="2438400" cy="990600"/>
          </a:xfrm>
          <a:prstGeom prst="cube">
            <a:avLst>
              <a:gd name="adj" fmla="val 25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27" name="Rectangle 35"/>
          <p:cNvSpPr>
            <a:spLocks noChangeArrowheads="1"/>
          </p:cNvSpPr>
          <p:nvPr/>
        </p:nvSpPr>
        <p:spPr bwMode="auto">
          <a:xfrm>
            <a:off x="1600200" y="5943600"/>
            <a:ext cx="466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28" name="Rectangle 36"/>
          <p:cNvSpPr>
            <a:spLocks noChangeArrowheads="1"/>
          </p:cNvSpPr>
          <p:nvPr/>
        </p:nvSpPr>
        <p:spPr bwMode="auto">
          <a:xfrm>
            <a:off x="3733800" y="3810000"/>
            <a:ext cx="466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29" name="Rectangle 37"/>
          <p:cNvSpPr>
            <a:spLocks noChangeArrowheads="1"/>
          </p:cNvSpPr>
          <p:nvPr/>
        </p:nvSpPr>
        <p:spPr bwMode="auto">
          <a:xfrm>
            <a:off x="3581400" y="5334000"/>
            <a:ext cx="466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30" name="AutoShape 38"/>
          <p:cNvSpPr>
            <a:spLocks noChangeArrowheads="1"/>
          </p:cNvSpPr>
          <p:nvPr/>
        </p:nvSpPr>
        <p:spPr bwMode="auto">
          <a:xfrm>
            <a:off x="762000" y="3200400"/>
            <a:ext cx="2971800" cy="2895600"/>
          </a:xfrm>
          <a:prstGeom prst="cube">
            <a:avLst>
              <a:gd name="adj" fmla="val 25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32" name="AutoShape 40"/>
          <p:cNvSpPr>
            <a:spLocks noChangeArrowheads="1"/>
          </p:cNvSpPr>
          <p:nvPr/>
        </p:nvSpPr>
        <p:spPr bwMode="auto">
          <a:xfrm>
            <a:off x="762000" y="3200400"/>
            <a:ext cx="2971800" cy="2895600"/>
          </a:xfrm>
          <a:prstGeom prst="cube">
            <a:avLst>
              <a:gd name="adj" fmla="val 25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33" name="AutoShape 41"/>
          <p:cNvSpPr>
            <a:spLocks noChangeArrowheads="1"/>
          </p:cNvSpPr>
          <p:nvPr/>
        </p:nvSpPr>
        <p:spPr bwMode="auto">
          <a:xfrm>
            <a:off x="762000" y="5334000"/>
            <a:ext cx="2971800" cy="762000"/>
          </a:xfrm>
          <a:prstGeom prst="parallelogram">
            <a:avLst>
              <a:gd name="adj" fmla="val 975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36" name="Line 44"/>
          <p:cNvSpPr>
            <a:spLocks noChangeShapeType="1"/>
          </p:cNvSpPr>
          <p:nvPr/>
        </p:nvSpPr>
        <p:spPr bwMode="auto">
          <a:xfrm>
            <a:off x="1524000" y="3200400"/>
            <a:ext cx="0" cy="2133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37" name="Rectangle 45"/>
          <p:cNvSpPr>
            <a:spLocks noChangeArrowheads="1"/>
          </p:cNvSpPr>
          <p:nvPr/>
        </p:nvSpPr>
        <p:spPr bwMode="auto">
          <a:xfrm>
            <a:off x="4648200" y="2209800"/>
            <a:ext cx="409733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= a . a . a</a:t>
            </a:r>
          </a:p>
        </p:txBody>
      </p:sp>
      <p:sp>
        <p:nvSpPr>
          <p:cNvPr id="8238" name="Rectangle 46"/>
          <p:cNvSpPr>
            <a:spLocks noChangeArrowheads="1"/>
          </p:cNvSpPr>
          <p:nvPr/>
        </p:nvSpPr>
        <p:spPr bwMode="auto">
          <a:xfrm>
            <a:off x="5638800" y="5584825"/>
            <a:ext cx="32702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obsah podstavy</a:t>
            </a:r>
          </a:p>
        </p:txBody>
      </p:sp>
      <p:sp>
        <p:nvSpPr>
          <p:cNvPr id="8239" name="Rectangle 47"/>
          <p:cNvSpPr>
            <a:spLocks noChangeArrowheads="1"/>
          </p:cNvSpPr>
          <p:nvPr/>
        </p:nvSpPr>
        <p:spPr bwMode="auto">
          <a:xfrm>
            <a:off x="5943600" y="3962400"/>
            <a:ext cx="15970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výška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82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82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82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2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2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2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82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82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82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82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82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82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82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23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75 0.0111 L 0.48334 0.0222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82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92" y="555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34 -2.89017E-6 L 0.48333 0.022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82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33" y="1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52 -0.00671 L 0.16614 -0.0067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82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33" y="0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00578E-6 L 0.51615 0.0265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82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99" y="1318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56069E-6 L 0.19115 0.05989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49" y="29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8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27" grpId="0"/>
      <p:bldP spid="8228" grpId="0"/>
      <p:bldP spid="8229" grpId="0"/>
      <p:bldP spid="8233" grpId="0" animBg="1"/>
      <p:bldP spid="8236" grpId="0" animBg="1"/>
      <p:bldP spid="8237" grpId="0"/>
      <p:bldP spid="8238" grpId="0"/>
      <p:bldP spid="82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951579" y="1676400"/>
            <a:ext cx="2009775" cy="1463675"/>
            <a:chOff x="1515" y="5280"/>
            <a:chExt cx="1732" cy="1200"/>
          </a:xfrm>
        </p:grpSpPr>
        <p:sp>
          <p:nvSpPr>
            <p:cNvPr id="5" name="AutoShape 3"/>
            <p:cNvSpPr>
              <a:spLocks noChangeArrowheads="1"/>
            </p:cNvSpPr>
            <p:nvPr/>
          </p:nvSpPr>
          <p:spPr bwMode="auto">
            <a:xfrm>
              <a:off x="1515" y="580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2029" y="580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1515" y="5280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>
              <a:off x="2029" y="5280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2561" y="580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AutoShape 8"/>
            <p:cNvSpPr>
              <a:spLocks noChangeArrowheads="1"/>
            </p:cNvSpPr>
            <p:nvPr/>
          </p:nvSpPr>
          <p:spPr bwMode="auto">
            <a:xfrm>
              <a:off x="2561" y="5280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287788" y="304800"/>
            <a:ext cx="832281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</a:t>
            </a:r>
            <a:r>
              <a:rPr lang="cs-CZ" sz="3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objemy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těles složených z krychlí o délce hrany 1 cm: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2" name="Group 9"/>
          <p:cNvGrpSpPr>
            <a:grpSpLocks/>
          </p:cNvGrpSpPr>
          <p:nvPr/>
        </p:nvGrpSpPr>
        <p:grpSpPr bwMode="auto">
          <a:xfrm>
            <a:off x="6262945" y="1120279"/>
            <a:ext cx="1666875" cy="2392958"/>
            <a:chOff x="6079" y="4935"/>
            <a:chExt cx="1372" cy="1845"/>
          </a:xfrm>
        </p:grpSpPr>
        <p:sp>
          <p:nvSpPr>
            <p:cNvPr id="13" name="AutoShape 10"/>
            <p:cNvSpPr>
              <a:spLocks noChangeArrowheads="1"/>
            </p:cNvSpPr>
            <p:nvPr/>
          </p:nvSpPr>
          <p:spPr bwMode="auto">
            <a:xfrm>
              <a:off x="6079" y="610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AutoShape 11"/>
            <p:cNvSpPr>
              <a:spLocks noChangeArrowheads="1"/>
            </p:cNvSpPr>
            <p:nvPr/>
          </p:nvSpPr>
          <p:spPr bwMode="auto">
            <a:xfrm>
              <a:off x="6259" y="5430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AutoShape 12"/>
            <p:cNvSpPr>
              <a:spLocks noChangeArrowheads="1"/>
            </p:cNvSpPr>
            <p:nvPr/>
          </p:nvSpPr>
          <p:spPr bwMode="auto">
            <a:xfrm>
              <a:off x="6765" y="595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AutoShape 13"/>
            <p:cNvSpPr>
              <a:spLocks noChangeArrowheads="1"/>
            </p:cNvSpPr>
            <p:nvPr/>
          </p:nvSpPr>
          <p:spPr bwMode="auto">
            <a:xfrm>
              <a:off x="6619" y="610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AutoShape 14"/>
            <p:cNvSpPr>
              <a:spLocks noChangeArrowheads="1"/>
            </p:cNvSpPr>
            <p:nvPr/>
          </p:nvSpPr>
          <p:spPr bwMode="auto">
            <a:xfrm>
              <a:off x="6259" y="493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8" name="Group 15"/>
          <p:cNvGrpSpPr>
            <a:grpSpLocks/>
          </p:cNvGrpSpPr>
          <p:nvPr/>
        </p:nvGrpSpPr>
        <p:grpSpPr bwMode="auto">
          <a:xfrm>
            <a:off x="1037508" y="4466102"/>
            <a:ext cx="1599763" cy="2170888"/>
            <a:chOff x="1463" y="7770"/>
            <a:chExt cx="1372" cy="1845"/>
          </a:xfrm>
        </p:grpSpPr>
        <p:sp>
          <p:nvSpPr>
            <p:cNvPr id="19" name="AutoShape 16"/>
            <p:cNvSpPr>
              <a:spLocks noChangeArrowheads="1"/>
            </p:cNvSpPr>
            <p:nvPr/>
          </p:nvSpPr>
          <p:spPr bwMode="auto">
            <a:xfrm>
              <a:off x="2149" y="874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AutoShape 17"/>
            <p:cNvSpPr>
              <a:spLocks noChangeArrowheads="1"/>
            </p:cNvSpPr>
            <p:nvPr/>
          </p:nvSpPr>
          <p:spPr bwMode="auto">
            <a:xfrm>
              <a:off x="1463" y="8940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AutoShape 18"/>
            <p:cNvSpPr>
              <a:spLocks noChangeArrowheads="1"/>
            </p:cNvSpPr>
            <p:nvPr/>
          </p:nvSpPr>
          <p:spPr bwMode="auto">
            <a:xfrm>
              <a:off x="2149" y="826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AutoShape 19"/>
            <p:cNvSpPr>
              <a:spLocks noChangeArrowheads="1"/>
            </p:cNvSpPr>
            <p:nvPr/>
          </p:nvSpPr>
          <p:spPr bwMode="auto">
            <a:xfrm>
              <a:off x="1620" y="7770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AutoShape 20"/>
            <p:cNvSpPr>
              <a:spLocks noChangeArrowheads="1"/>
            </p:cNvSpPr>
            <p:nvPr/>
          </p:nvSpPr>
          <p:spPr bwMode="auto">
            <a:xfrm>
              <a:off x="1463" y="844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4" name="Group 21"/>
          <p:cNvGrpSpPr>
            <a:grpSpLocks/>
          </p:cNvGrpSpPr>
          <p:nvPr/>
        </p:nvGrpSpPr>
        <p:grpSpPr bwMode="auto">
          <a:xfrm>
            <a:off x="5705344" y="4183171"/>
            <a:ext cx="2386012" cy="1662383"/>
            <a:chOff x="6777" y="8160"/>
            <a:chExt cx="2058" cy="1350"/>
          </a:xfrm>
        </p:grpSpPr>
        <p:sp>
          <p:nvSpPr>
            <p:cNvPr id="25" name="AutoShape 22"/>
            <p:cNvSpPr>
              <a:spLocks noChangeArrowheads="1"/>
            </p:cNvSpPr>
            <p:nvPr/>
          </p:nvSpPr>
          <p:spPr bwMode="auto">
            <a:xfrm>
              <a:off x="7103" y="844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AutoShape 23"/>
            <p:cNvSpPr>
              <a:spLocks noChangeArrowheads="1"/>
            </p:cNvSpPr>
            <p:nvPr/>
          </p:nvSpPr>
          <p:spPr bwMode="auto">
            <a:xfrm>
              <a:off x="7609" y="844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AutoShape 24"/>
            <p:cNvSpPr>
              <a:spLocks noChangeArrowheads="1"/>
            </p:cNvSpPr>
            <p:nvPr/>
          </p:nvSpPr>
          <p:spPr bwMode="auto">
            <a:xfrm>
              <a:off x="8149" y="844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AutoShape 25"/>
            <p:cNvSpPr>
              <a:spLocks noChangeArrowheads="1"/>
            </p:cNvSpPr>
            <p:nvPr/>
          </p:nvSpPr>
          <p:spPr bwMode="auto">
            <a:xfrm>
              <a:off x="6923" y="8640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AutoShape 26"/>
            <p:cNvSpPr>
              <a:spLocks noChangeArrowheads="1"/>
            </p:cNvSpPr>
            <p:nvPr/>
          </p:nvSpPr>
          <p:spPr bwMode="auto">
            <a:xfrm>
              <a:off x="7935" y="8640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AutoShape 27"/>
            <p:cNvSpPr>
              <a:spLocks noChangeArrowheads="1"/>
            </p:cNvSpPr>
            <p:nvPr/>
          </p:nvSpPr>
          <p:spPr bwMode="auto">
            <a:xfrm>
              <a:off x="6777" y="883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AutoShape 28"/>
            <p:cNvSpPr>
              <a:spLocks noChangeArrowheads="1"/>
            </p:cNvSpPr>
            <p:nvPr/>
          </p:nvSpPr>
          <p:spPr bwMode="auto">
            <a:xfrm>
              <a:off x="7249" y="883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AutoShape 29"/>
            <p:cNvSpPr>
              <a:spLocks noChangeArrowheads="1"/>
            </p:cNvSpPr>
            <p:nvPr/>
          </p:nvSpPr>
          <p:spPr bwMode="auto">
            <a:xfrm>
              <a:off x="7789" y="8835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AutoShape 30"/>
            <p:cNvSpPr>
              <a:spLocks noChangeArrowheads="1"/>
            </p:cNvSpPr>
            <p:nvPr/>
          </p:nvSpPr>
          <p:spPr bwMode="auto">
            <a:xfrm>
              <a:off x="7463" y="8160"/>
              <a:ext cx="686" cy="675"/>
            </a:xfrm>
            <a:prstGeom prst="cube">
              <a:avLst>
                <a:gd name="adj" fmla="val 25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4" name="Rectangle 47"/>
          <p:cNvSpPr>
            <a:spLocks noChangeArrowheads="1"/>
          </p:cNvSpPr>
          <p:nvPr/>
        </p:nvSpPr>
        <p:spPr bwMode="auto">
          <a:xfrm>
            <a:off x="1211940" y="3159294"/>
            <a:ext cx="175602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6 cm</a:t>
            </a:r>
            <a:r>
              <a:rPr lang="cs-CZ" sz="4000" b="1" baseline="30000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  <a:endParaRPr lang="cs-CZ" sz="4000" b="1" baseline="300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5" name="Rectangle 47"/>
          <p:cNvSpPr>
            <a:spLocks noChangeArrowheads="1"/>
          </p:cNvSpPr>
          <p:nvPr/>
        </p:nvSpPr>
        <p:spPr bwMode="auto">
          <a:xfrm>
            <a:off x="4827333" y="1846085"/>
            <a:ext cx="175602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6 cm</a:t>
            </a:r>
            <a:r>
              <a:rPr lang="cs-CZ" sz="4000" b="1" baseline="30000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  <a:endParaRPr lang="cs-CZ" sz="4000" b="1" baseline="300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6" name="Rectangle 47"/>
          <p:cNvSpPr>
            <a:spLocks noChangeArrowheads="1"/>
          </p:cNvSpPr>
          <p:nvPr/>
        </p:nvSpPr>
        <p:spPr bwMode="auto">
          <a:xfrm>
            <a:off x="2344032" y="4383819"/>
            <a:ext cx="175602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7 cm</a:t>
            </a:r>
            <a:r>
              <a:rPr lang="cs-CZ" sz="4000" b="1" baseline="30000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  <a:endParaRPr lang="cs-CZ" sz="4000" b="1" baseline="300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7" name="Rectangle 47"/>
          <p:cNvSpPr>
            <a:spLocks noChangeArrowheads="1"/>
          </p:cNvSpPr>
          <p:nvPr/>
        </p:nvSpPr>
        <p:spPr bwMode="auto">
          <a:xfrm>
            <a:off x="5807217" y="5885933"/>
            <a:ext cx="194522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10 cm</a:t>
            </a:r>
            <a:r>
              <a:rPr lang="cs-CZ" sz="4000" b="1" baseline="30000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  <a:endParaRPr lang="cs-CZ" sz="4000" b="1" baseline="300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712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5" name="AutoShape 9"/>
          <p:cNvSpPr>
            <a:spLocks noChangeArrowheads="1"/>
          </p:cNvSpPr>
          <p:nvPr/>
        </p:nvSpPr>
        <p:spPr bwMode="auto">
          <a:xfrm>
            <a:off x="685800" y="4495800"/>
            <a:ext cx="2438400" cy="609600"/>
          </a:xfrm>
          <a:prstGeom prst="parallelogram">
            <a:avLst>
              <a:gd name="adj" fmla="val 100000"/>
            </a:avLst>
          </a:prstGeom>
          <a:noFill/>
          <a:ln w="317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grpSp>
        <p:nvGrpSpPr>
          <p:cNvPr id="9226" name="Group 10"/>
          <p:cNvGrpSpPr>
            <a:grpSpLocks/>
          </p:cNvGrpSpPr>
          <p:nvPr/>
        </p:nvGrpSpPr>
        <p:grpSpPr bwMode="auto">
          <a:xfrm>
            <a:off x="685800" y="2057400"/>
            <a:ext cx="2382838" cy="3071813"/>
            <a:chOff x="528" y="1680"/>
            <a:chExt cx="1501" cy="1935"/>
          </a:xfrm>
        </p:grpSpPr>
        <p:sp>
          <p:nvSpPr>
            <p:cNvPr id="9221" name="AutoShape 5"/>
            <p:cNvSpPr>
              <a:spLocks noChangeArrowheads="1"/>
            </p:cNvSpPr>
            <p:nvPr/>
          </p:nvSpPr>
          <p:spPr bwMode="auto">
            <a:xfrm>
              <a:off x="528" y="1680"/>
              <a:ext cx="1501" cy="1935"/>
            </a:xfrm>
            <a:prstGeom prst="cube">
              <a:avLst>
                <a:gd name="adj" fmla="val 25000"/>
              </a:avLst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222" name="Line 6"/>
            <p:cNvSpPr>
              <a:spLocks noChangeShapeType="1"/>
            </p:cNvSpPr>
            <p:nvPr/>
          </p:nvSpPr>
          <p:spPr bwMode="auto">
            <a:xfrm flipH="1">
              <a:off x="890" y="1680"/>
              <a:ext cx="0" cy="154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223" name="Line 7"/>
            <p:cNvSpPr>
              <a:spLocks noChangeShapeType="1"/>
            </p:cNvSpPr>
            <p:nvPr/>
          </p:nvSpPr>
          <p:spPr bwMode="auto">
            <a:xfrm flipH="1">
              <a:off x="890" y="3222"/>
              <a:ext cx="1139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224" name="Line 8"/>
            <p:cNvSpPr>
              <a:spLocks noChangeShapeType="1"/>
            </p:cNvSpPr>
            <p:nvPr/>
          </p:nvSpPr>
          <p:spPr bwMode="auto">
            <a:xfrm flipV="1">
              <a:off x="528" y="3222"/>
              <a:ext cx="362" cy="393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OBJEM HRANOLU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838200"/>
            <a:ext cx="8229600" cy="4525963"/>
          </a:xfrm>
        </p:spPr>
        <p:txBody>
          <a:bodyPr/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Objem kvádru:</a:t>
            </a:r>
          </a:p>
        </p:txBody>
      </p:sp>
      <p:sp>
        <p:nvSpPr>
          <p:cNvPr id="9228" name="Rectangle 12"/>
          <p:cNvSpPr>
            <a:spLocks noChangeArrowheads="1"/>
          </p:cNvSpPr>
          <p:nvPr/>
        </p:nvSpPr>
        <p:spPr bwMode="auto">
          <a:xfrm>
            <a:off x="1295400" y="5029200"/>
            <a:ext cx="438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9229" name="Rectangle 13"/>
          <p:cNvSpPr>
            <a:spLocks noChangeArrowheads="1"/>
          </p:cNvSpPr>
          <p:nvPr/>
        </p:nvSpPr>
        <p:spPr bwMode="auto">
          <a:xfrm>
            <a:off x="2819400" y="4648200"/>
            <a:ext cx="463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</a:p>
        </p:txBody>
      </p:sp>
      <p:sp>
        <p:nvSpPr>
          <p:cNvPr id="9230" name="Rectangle 14"/>
          <p:cNvSpPr>
            <a:spLocks noChangeArrowheads="1"/>
          </p:cNvSpPr>
          <p:nvPr/>
        </p:nvSpPr>
        <p:spPr bwMode="auto">
          <a:xfrm>
            <a:off x="3124200" y="2819400"/>
            <a:ext cx="438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</a:p>
        </p:txBody>
      </p:sp>
      <p:sp>
        <p:nvSpPr>
          <p:cNvPr id="9231" name="Rectangle 15"/>
          <p:cNvSpPr>
            <a:spLocks noChangeArrowheads="1"/>
          </p:cNvSpPr>
          <p:nvPr/>
        </p:nvSpPr>
        <p:spPr bwMode="auto">
          <a:xfrm>
            <a:off x="4343400" y="2514600"/>
            <a:ext cx="4138613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V =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6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. b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. c</a:t>
            </a:r>
          </a:p>
        </p:txBody>
      </p:sp>
      <p:sp>
        <p:nvSpPr>
          <p:cNvPr id="9232" name="Rectangle 16"/>
          <p:cNvSpPr>
            <a:spLocks noChangeArrowheads="1"/>
          </p:cNvSpPr>
          <p:nvPr/>
        </p:nvSpPr>
        <p:spPr bwMode="auto">
          <a:xfrm>
            <a:off x="987425" y="5360988"/>
            <a:ext cx="78867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objem hranolu = </a:t>
            </a:r>
          </a:p>
          <a:p>
            <a:pPr algn="ctr"/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obsah podstavy . výška hranolu</a:t>
            </a:r>
          </a:p>
        </p:txBody>
      </p:sp>
      <p:sp>
        <p:nvSpPr>
          <p:cNvPr id="9233" name="Rectangle 17"/>
          <p:cNvSpPr>
            <a:spLocks noChangeArrowheads="1"/>
          </p:cNvSpPr>
          <p:nvPr/>
        </p:nvSpPr>
        <p:spPr bwMode="auto">
          <a:xfrm>
            <a:off x="4419600" y="3810000"/>
            <a:ext cx="3581400" cy="103187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V = </a:t>
            </a:r>
            <a:r>
              <a:rPr lang="cs-CZ" sz="6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. 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</a:p>
        </p:txBody>
      </p:sp>
      <p:sp>
        <p:nvSpPr>
          <p:cNvPr id="9227" name="Line 11"/>
          <p:cNvSpPr>
            <a:spLocks noChangeShapeType="1"/>
          </p:cNvSpPr>
          <p:nvPr/>
        </p:nvSpPr>
        <p:spPr bwMode="auto">
          <a:xfrm>
            <a:off x="3048000" y="2057400"/>
            <a:ext cx="0" cy="2438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4" name="Rectangle 18"/>
          <p:cNvSpPr>
            <a:spLocks noChangeArrowheads="1"/>
          </p:cNvSpPr>
          <p:nvPr/>
        </p:nvSpPr>
        <p:spPr bwMode="auto">
          <a:xfrm rot="16200000">
            <a:off x="213519" y="2986881"/>
            <a:ext cx="3352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obsah podstavy</a:t>
            </a:r>
          </a:p>
        </p:txBody>
      </p:sp>
      <p:sp>
        <p:nvSpPr>
          <p:cNvPr id="9235" name="Rectangle 19"/>
          <p:cNvSpPr>
            <a:spLocks noChangeArrowheads="1"/>
          </p:cNvSpPr>
          <p:nvPr/>
        </p:nvSpPr>
        <p:spPr bwMode="auto">
          <a:xfrm rot="16200000">
            <a:off x="2072481" y="3185319"/>
            <a:ext cx="13112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výška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31" grpId="0"/>
      <p:bldP spid="9232" grpId="0"/>
      <p:bldP spid="9233" grpId="0" animBg="1"/>
      <p:bldP spid="9234" grpId="0"/>
      <p:bldP spid="923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90805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Objem hranolu</a:t>
            </a: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684213" y="5949950"/>
            <a:ext cx="2190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podstava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79388" y="765175"/>
            <a:ext cx="8812212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2800"/>
              <a:t>   Vypočítej objem trojbokého hranolu s podstavou tvaru trojúhelníku o rozměrech: a = 3 cm , b = 4 cm, c = 5 cm, v</a:t>
            </a:r>
            <a:r>
              <a:rPr lang="cs-CZ" sz="2800" baseline="-25000"/>
              <a:t>c</a:t>
            </a:r>
            <a:r>
              <a:rPr lang="cs-CZ" sz="2800"/>
              <a:t> = 4 cm a výškou hranolu vh = 8 cm.</a:t>
            </a:r>
          </a:p>
        </p:txBody>
      </p:sp>
      <p:grpSp>
        <p:nvGrpSpPr>
          <p:cNvPr id="11270" name="Group 6"/>
          <p:cNvGrpSpPr>
            <a:grpSpLocks/>
          </p:cNvGrpSpPr>
          <p:nvPr/>
        </p:nvGrpSpPr>
        <p:grpSpPr bwMode="auto">
          <a:xfrm>
            <a:off x="971550" y="2205038"/>
            <a:ext cx="1735138" cy="3243262"/>
            <a:chOff x="612" y="1389"/>
            <a:chExt cx="1093" cy="2043"/>
          </a:xfrm>
        </p:grpSpPr>
        <p:sp>
          <p:nvSpPr>
            <p:cNvPr id="11271" name="Line 7"/>
            <p:cNvSpPr>
              <a:spLocks noChangeShapeType="1"/>
            </p:cNvSpPr>
            <p:nvPr/>
          </p:nvSpPr>
          <p:spPr bwMode="auto">
            <a:xfrm>
              <a:off x="612" y="3432"/>
              <a:ext cx="1093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272" name="Line 8"/>
            <p:cNvSpPr>
              <a:spLocks noChangeShapeType="1"/>
            </p:cNvSpPr>
            <p:nvPr/>
          </p:nvSpPr>
          <p:spPr bwMode="auto">
            <a:xfrm flipV="1">
              <a:off x="612" y="2827"/>
              <a:ext cx="692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273" name="Line 9"/>
            <p:cNvSpPr>
              <a:spLocks noChangeShapeType="1"/>
            </p:cNvSpPr>
            <p:nvPr/>
          </p:nvSpPr>
          <p:spPr bwMode="auto">
            <a:xfrm>
              <a:off x="1304" y="2827"/>
              <a:ext cx="401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274" name="Line 10"/>
            <p:cNvSpPr>
              <a:spLocks noChangeShapeType="1"/>
            </p:cNvSpPr>
            <p:nvPr/>
          </p:nvSpPr>
          <p:spPr bwMode="auto">
            <a:xfrm>
              <a:off x="1304" y="1389"/>
              <a:ext cx="401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275" name="Line 11"/>
            <p:cNvSpPr>
              <a:spLocks noChangeShapeType="1"/>
            </p:cNvSpPr>
            <p:nvPr/>
          </p:nvSpPr>
          <p:spPr bwMode="auto">
            <a:xfrm flipV="1">
              <a:off x="1304" y="1389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276" name="Line 12"/>
            <p:cNvSpPr>
              <a:spLocks noChangeShapeType="1"/>
            </p:cNvSpPr>
            <p:nvPr/>
          </p:nvSpPr>
          <p:spPr bwMode="auto">
            <a:xfrm flipV="1">
              <a:off x="612" y="1389"/>
              <a:ext cx="692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277" name="Line 13"/>
            <p:cNvSpPr>
              <a:spLocks noChangeShapeType="1"/>
            </p:cNvSpPr>
            <p:nvPr/>
          </p:nvSpPr>
          <p:spPr bwMode="auto">
            <a:xfrm>
              <a:off x="1705" y="1994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278" name="Line 14"/>
            <p:cNvSpPr>
              <a:spLocks noChangeShapeType="1"/>
            </p:cNvSpPr>
            <p:nvPr/>
          </p:nvSpPr>
          <p:spPr bwMode="auto">
            <a:xfrm>
              <a:off x="612" y="1994"/>
              <a:ext cx="1093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279" name="Line 15"/>
            <p:cNvSpPr>
              <a:spLocks noChangeShapeType="1"/>
            </p:cNvSpPr>
            <p:nvPr/>
          </p:nvSpPr>
          <p:spPr bwMode="auto">
            <a:xfrm>
              <a:off x="612" y="1994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1280" name="Line 16"/>
          <p:cNvSpPr>
            <a:spLocks noChangeShapeType="1"/>
          </p:cNvSpPr>
          <p:nvPr/>
        </p:nvSpPr>
        <p:spPr bwMode="auto">
          <a:xfrm flipV="1">
            <a:off x="971550" y="5445125"/>
            <a:ext cx="1728788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81" name="Line 17"/>
          <p:cNvSpPr>
            <a:spLocks noChangeShapeType="1"/>
          </p:cNvSpPr>
          <p:nvPr/>
        </p:nvSpPr>
        <p:spPr bwMode="auto">
          <a:xfrm>
            <a:off x="2051050" y="4508500"/>
            <a:ext cx="0" cy="9366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82" name="Rectangle 18"/>
          <p:cNvSpPr>
            <a:spLocks noChangeArrowheads="1"/>
          </p:cNvSpPr>
          <p:nvPr/>
        </p:nvSpPr>
        <p:spPr bwMode="auto">
          <a:xfrm>
            <a:off x="1116013" y="5516563"/>
            <a:ext cx="15986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c = 5 cm</a:t>
            </a:r>
          </a:p>
        </p:txBody>
      </p:sp>
      <p:sp>
        <p:nvSpPr>
          <p:cNvPr id="11283" name="Rectangle 19"/>
          <p:cNvSpPr>
            <a:spLocks noChangeArrowheads="1"/>
          </p:cNvSpPr>
          <p:nvPr/>
        </p:nvSpPr>
        <p:spPr bwMode="auto">
          <a:xfrm>
            <a:off x="2051050" y="4868863"/>
            <a:ext cx="17335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2800" b="1" baseline="-25000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4 cm</a:t>
            </a:r>
          </a:p>
        </p:txBody>
      </p:sp>
      <p:sp>
        <p:nvSpPr>
          <p:cNvPr id="11284" name="Rectangle 20"/>
          <p:cNvSpPr>
            <a:spLocks noChangeArrowheads="1"/>
          </p:cNvSpPr>
          <p:nvPr/>
        </p:nvSpPr>
        <p:spPr bwMode="auto">
          <a:xfrm rot="16200000">
            <a:off x="-251618" y="4131468"/>
            <a:ext cx="18161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vh = 8 cm</a:t>
            </a:r>
          </a:p>
        </p:txBody>
      </p:sp>
      <p:sp>
        <p:nvSpPr>
          <p:cNvPr id="11285" name="Rectangle 21"/>
          <p:cNvSpPr>
            <a:spLocks noChangeArrowheads="1"/>
          </p:cNvSpPr>
          <p:nvPr/>
        </p:nvSpPr>
        <p:spPr bwMode="auto">
          <a:xfrm>
            <a:off x="3886200" y="3048000"/>
            <a:ext cx="35242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(c . v</a:t>
            </a:r>
            <a:r>
              <a:rPr lang="cs-CZ" sz="2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 : 2</a:t>
            </a:r>
          </a:p>
        </p:txBody>
      </p:sp>
      <p:sp>
        <p:nvSpPr>
          <p:cNvPr id="11286" name="Rectangle 22"/>
          <p:cNvSpPr>
            <a:spLocks noChangeArrowheads="1"/>
          </p:cNvSpPr>
          <p:nvPr/>
        </p:nvSpPr>
        <p:spPr bwMode="auto">
          <a:xfrm>
            <a:off x="3962400" y="3657600"/>
            <a:ext cx="33829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(5 . 4) : 2</a:t>
            </a:r>
          </a:p>
        </p:txBody>
      </p:sp>
      <p:sp>
        <p:nvSpPr>
          <p:cNvPr id="11287" name="Rectangle 23"/>
          <p:cNvSpPr>
            <a:spLocks noChangeArrowheads="1"/>
          </p:cNvSpPr>
          <p:nvPr/>
        </p:nvSpPr>
        <p:spPr bwMode="auto">
          <a:xfrm>
            <a:off x="4038600" y="4343400"/>
            <a:ext cx="29511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</a:t>
            </a:r>
            <a:r>
              <a:rPr lang="cs-CZ" sz="4000" b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 cm</a:t>
            </a:r>
            <a:r>
              <a:rPr lang="cs-CZ" sz="4000" b="1" u="sng" baseline="30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</a:p>
        </p:txBody>
      </p:sp>
      <p:sp>
        <p:nvSpPr>
          <p:cNvPr id="11288" name="Rectangle 24"/>
          <p:cNvSpPr>
            <a:spLocks noChangeArrowheads="1"/>
          </p:cNvSpPr>
          <p:nvPr/>
        </p:nvSpPr>
        <p:spPr bwMode="auto">
          <a:xfrm>
            <a:off x="3810000" y="2057400"/>
            <a:ext cx="3581400" cy="103187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V = </a:t>
            </a:r>
            <a:r>
              <a:rPr lang="cs-CZ" sz="6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. 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</a:p>
        </p:txBody>
      </p:sp>
      <p:sp>
        <p:nvSpPr>
          <p:cNvPr id="11289" name="Rectangle 25"/>
          <p:cNvSpPr>
            <a:spLocks noChangeArrowheads="1"/>
          </p:cNvSpPr>
          <p:nvPr/>
        </p:nvSpPr>
        <p:spPr bwMode="auto">
          <a:xfrm>
            <a:off x="4038600" y="5257800"/>
            <a:ext cx="2438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V = 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4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. 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</a:p>
        </p:txBody>
      </p:sp>
      <p:sp>
        <p:nvSpPr>
          <p:cNvPr id="11290" name="Rectangle 26"/>
          <p:cNvSpPr>
            <a:spLocks noChangeArrowheads="1"/>
          </p:cNvSpPr>
          <p:nvPr/>
        </p:nvSpPr>
        <p:spPr bwMode="auto">
          <a:xfrm>
            <a:off x="4038600" y="5943600"/>
            <a:ext cx="48006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FF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V = 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. 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 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= </a:t>
            </a:r>
            <a:r>
              <a:rPr lang="cs-CZ" sz="4000" b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80 cm</a:t>
            </a:r>
            <a:r>
              <a:rPr lang="cs-CZ" sz="4000" b="1" u="sng" baseline="30000"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</a:p>
        </p:txBody>
      </p:sp>
      <p:sp>
        <p:nvSpPr>
          <p:cNvPr id="11291" name="Line 27"/>
          <p:cNvSpPr>
            <a:spLocks noChangeShapeType="1"/>
          </p:cNvSpPr>
          <p:nvPr/>
        </p:nvSpPr>
        <p:spPr bwMode="auto">
          <a:xfrm>
            <a:off x="990600" y="3200400"/>
            <a:ext cx="0" cy="2209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129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129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11282" grpId="0"/>
      <p:bldP spid="11283" grpId="0"/>
      <p:bldP spid="11284" grpId="0"/>
      <p:bldP spid="11285" grpId="0"/>
      <p:bldP spid="11286" grpId="0"/>
      <p:bldP spid="11287" grpId="0"/>
      <p:bldP spid="11289" grpId="0"/>
      <p:bldP spid="1129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0"/>
            <a:ext cx="8229600" cy="1143000"/>
          </a:xfrm>
        </p:spPr>
        <p:txBody>
          <a:bodyPr/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Příklady k procvičení: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196975"/>
            <a:ext cx="8893175" cy="5400675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cs-CZ" b="1" dirty="0"/>
              <a:t>Vypočítej objem:</a:t>
            </a:r>
            <a:r>
              <a:rPr lang="cs-CZ" dirty="0"/>
              <a:t> </a:t>
            </a:r>
          </a:p>
          <a:p>
            <a:pPr marL="609600" indent="-609600">
              <a:buFontTx/>
              <a:buAutoNum type="arabicParenR"/>
            </a:pPr>
            <a:r>
              <a:rPr lang="cs-CZ" sz="2800" dirty="0"/>
              <a:t>Čtyřbokého hranolu se čtvercovou podstavou o rozměrech: a = 3 cm a výškou hranolu v = 12 cm.</a:t>
            </a:r>
          </a:p>
          <a:p>
            <a:pPr marL="609600" indent="-609600">
              <a:buFontTx/>
              <a:buAutoNum type="arabicParenR"/>
            </a:pPr>
            <a:r>
              <a:rPr lang="cs-CZ" sz="2800" dirty="0"/>
              <a:t>Čtyřbokého hranolu s obdélníkovou podstavou o rozměrech: a = 8 cm, b = 5 cm, </a:t>
            </a:r>
            <a:r>
              <a:rPr lang="cs-CZ" sz="2800" dirty="0" err="1"/>
              <a:t>vh</a:t>
            </a:r>
            <a:r>
              <a:rPr lang="cs-CZ" sz="2800" dirty="0"/>
              <a:t> = 20 cm.</a:t>
            </a:r>
          </a:p>
          <a:p>
            <a:pPr marL="609600" indent="-609600">
              <a:buFontTx/>
              <a:buAutoNum type="arabicParenR"/>
            </a:pPr>
            <a:r>
              <a:rPr lang="cs-CZ" sz="2800" dirty="0"/>
              <a:t>Trojbokého hranolu s podstavou tvaru pravoúhlého trojúhelníku o </a:t>
            </a:r>
            <a:r>
              <a:rPr lang="cs-CZ" sz="2800" dirty="0" smtClean="0"/>
              <a:t>rozměrech přepony</a:t>
            </a:r>
            <a:r>
              <a:rPr lang="cs-CZ" sz="2800" dirty="0"/>
              <a:t> </a:t>
            </a:r>
            <a:r>
              <a:rPr lang="cs-CZ" sz="2800" dirty="0" smtClean="0"/>
              <a:t>a </a:t>
            </a:r>
            <a:r>
              <a:rPr lang="cs-CZ" sz="2800" dirty="0"/>
              <a:t>= 4 cm, b = 3 cm a </a:t>
            </a:r>
            <a:r>
              <a:rPr lang="cs-CZ" sz="2800" dirty="0" err="1"/>
              <a:t>vh</a:t>
            </a:r>
            <a:r>
              <a:rPr lang="cs-CZ" sz="2800" dirty="0"/>
              <a:t> = 10 cm.</a:t>
            </a:r>
          </a:p>
          <a:p>
            <a:pPr marL="609600" indent="-609600">
              <a:buFontTx/>
              <a:buAutoNum type="arabicParenR"/>
            </a:pPr>
            <a:r>
              <a:rPr lang="cs-CZ" sz="2800" dirty="0"/>
              <a:t>Hranolu s lichoběžníkovou podstavou o rozměrech a = </a:t>
            </a:r>
            <a:r>
              <a:rPr lang="cs-CZ" sz="2800" dirty="0" smtClean="0"/>
              <a:t>4 m</a:t>
            </a:r>
            <a:r>
              <a:rPr lang="cs-CZ" sz="2800" dirty="0"/>
              <a:t>, </a:t>
            </a:r>
            <a:r>
              <a:rPr lang="cs-CZ" sz="2800" dirty="0" smtClean="0"/>
              <a:t> b = 3,5 m, </a:t>
            </a:r>
            <a:r>
              <a:rPr lang="cs-CZ" sz="2800" dirty="0"/>
              <a:t> c = 2</a:t>
            </a:r>
            <a:r>
              <a:rPr lang="cs-CZ" sz="2800" dirty="0" smtClean="0"/>
              <a:t> m</a:t>
            </a:r>
            <a:r>
              <a:rPr lang="cs-CZ" sz="2800" dirty="0"/>
              <a:t>,  d = </a:t>
            </a:r>
            <a:r>
              <a:rPr lang="cs-CZ" sz="2800" dirty="0" smtClean="0"/>
              <a:t>3,5 m</a:t>
            </a:r>
            <a:r>
              <a:rPr lang="cs-CZ" sz="2800" dirty="0"/>
              <a:t>, v = </a:t>
            </a:r>
            <a:r>
              <a:rPr lang="cs-CZ" sz="2800" dirty="0" smtClean="0"/>
              <a:t>3 m</a:t>
            </a:r>
            <a:r>
              <a:rPr lang="cs-CZ" sz="2800" dirty="0"/>
              <a:t>, výška hranolu </a:t>
            </a:r>
            <a:r>
              <a:rPr lang="cs-CZ" sz="2800" dirty="0" err="1"/>
              <a:t>vh</a:t>
            </a:r>
            <a:r>
              <a:rPr lang="cs-CZ" sz="2800" dirty="0"/>
              <a:t> = 20 </a:t>
            </a:r>
            <a:r>
              <a:rPr lang="cs-CZ" sz="2800" dirty="0" smtClean="0"/>
              <a:t>m</a:t>
            </a:r>
            <a:r>
              <a:rPr lang="cs-CZ" sz="2800" dirty="0"/>
              <a:t>.</a:t>
            </a:r>
          </a:p>
          <a:p>
            <a:pPr marL="609600" indent="-609600">
              <a:buFontTx/>
              <a:buAutoNum type="arabicParenR"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260</TotalTime>
  <Words>409</Words>
  <Application>Microsoft Office PowerPoint</Application>
  <PresentationFormat>Předvádění na obrazovce (4:3)</PresentationFormat>
  <Paragraphs>137</Paragraphs>
  <Slides>12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Výchozí návrh</vt:lpstr>
      <vt:lpstr>Rastrový obrázek</vt:lpstr>
      <vt:lpstr>KOLMÉ HRANOLY – OBJEM</vt:lpstr>
      <vt:lpstr>Prezentace aplikace PowerPoint</vt:lpstr>
      <vt:lpstr>KOLMÝ HRANOL</vt:lpstr>
      <vt:lpstr>OBJEM</vt:lpstr>
      <vt:lpstr>Prezentace aplikace PowerPoint</vt:lpstr>
      <vt:lpstr>Prezentace aplikace PowerPoint</vt:lpstr>
      <vt:lpstr>Příklady k procvičení převodů jednotek objemu:</vt:lpstr>
      <vt:lpstr>OBJEM HRANOLU</vt:lpstr>
      <vt:lpstr>Prezentace aplikace PowerPoint</vt:lpstr>
      <vt:lpstr>OBJEM HRANOLU</vt:lpstr>
      <vt:lpstr>Objem hranolu</vt:lpstr>
      <vt:lpstr>Příklady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pc-135M</dc:creator>
  <cp:lastModifiedBy>Vlček Filip</cp:lastModifiedBy>
  <cp:revision>17</cp:revision>
  <cp:lastPrinted>1601-01-01T00:00:00Z</cp:lastPrinted>
  <dcterms:created xsi:type="dcterms:W3CDTF">1601-01-01T00:00:00Z</dcterms:created>
  <dcterms:modified xsi:type="dcterms:W3CDTF">2011-07-25T09:50:46Z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